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103"/>
  </p:notesMasterIdLst>
  <p:sldIdLst>
    <p:sldId id="525" r:id="rId2"/>
    <p:sldId id="281" r:id="rId3"/>
    <p:sldId id="579" r:id="rId4"/>
    <p:sldId id="580" r:id="rId5"/>
    <p:sldId id="541" r:id="rId6"/>
    <p:sldId id="273" r:id="rId7"/>
    <p:sldId id="274" r:id="rId8"/>
    <p:sldId id="526" r:id="rId9"/>
    <p:sldId id="527" r:id="rId10"/>
    <p:sldId id="275" r:id="rId11"/>
    <p:sldId id="542" r:id="rId12"/>
    <p:sldId id="261" r:id="rId13"/>
    <p:sldId id="262" r:id="rId14"/>
    <p:sldId id="528" r:id="rId15"/>
    <p:sldId id="263" r:id="rId16"/>
    <p:sldId id="264" r:id="rId17"/>
    <p:sldId id="543" r:id="rId18"/>
    <p:sldId id="283" r:id="rId19"/>
    <p:sldId id="284" r:id="rId20"/>
    <p:sldId id="285" r:id="rId21"/>
    <p:sldId id="286" r:id="rId22"/>
    <p:sldId id="544" r:id="rId23"/>
    <p:sldId id="265" r:id="rId24"/>
    <p:sldId id="571" r:id="rId25"/>
    <p:sldId id="572" r:id="rId26"/>
    <p:sldId id="573" r:id="rId27"/>
    <p:sldId id="574" r:id="rId28"/>
    <p:sldId id="575" r:id="rId29"/>
    <p:sldId id="576" r:id="rId30"/>
    <p:sldId id="545" r:id="rId31"/>
    <p:sldId id="288" r:id="rId32"/>
    <p:sldId id="546" r:id="rId33"/>
    <p:sldId id="53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47" r:id="rId44"/>
    <p:sldId id="311" r:id="rId45"/>
    <p:sldId id="312" r:id="rId46"/>
    <p:sldId id="313" r:id="rId47"/>
    <p:sldId id="548" r:id="rId48"/>
    <p:sldId id="272" r:id="rId49"/>
    <p:sldId id="549" r:id="rId50"/>
    <p:sldId id="290" r:id="rId51"/>
    <p:sldId id="291" r:id="rId52"/>
    <p:sldId id="550" r:id="rId53"/>
    <p:sldId id="309" r:id="rId54"/>
    <p:sldId id="551" r:id="rId55"/>
    <p:sldId id="315" r:id="rId56"/>
    <p:sldId id="316" r:id="rId57"/>
    <p:sldId id="317" r:id="rId58"/>
    <p:sldId id="318" r:id="rId59"/>
    <p:sldId id="552" r:id="rId60"/>
    <p:sldId id="340" r:id="rId61"/>
    <p:sldId id="423" r:id="rId62"/>
    <p:sldId id="424" r:id="rId63"/>
    <p:sldId id="425" r:id="rId64"/>
    <p:sldId id="426" r:id="rId65"/>
    <p:sldId id="427" r:id="rId66"/>
    <p:sldId id="428" r:id="rId67"/>
    <p:sldId id="553" r:id="rId68"/>
    <p:sldId id="358" r:id="rId69"/>
    <p:sldId id="359" r:id="rId70"/>
    <p:sldId id="513" r:id="rId71"/>
    <p:sldId id="371" r:id="rId72"/>
    <p:sldId id="554" r:id="rId73"/>
    <p:sldId id="391" r:id="rId74"/>
    <p:sldId id="392" r:id="rId75"/>
    <p:sldId id="393" r:id="rId76"/>
    <p:sldId id="555" r:id="rId77"/>
    <p:sldId id="396" r:id="rId78"/>
    <p:sldId id="413" r:id="rId79"/>
    <p:sldId id="414" r:id="rId80"/>
    <p:sldId id="556" r:id="rId81"/>
    <p:sldId id="430" r:id="rId82"/>
    <p:sldId id="557" r:id="rId83"/>
    <p:sldId id="432" r:id="rId84"/>
    <p:sldId id="433" r:id="rId85"/>
    <p:sldId id="434" r:id="rId86"/>
    <p:sldId id="480" r:id="rId87"/>
    <p:sldId id="558" r:id="rId88"/>
    <p:sldId id="437" r:id="rId89"/>
    <p:sldId id="438" r:id="rId90"/>
    <p:sldId id="559" r:id="rId91"/>
    <p:sldId id="476" r:id="rId92"/>
    <p:sldId id="477" r:id="rId93"/>
    <p:sldId id="478" r:id="rId94"/>
    <p:sldId id="479" r:id="rId95"/>
    <p:sldId id="560" r:id="rId96"/>
    <p:sldId id="501" r:id="rId97"/>
    <p:sldId id="502" r:id="rId98"/>
    <p:sldId id="503" r:id="rId99"/>
    <p:sldId id="504" r:id="rId100"/>
    <p:sldId id="505" r:id="rId101"/>
    <p:sldId id="561" r:id="rId102"/>
  </p:sldIdLst>
  <p:sldSz cx="12192000" cy="685800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B0A720-DEBE-40AC-BB76-D1D353C9E35C}">
          <p14:sldIdLst>
            <p14:sldId id="525"/>
            <p14:sldId id="281"/>
            <p14:sldId id="579"/>
            <p14:sldId id="580"/>
            <p14:sldId id="541"/>
            <p14:sldId id="273"/>
            <p14:sldId id="274"/>
            <p14:sldId id="526"/>
            <p14:sldId id="527"/>
            <p14:sldId id="275"/>
            <p14:sldId id="542"/>
            <p14:sldId id="261"/>
            <p14:sldId id="262"/>
            <p14:sldId id="528"/>
            <p14:sldId id="263"/>
            <p14:sldId id="264"/>
            <p14:sldId id="543"/>
            <p14:sldId id="283"/>
            <p14:sldId id="284"/>
            <p14:sldId id="285"/>
            <p14:sldId id="286"/>
            <p14:sldId id="544"/>
            <p14:sldId id="265"/>
            <p14:sldId id="571"/>
            <p14:sldId id="572"/>
            <p14:sldId id="573"/>
            <p14:sldId id="574"/>
            <p14:sldId id="575"/>
            <p14:sldId id="576"/>
            <p14:sldId id="545"/>
            <p14:sldId id="288"/>
            <p14:sldId id="546"/>
            <p14:sldId id="53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47"/>
            <p14:sldId id="311"/>
            <p14:sldId id="312"/>
            <p14:sldId id="313"/>
            <p14:sldId id="548"/>
            <p14:sldId id="272"/>
            <p14:sldId id="549"/>
            <p14:sldId id="290"/>
            <p14:sldId id="291"/>
            <p14:sldId id="550"/>
            <p14:sldId id="309"/>
            <p14:sldId id="551"/>
            <p14:sldId id="315"/>
            <p14:sldId id="316"/>
            <p14:sldId id="317"/>
            <p14:sldId id="318"/>
            <p14:sldId id="552"/>
            <p14:sldId id="340"/>
            <p14:sldId id="423"/>
            <p14:sldId id="424"/>
            <p14:sldId id="425"/>
            <p14:sldId id="426"/>
            <p14:sldId id="427"/>
            <p14:sldId id="428"/>
            <p14:sldId id="553"/>
            <p14:sldId id="358"/>
            <p14:sldId id="359"/>
            <p14:sldId id="513"/>
            <p14:sldId id="371"/>
            <p14:sldId id="554"/>
            <p14:sldId id="391"/>
            <p14:sldId id="392"/>
            <p14:sldId id="393"/>
            <p14:sldId id="555"/>
            <p14:sldId id="396"/>
            <p14:sldId id="413"/>
            <p14:sldId id="414"/>
            <p14:sldId id="556"/>
            <p14:sldId id="430"/>
            <p14:sldId id="557"/>
            <p14:sldId id="432"/>
            <p14:sldId id="433"/>
            <p14:sldId id="434"/>
            <p14:sldId id="480"/>
            <p14:sldId id="558"/>
            <p14:sldId id="437"/>
            <p14:sldId id="438"/>
            <p14:sldId id="559"/>
            <p14:sldId id="476"/>
          </p14:sldIdLst>
        </p14:section>
        <p14:section name="Раздел без заголовка" id="{2AC3709D-2FB6-4DFF-8BF3-674DBACA4FEC}">
          <p14:sldIdLst>
            <p14:sldId id="477"/>
            <p14:sldId id="478"/>
            <p14:sldId id="479"/>
            <p14:sldId id="560"/>
            <p14:sldId id="501"/>
            <p14:sldId id="502"/>
            <p14:sldId id="503"/>
            <p14:sldId id="504"/>
            <p14:sldId id="505"/>
            <p14:sldId id="5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D4263F"/>
    <a:srgbClr val="D14237"/>
    <a:srgbClr val="F79747"/>
    <a:srgbClr val="757575"/>
    <a:srgbClr val="DB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H:\&#1055;&#1088;&#1077;&#1079;&#1077;&#1085;&#1090;&#1072;&#1094;&#1080;&#1103;\&#1062;&#1080;&#1092;&#1088;&#1099;%20&#1082;%20&#1087;&#1088;&#1077;&#1079;&#1077;&#1085;&#1090;&#1072;&#1094;&#1080;&#108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zpp-perm\Desktop\&#1055;&#1088;&#1077;&#1079;&#1077;&#1085;&#1090;&#1072;&#1094;&#1080;&#1103;\&#1055;&#1062;&#1056;&#1055;\&#1062;&#1080;&#1092;&#1088;&#1099;%20&#1082;%20&#1087;&#1088;&#1077;&#1079;&#1077;&#1085;&#1090;&#1072;&#1094;&#1080;&#1080;%20&#1055;&#1062;&#1056;&#1055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979436696261186E-2"/>
          <c:y val="0.25889930692451685"/>
          <c:w val="0.90474206544704239"/>
          <c:h val="0.6686088871366190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504D">
                <a:lumMod val="40000"/>
                <a:lumOff val="60000"/>
              </a:srgbClr>
            </a:solidFill>
            <a:ln>
              <a:solidFill>
                <a:schemeClr val="bg2">
                  <a:lumMod val="9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chemeClr val="bg2">
                    <a:lumMod val="9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ln>
                <a:solidFill>
                  <a:schemeClr val="bg2">
                    <a:lumMod val="90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915356472306169E-3"/>
                  <c:y val="-6.5938595607844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499,2 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79575298377308"/>
                      <c:h val="0.2135641810033126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78487048978069E-3"/>
                  <c:y val="-1.637792938450054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186,2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59716180029393"/>
                      <c:h val="0.2135641810033126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6972850124902553E-3"/>
                  <c:y val="-5.48638210031349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28,2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35921683351247"/>
                      <c:h val="0.1362352975729332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Лист1!$A$1:$C$1</c:f>
              <c:strCache>
                <c:ptCount val="3"/>
                <c:pt idx="0">
                  <c:v>Федеральный</c:v>
                </c:pt>
                <c:pt idx="1">
                  <c:v>Региональный</c:v>
                </c:pt>
                <c:pt idx="2">
                  <c:v>Собственные средства</c:v>
                </c:pt>
              </c:strCache>
            </c:strRef>
          </c:cat>
          <c:val>
            <c:numRef>
              <c:f>Лист1!$A$2:$C$2</c:f>
              <c:numCache>
                <c:formatCode>0.0</c:formatCode>
                <c:ptCount val="3"/>
                <c:pt idx="0">
                  <c:v>499.2</c:v>
                </c:pt>
                <c:pt idx="1">
                  <c:v>186.2</c:v>
                </c:pt>
                <c:pt idx="2">
                  <c:v>28.2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2"/>
        <c:axId val="443849216"/>
        <c:axId val="443851936"/>
      </c:barChart>
      <c:catAx>
        <c:axId val="443849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43851936"/>
        <c:crosses val="autoZero"/>
        <c:auto val="1"/>
        <c:lblAlgn val="ctr"/>
        <c:lblOffset val="100"/>
        <c:noMultiLvlLbl val="0"/>
      </c:catAx>
      <c:valAx>
        <c:axId val="4438519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44384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001393983124804E-2"/>
          <c:y val="8.3485701782311739E-2"/>
          <c:w val="0.87288548137458477"/>
          <c:h val="0.8688081829135108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chemeClr val="bg2">
                  <a:lumMod val="9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  <a:ln>
                <a:solidFill>
                  <a:schemeClr val="bg2">
                    <a:lumMod val="90000"/>
                  </a:schemeClr>
                </a:solidFill>
              </a:ln>
              <a:effectLst/>
            </c:spPr>
          </c:dPt>
          <c:cat>
            <c:strRef>
              <c:f>Лист1!$A$1:$B$1</c:f>
              <c:strCache>
                <c:ptCount val="2"/>
                <c:pt idx="0">
                  <c:v>Федеральный</c:v>
                </c:pt>
                <c:pt idx="1">
                  <c:v>Региональный</c:v>
                </c:pt>
              </c:strCache>
            </c:strRef>
          </c:cat>
          <c:val>
            <c:numRef>
              <c:f>Лист1!$A$2:$B$2</c:f>
              <c:numCache>
                <c:formatCode>0.0</c:formatCode>
                <c:ptCount val="2"/>
                <c:pt idx="0">
                  <c:v>66.400000000000006</c:v>
                </c:pt>
                <c:pt idx="1">
                  <c:v>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2"/>
        <c:axId val="600888160"/>
        <c:axId val="600885984"/>
      </c:barChart>
      <c:catAx>
        <c:axId val="600888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00885984"/>
        <c:crosses val="autoZero"/>
        <c:auto val="1"/>
        <c:lblAlgn val="ctr"/>
        <c:lblOffset val="100"/>
        <c:noMultiLvlLbl val="0"/>
      </c:catAx>
      <c:valAx>
        <c:axId val="6008859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60088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eg"/><Relationship Id="rId4" Type="http://schemas.openxmlformats.org/officeDocument/2006/relationships/image" Target="../media/image6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Relationship Id="rId4" Type="http://schemas.openxmlformats.org/officeDocument/2006/relationships/image" Target="../media/image7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/>
      <dgm:t>
        <a:bodyPr lIns="108000" rIns="0"/>
        <a:lstStyle/>
        <a:p>
          <a:pPr algn="l" rtl="0">
            <a:lnSpc>
              <a:spcPct val="70000"/>
            </a:lnSpc>
            <a:spcBef>
              <a:spcPct val="0"/>
            </a:spcBef>
          </a:pPr>
          <a:r>
            <a:rPr lang="ru-RU" sz="1400" b="1" dirty="0" smtClean="0">
              <a:latin typeface="+mn-lt"/>
            </a:rPr>
            <a:t>минимальный размер кредита – 50 млн. рублей</a:t>
          </a:r>
        </a:p>
        <a:p>
          <a:pPr algn="l" rtl="0">
            <a:lnSpc>
              <a:spcPct val="70000"/>
            </a:lnSpc>
            <a:spcBef>
              <a:spcPts val="1200"/>
            </a:spcBef>
          </a:pPr>
          <a:r>
            <a:rPr lang="ru-RU" sz="1400" b="1" dirty="0" smtClean="0">
              <a:latin typeface="+mn-lt"/>
            </a:rPr>
            <a:t>максимальный размер кредита – 1 млрд. рублей</a:t>
          </a:r>
        </a:p>
        <a:p>
          <a:pPr algn="l" rtl="0">
            <a:lnSpc>
              <a:spcPct val="70000"/>
            </a:lnSpc>
            <a:spcBef>
              <a:spcPts val="1200"/>
            </a:spcBef>
          </a:pPr>
          <a:r>
            <a:rPr lang="ru-RU" sz="1400" b="1" u="sng" dirty="0" smtClean="0">
              <a:latin typeface="+mn-lt"/>
            </a:rPr>
            <a:t>(общий кредитный лимит на заёмщика – до 4 млрд. руб.)</a:t>
          </a:r>
          <a:endParaRPr lang="ru-RU" sz="1400" b="1" u="sng" dirty="0">
            <a:latin typeface="+mn-lt"/>
          </a:endParaRPr>
        </a:p>
      </dgm:t>
    </dgm:pt>
    <dgm:pt modelId="{F922FDF3-9E21-438F-B3D3-A35BC4586C19}" type="parTrans" cxnId="{AB0BC35C-ED52-49C4-9DC6-0A28DF9E6004}">
      <dgm:prSet/>
      <dgm:spPr/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42123AD0-6F6A-4D14-8474-9BB95BE3DEEC}">
      <dgm:prSet custT="1"/>
      <dgm:spPr/>
      <dgm:t>
        <a:bodyPr lIns="180000"/>
        <a:lstStyle/>
        <a:p>
          <a:pPr algn="l" rtl="0"/>
          <a:r>
            <a:rPr lang="ru-RU" sz="1400" b="1" u="sng" dirty="0" smtClean="0"/>
            <a:t>получатели</a:t>
          </a:r>
          <a:r>
            <a:rPr lang="ru-RU" sz="1400" b="1" dirty="0" smtClean="0"/>
            <a:t> – субъекты малого и среднего предпринимательства, осуществляющие деятельность в приоритетных отраслях</a:t>
          </a:r>
        </a:p>
      </dgm:t>
    </dgm:pt>
    <dgm:pt modelId="{88F95E46-78C3-4A0E-ADE0-E2EAFE5CBCC0}" type="parTrans" cxnId="{10E335E9-2D0E-4C56-A243-D1C05EDBECF1}">
      <dgm:prSet/>
      <dgm:spPr/>
      <dgm:t>
        <a:bodyPr/>
        <a:lstStyle/>
        <a:p>
          <a:endParaRPr lang="ru-RU"/>
        </a:p>
      </dgm:t>
    </dgm:pt>
    <dgm:pt modelId="{D198E93E-648A-42AA-88AD-1B0F6F22BE78}" type="sibTrans" cxnId="{10E335E9-2D0E-4C56-A243-D1C05EDBECF1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/>
      <dgm:spPr>
        <a:ln w="6350">
          <a:solidFill>
            <a:schemeClr val="tx2"/>
          </a:solidFill>
        </a:ln>
      </dgm:spPr>
      <dgm:t>
        <a:bodyPr lIns="180000"/>
        <a:lstStyle/>
        <a:p>
          <a:pPr algn="l" rtl="0">
            <a:lnSpc>
              <a:spcPct val="70000"/>
            </a:lnSpc>
          </a:pPr>
          <a:r>
            <a:rPr lang="ru-RU" sz="1400" b="1" u="sng" dirty="0" smtClean="0"/>
            <a:t>Процентная ставка</a:t>
          </a:r>
          <a:r>
            <a:rPr lang="ru-RU" sz="1400" b="1" dirty="0" smtClean="0"/>
            <a:t>:</a:t>
          </a:r>
        </a:p>
        <a:p>
          <a:pPr algn="l" rtl="0">
            <a:lnSpc>
              <a:spcPct val="70000"/>
            </a:lnSpc>
          </a:pPr>
          <a:r>
            <a:rPr lang="ru-RU" sz="1400" b="1" baseline="0" dirty="0" smtClean="0"/>
            <a:t>11% для субъектов малого предпринимательства</a:t>
          </a:r>
        </a:p>
        <a:p>
          <a:pPr algn="l" rtl="0">
            <a:lnSpc>
              <a:spcPts val="1400"/>
            </a:lnSpc>
          </a:pPr>
          <a:r>
            <a:rPr lang="ru-RU" sz="1400" b="1" baseline="0" dirty="0" smtClean="0"/>
            <a:t>10% для субъектов среднего предпринимательства</a:t>
          </a:r>
        </a:p>
      </dgm:t>
    </dgm:pt>
    <dgm:pt modelId="{ADD7B6FD-7658-451C-9C3C-83A83D5C8810}" type="parTrans" cxnId="{1D4DA2C8-B657-4505-8D7D-709BC2A30CFF}">
      <dgm:prSet/>
      <dgm:spPr/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/>
      <dgm:t>
        <a:bodyPr lIns="180000" anchor="ctr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требования</a:t>
          </a:r>
        </a:p>
      </dgm:t>
    </dgm:pt>
    <dgm:pt modelId="{8DB10FAA-7600-444E-A907-59426987DA10}" type="parTrans" cxnId="{DE833263-1A57-4A45-BA7C-676FEC49ED9C}">
      <dgm:prSet/>
      <dgm:spPr/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pPr rtl="0">
            <a:lnSpc>
              <a:spcPts val="1500"/>
            </a:lnSpc>
          </a:pPr>
          <a:endParaRPr lang="ru-RU" sz="2000" u="none" dirty="0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176717" custScaleY="51068" custLinFactNeighborX="-211" custLinFactNeighborY="-36077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4" custScaleX="301616" custScaleY="85346" custLinFactNeighborX="-6984" custLinFactNeighborY="-36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10AE9-339A-4E56-973C-C3DBBFF24991}" type="pres">
      <dgm:prSet presAssocID="{88F95E46-78C3-4A0E-ADE0-E2EAFE5CBCC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7A76ED8-B369-487F-B865-752808083874}" type="pres">
      <dgm:prSet presAssocID="{42123AD0-6F6A-4D14-8474-9BB95BE3DEEC}" presName="childText" presStyleLbl="bgAcc1" presStyleIdx="1" presStyleCnt="4" custScaleX="301988" custScaleY="70276" custLinFactNeighborX="-7266" custLinFactNeighborY="-47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2" presStyleCnt="4" custScaleX="299767" custScaleY="84731" custLinFactNeighborX="-6625" custLinFactNeighborY="-60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3" presStyleCnt="4" custScaleX="301120" custScaleY="38591" custLinFactNeighborX="-3624" custLinFactNeighborY="-1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F98748-A5DE-4F1F-9061-8010AA33E159}" type="presOf" srcId="{48403DF2-954C-42AA-A965-9E58A54F242F}" destId="{D2A3F814-5F55-48D6-8A21-9AE2A89A762F}" srcOrd="0" destOrd="0" presId="urn:microsoft.com/office/officeart/2005/8/layout/hierarchy3"/>
    <dgm:cxn modelId="{71B3BF8E-9272-4EA3-A4F1-F5E77D37D8B0}" type="presOf" srcId="{5F77889B-D5B5-4AD4-AABA-019D2E1722E4}" destId="{5DA40A49-58BD-4DDF-82A7-CB8D9BE42F8B}" srcOrd="0" destOrd="0" presId="urn:microsoft.com/office/officeart/2005/8/layout/hierarchy3"/>
    <dgm:cxn modelId="{10E335E9-2D0E-4C56-A243-D1C05EDBECF1}" srcId="{043DCAC8-9111-4F91-9559-FE86B53079B8}" destId="{42123AD0-6F6A-4D14-8474-9BB95BE3DEEC}" srcOrd="1" destOrd="0" parTransId="{88F95E46-78C3-4A0E-ADE0-E2EAFE5CBCC0}" sibTransId="{D198E93E-648A-42AA-88AD-1B0F6F22BE78}"/>
    <dgm:cxn modelId="{311C54F2-6633-47D4-A38B-D64C0F061542}" type="presOf" srcId="{043DCAC8-9111-4F91-9559-FE86B53079B8}" destId="{1D5A7343-907B-4912-80D4-6F5662FA2455}" srcOrd="0" destOrd="0" presId="urn:microsoft.com/office/officeart/2005/8/layout/hierarchy3"/>
    <dgm:cxn modelId="{F18EFA16-C28A-4DA7-83C4-004757F5ED8C}" type="presOf" srcId="{043DCAC8-9111-4F91-9559-FE86B53079B8}" destId="{BE2D9FDE-6B7E-4F41-B5D8-2AB68318C304}" srcOrd="1" destOrd="0" presId="urn:microsoft.com/office/officeart/2005/8/layout/hierarchy3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66F7EF92-3196-4B82-8E57-2DFD9AB27C06}" type="presOf" srcId="{ADD7B6FD-7658-451C-9C3C-83A83D5C8810}" destId="{C9B598E8-BCF7-4769-99D1-928D274F9AB2}" srcOrd="0" destOrd="0" presId="urn:microsoft.com/office/officeart/2005/8/layout/hierarchy3"/>
    <dgm:cxn modelId="{F308BE9B-D04B-4507-9905-6BE3544948E0}" type="presOf" srcId="{8DB10FAA-7600-444E-A907-59426987DA10}" destId="{112A9C07-C5F6-496F-9484-D33C912464E3}" srcOrd="0" destOrd="0" presId="urn:microsoft.com/office/officeart/2005/8/layout/hierarchy3"/>
    <dgm:cxn modelId="{C4CEE2BA-9131-4195-8332-AAD57F849980}" type="presOf" srcId="{F922FDF3-9E21-438F-B3D3-A35BC4586C19}" destId="{454D93ED-AF89-4755-A7F4-FA31BD3F5F68}" srcOrd="0" destOrd="0" presId="urn:microsoft.com/office/officeart/2005/8/layout/hierarchy3"/>
    <dgm:cxn modelId="{46BE0D95-AAEC-4735-AD41-BCC906AD356D}" type="presOf" srcId="{42123AD0-6F6A-4D14-8474-9BB95BE3DEEC}" destId="{57A76ED8-B369-487F-B865-752808083874}" srcOrd="0" destOrd="0" presId="urn:microsoft.com/office/officeart/2005/8/layout/hierarchy3"/>
    <dgm:cxn modelId="{5E50D870-9858-4CD4-A468-3BC6836AAF92}" type="presOf" srcId="{88F95E46-78C3-4A0E-ADE0-E2EAFE5CBCC0}" destId="{63210AE9-339A-4E56-973C-C3DBBFF24991}" srcOrd="0" destOrd="0" presId="urn:microsoft.com/office/officeart/2005/8/layout/hierarchy3"/>
    <dgm:cxn modelId="{44CF9904-07A9-488A-AC35-2C043F582E74}" type="presOf" srcId="{82B409A2-C758-4C71-9A81-0C6B01E99918}" destId="{65AF64C8-A547-4247-A3F7-B33C10903303}" srcOrd="0" destOrd="0" presId="urn:microsoft.com/office/officeart/2005/8/layout/hierarchy3"/>
    <dgm:cxn modelId="{071A98F5-DD65-494B-898F-4BD0DC3FE713}" type="presOf" srcId="{D2A64AC8-10D4-4115-AE6E-39D87322DD57}" destId="{78EE7F6A-6F44-455C-B50D-64123ACEC5F2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DE833263-1A57-4A45-BA7C-676FEC49ED9C}" srcId="{043DCAC8-9111-4F91-9559-FE86B53079B8}" destId="{48403DF2-954C-42AA-A965-9E58A54F242F}" srcOrd="3" destOrd="0" parTransId="{8DB10FAA-7600-444E-A907-59426987DA10}" sibTransId="{C4ED6562-AEED-4825-B30C-52AABD40FBAE}"/>
    <dgm:cxn modelId="{1D4DA2C8-B657-4505-8D7D-709BC2A30CFF}" srcId="{043DCAC8-9111-4F91-9559-FE86B53079B8}" destId="{5F77889B-D5B5-4AD4-AABA-019D2E1722E4}" srcOrd="2" destOrd="0" parTransId="{ADD7B6FD-7658-451C-9C3C-83A83D5C8810}" sibTransId="{741EFFEF-2F8D-40C9-8DAE-9C55552A9F28}"/>
    <dgm:cxn modelId="{40F396A7-EA26-40B4-866F-A4F4F7097A23}" type="presParOf" srcId="{78EE7F6A-6F44-455C-B50D-64123ACEC5F2}" destId="{580902A7-4BB6-46C5-A7EF-2599D4737705}" srcOrd="0" destOrd="0" presId="urn:microsoft.com/office/officeart/2005/8/layout/hierarchy3"/>
    <dgm:cxn modelId="{A4DC006C-8DD3-493C-B959-5DDAFE907E0F}" type="presParOf" srcId="{580902A7-4BB6-46C5-A7EF-2599D4737705}" destId="{A06B3FA1-3269-4C0E-A576-C6B00B3E41A6}" srcOrd="0" destOrd="0" presId="urn:microsoft.com/office/officeart/2005/8/layout/hierarchy3"/>
    <dgm:cxn modelId="{B2E22ADC-4891-4177-83E2-9D9A0A3EE64B}" type="presParOf" srcId="{A06B3FA1-3269-4C0E-A576-C6B00B3E41A6}" destId="{1D5A7343-907B-4912-80D4-6F5662FA2455}" srcOrd="0" destOrd="0" presId="urn:microsoft.com/office/officeart/2005/8/layout/hierarchy3"/>
    <dgm:cxn modelId="{934BFC6F-F5EA-4D1F-AC8B-4030B37E26B4}" type="presParOf" srcId="{A06B3FA1-3269-4C0E-A576-C6B00B3E41A6}" destId="{BE2D9FDE-6B7E-4F41-B5D8-2AB68318C304}" srcOrd="1" destOrd="0" presId="urn:microsoft.com/office/officeart/2005/8/layout/hierarchy3"/>
    <dgm:cxn modelId="{52196278-12CB-4848-B86C-9724C7D93E2A}" type="presParOf" srcId="{580902A7-4BB6-46C5-A7EF-2599D4737705}" destId="{E8D402AB-A022-4DCD-8A54-F7732FD1571D}" srcOrd="1" destOrd="0" presId="urn:microsoft.com/office/officeart/2005/8/layout/hierarchy3"/>
    <dgm:cxn modelId="{2F3D0ADB-43BE-4801-8219-78E054552A57}" type="presParOf" srcId="{E8D402AB-A022-4DCD-8A54-F7732FD1571D}" destId="{454D93ED-AF89-4755-A7F4-FA31BD3F5F68}" srcOrd="0" destOrd="0" presId="urn:microsoft.com/office/officeart/2005/8/layout/hierarchy3"/>
    <dgm:cxn modelId="{7E2D8826-CD30-433B-AACE-93FBE98314BD}" type="presParOf" srcId="{E8D402AB-A022-4DCD-8A54-F7732FD1571D}" destId="{65AF64C8-A547-4247-A3F7-B33C10903303}" srcOrd="1" destOrd="0" presId="urn:microsoft.com/office/officeart/2005/8/layout/hierarchy3"/>
    <dgm:cxn modelId="{C1AA8274-9C74-4E92-841A-031D5F2D64CA}" type="presParOf" srcId="{E8D402AB-A022-4DCD-8A54-F7732FD1571D}" destId="{63210AE9-339A-4E56-973C-C3DBBFF24991}" srcOrd="2" destOrd="0" presId="urn:microsoft.com/office/officeart/2005/8/layout/hierarchy3"/>
    <dgm:cxn modelId="{4EBA0264-4D9E-4F22-97E3-93CD08853100}" type="presParOf" srcId="{E8D402AB-A022-4DCD-8A54-F7732FD1571D}" destId="{57A76ED8-B369-487F-B865-752808083874}" srcOrd="3" destOrd="0" presId="urn:microsoft.com/office/officeart/2005/8/layout/hierarchy3"/>
    <dgm:cxn modelId="{36D86EDB-DEBD-4E8A-BCB1-116C77CBFC0E}" type="presParOf" srcId="{E8D402AB-A022-4DCD-8A54-F7732FD1571D}" destId="{C9B598E8-BCF7-4769-99D1-928D274F9AB2}" srcOrd="4" destOrd="0" presId="urn:microsoft.com/office/officeart/2005/8/layout/hierarchy3"/>
    <dgm:cxn modelId="{5C71936D-DD18-402D-B69C-FFDEC962CFFF}" type="presParOf" srcId="{E8D402AB-A022-4DCD-8A54-F7732FD1571D}" destId="{5DA40A49-58BD-4DDF-82A7-CB8D9BE42F8B}" srcOrd="5" destOrd="0" presId="urn:microsoft.com/office/officeart/2005/8/layout/hierarchy3"/>
    <dgm:cxn modelId="{0F693193-6A9E-4BFD-980F-8190651DB37D}" type="presParOf" srcId="{E8D402AB-A022-4DCD-8A54-F7732FD1571D}" destId="{112A9C07-C5F6-496F-9484-D33C912464E3}" srcOrd="6" destOrd="0" presId="urn:microsoft.com/office/officeart/2005/8/layout/hierarchy3"/>
    <dgm:cxn modelId="{388AF4D8-D886-4030-81EA-F52D047CC789}" type="presParOf" srcId="{E8D402AB-A022-4DCD-8A54-F7732FD1571D}" destId="{D2A3F814-5F55-48D6-8A21-9AE2A89A762F}" srcOrd="7" destOrd="0" presId="urn:microsoft.com/office/officeart/2005/8/layout/hierarchy3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600" b="1" u="none" dirty="0" smtClean="0"/>
            <a:t>Льготный займ </a:t>
          </a:r>
          <a:br>
            <a:rPr lang="ru-RU" sz="1600" b="1" u="none" dirty="0" smtClean="0"/>
          </a:br>
          <a:r>
            <a:rPr lang="ru-RU" sz="1600" b="1" u="none" dirty="0" smtClean="0"/>
            <a:t>под 5% годовых</a:t>
          </a:r>
          <a:endParaRPr lang="ru-RU" sz="1600" u="none" dirty="0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/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Общий бюджет проекта ≥ 500 млн. руб.</a:t>
          </a:r>
        </a:p>
        <a:p>
          <a:pPr algn="l" rtl="0">
            <a:spcAft>
              <a:spcPts val="0"/>
            </a:spcAft>
          </a:pPr>
          <a:r>
            <a:rPr lang="ru-RU" sz="1400" b="1" dirty="0" smtClean="0"/>
            <a:t>Сумма займа 50-500 млн. руб.</a:t>
          </a:r>
        </a:p>
        <a:p>
          <a:pPr algn="l" rtl="0">
            <a:spcAft>
              <a:spcPts val="0"/>
            </a:spcAft>
          </a:pPr>
          <a:r>
            <a:rPr lang="ru-RU" sz="1400" b="1" dirty="0" smtClean="0"/>
            <a:t>Срок займа </a:t>
          </a:r>
          <a:r>
            <a:rPr lang="ru-RU" sz="1400" b="1" baseline="0" dirty="0" smtClean="0"/>
            <a:t>≤</a:t>
          </a:r>
          <a:r>
            <a:rPr lang="ru-RU" sz="1400" b="1" dirty="0" smtClean="0"/>
            <a:t> 5 лет</a:t>
          </a:r>
        </a:p>
      </dgm:t>
    </dgm:pt>
    <dgm:pt modelId="{F922FDF3-9E21-438F-B3D3-A35BC4586C19}" type="parTrans" cxnId="{AB0BC35C-ED52-49C4-9DC6-0A28DF9E6004}">
      <dgm:prSet/>
      <dgm:spPr/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42123AD0-6F6A-4D14-8474-9BB95BE3DEEC}">
      <dgm:prSet custT="1"/>
      <dgm:spPr/>
      <dgm:t>
        <a:bodyPr lIns="180000"/>
        <a:lstStyle/>
        <a:p>
          <a:pPr algn="l" rtl="0"/>
          <a:r>
            <a:rPr lang="ru-RU" sz="1400" b="1" dirty="0" smtClean="0"/>
            <a:t>Софинансирование со стороны заявителя, инвестора или банка не менее 70% от общего бюджета проекта</a:t>
          </a:r>
        </a:p>
      </dgm:t>
    </dgm:pt>
    <dgm:pt modelId="{88F95E46-78C3-4A0E-ADE0-E2EAFE5CBCC0}" type="parTrans" cxnId="{10E335E9-2D0E-4C56-A243-D1C05EDBECF1}">
      <dgm:prSet/>
      <dgm:spPr/>
      <dgm:t>
        <a:bodyPr/>
        <a:lstStyle/>
        <a:p>
          <a:endParaRPr lang="ru-RU"/>
        </a:p>
      </dgm:t>
    </dgm:pt>
    <dgm:pt modelId="{D198E93E-648A-42AA-88AD-1B0F6F22BE78}" type="sibTrans" cxnId="{10E335E9-2D0E-4C56-A243-D1C05EDBECF1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/>
      <dgm:spPr>
        <a:ln w="6350">
          <a:solidFill>
            <a:schemeClr val="tx2"/>
          </a:solidFill>
        </a:ln>
      </dgm:spPr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Целевое назначение займа: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Покупка оборудования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Разработка продукта или технологии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Инжиниринговые услуги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Исследование рынка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Приобретение лицензий (только в РФ)</a:t>
          </a:r>
        </a:p>
      </dgm:t>
    </dgm:pt>
    <dgm:pt modelId="{ADD7B6FD-7658-451C-9C3C-83A83D5C8810}" type="parTrans" cxnId="{1D4DA2C8-B657-4505-8D7D-709BC2A30CFF}">
      <dgm:prSet/>
      <dgm:spPr/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/>
      <dgm:t>
        <a:bodyPr lIns="180000" anchor="ctr"/>
        <a:lstStyle/>
        <a:p>
          <a:pPr algn="l"/>
          <a:r>
            <a:rPr lang="ru-RU" sz="1400" b="1" dirty="0" smtClean="0"/>
            <a:t>Ограничения</a:t>
          </a:r>
        </a:p>
      </dgm:t>
    </dgm:pt>
    <dgm:pt modelId="{8DB10FAA-7600-444E-A907-59426987DA10}" type="parTrans" cxnId="{DE833263-1A57-4A45-BA7C-676FEC49ED9C}">
      <dgm:prSet/>
      <dgm:spPr/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162952" custScaleY="51068" custLinFactNeighborX="-211" custLinFactNeighborY="-36077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4" custScaleX="239314" custScaleY="72857" custLinFactNeighborX="-7972" custLinFactNeighborY="-1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10AE9-339A-4E56-973C-C3DBBFF24991}" type="pres">
      <dgm:prSet presAssocID="{88F95E46-78C3-4A0E-ADE0-E2EAFE5CBCC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7A76ED8-B369-487F-B865-752808083874}" type="pres">
      <dgm:prSet presAssocID="{42123AD0-6F6A-4D14-8474-9BB95BE3DEEC}" presName="childText" presStyleLbl="bgAcc1" presStyleIdx="1" presStyleCnt="4" custScaleX="240131" custScaleY="70276" custLinFactNeighborX="-8683" custLinFactNeighborY="-19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2" presStyleCnt="4" custScaleX="237661" custScaleY="148432" custLinFactNeighborX="-8683" custLinFactNeighborY="-7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3" presStyleCnt="4" custScaleX="232195" custScaleY="59879" custLinFactNeighborX="-8357" custLinFactNeighborY="-16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45AD0-415B-40DD-9112-5C3DAA039820}" type="presOf" srcId="{D2A64AC8-10D4-4115-AE6E-39D87322DD57}" destId="{78EE7F6A-6F44-455C-B50D-64123ACEC5F2}" srcOrd="0" destOrd="0" presId="urn:microsoft.com/office/officeart/2005/8/layout/hierarchy3"/>
    <dgm:cxn modelId="{3ED2D075-991D-41E1-94F4-9AF6D76B797C}" type="presOf" srcId="{88F95E46-78C3-4A0E-ADE0-E2EAFE5CBCC0}" destId="{63210AE9-339A-4E56-973C-C3DBBFF24991}" srcOrd="0" destOrd="0" presId="urn:microsoft.com/office/officeart/2005/8/layout/hierarchy3"/>
    <dgm:cxn modelId="{DE833263-1A57-4A45-BA7C-676FEC49ED9C}" srcId="{043DCAC8-9111-4F91-9559-FE86B53079B8}" destId="{48403DF2-954C-42AA-A965-9E58A54F242F}" srcOrd="3" destOrd="0" parTransId="{8DB10FAA-7600-444E-A907-59426987DA10}" sibTransId="{C4ED6562-AEED-4825-B30C-52AABD40FBAE}"/>
    <dgm:cxn modelId="{1D4DA2C8-B657-4505-8D7D-709BC2A30CFF}" srcId="{043DCAC8-9111-4F91-9559-FE86B53079B8}" destId="{5F77889B-D5B5-4AD4-AABA-019D2E1722E4}" srcOrd="2" destOrd="0" parTransId="{ADD7B6FD-7658-451C-9C3C-83A83D5C8810}" sibTransId="{741EFFEF-2F8D-40C9-8DAE-9C55552A9F28}"/>
    <dgm:cxn modelId="{12AC2A6F-3A59-4627-A53B-97C22A1F6246}" type="presOf" srcId="{42123AD0-6F6A-4D14-8474-9BB95BE3DEEC}" destId="{57A76ED8-B369-487F-B865-752808083874}" srcOrd="0" destOrd="0" presId="urn:microsoft.com/office/officeart/2005/8/layout/hierarchy3"/>
    <dgm:cxn modelId="{10E335E9-2D0E-4C56-A243-D1C05EDBECF1}" srcId="{043DCAC8-9111-4F91-9559-FE86B53079B8}" destId="{42123AD0-6F6A-4D14-8474-9BB95BE3DEEC}" srcOrd="1" destOrd="0" parTransId="{88F95E46-78C3-4A0E-ADE0-E2EAFE5CBCC0}" sibTransId="{D198E93E-648A-42AA-88AD-1B0F6F22BE78}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E38CB2D3-47CD-4B42-BE8F-D768F9EB90CD}" type="presOf" srcId="{48403DF2-954C-42AA-A965-9E58A54F242F}" destId="{D2A3F814-5F55-48D6-8A21-9AE2A89A762F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602D993A-E9FC-4887-93E0-DA082543E620}" type="presOf" srcId="{5F77889B-D5B5-4AD4-AABA-019D2E1722E4}" destId="{5DA40A49-58BD-4DDF-82A7-CB8D9BE42F8B}" srcOrd="0" destOrd="0" presId="urn:microsoft.com/office/officeart/2005/8/layout/hierarchy3"/>
    <dgm:cxn modelId="{FAF289F1-D0C2-46B8-8ED2-E88FD872946B}" type="presOf" srcId="{F922FDF3-9E21-438F-B3D3-A35BC4586C19}" destId="{454D93ED-AF89-4755-A7F4-FA31BD3F5F68}" srcOrd="0" destOrd="0" presId="urn:microsoft.com/office/officeart/2005/8/layout/hierarchy3"/>
    <dgm:cxn modelId="{A15E2D34-D9CE-41D5-AF81-46409C1B777F}" type="presOf" srcId="{043DCAC8-9111-4F91-9559-FE86B53079B8}" destId="{1D5A7343-907B-4912-80D4-6F5662FA2455}" srcOrd="0" destOrd="0" presId="urn:microsoft.com/office/officeart/2005/8/layout/hierarchy3"/>
    <dgm:cxn modelId="{9E55C121-9CAC-46D4-9F75-1214BE9205F0}" type="presOf" srcId="{82B409A2-C758-4C71-9A81-0C6B01E99918}" destId="{65AF64C8-A547-4247-A3F7-B33C10903303}" srcOrd="0" destOrd="0" presId="urn:microsoft.com/office/officeart/2005/8/layout/hierarchy3"/>
    <dgm:cxn modelId="{1F264CCB-891D-4091-B861-BE7D8BC8D13D}" type="presOf" srcId="{ADD7B6FD-7658-451C-9C3C-83A83D5C8810}" destId="{C9B598E8-BCF7-4769-99D1-928D274F9AB2}" srcOrd="0" destOrd="0" presId="urn:microsoft.com/office/officeart/2005/8/layout/hierarchy3"/>
    <dgm:cxn modelId="{F7568615-0697-46A6-A0CB-5EC5A4D000DF}" type="presOf" srcId="{8DB10FAA-7600-444E-A907-59426987DA10}" destId="{112A9C07-C5F6-496F-9484-D33C912464E3}" srcOrd="0" destOrd="0" presId="urn:microsoft.com/office/officeart/2005/8/layout/hierarchy3"/>
    <dgm:cxn modelId="{196F5765-776D-44F6-BFE5-564CCD88C656}" type="presOf" srcId="{043DCAC8-9111-4F91-9559-FE86B53079B8}" destId="{BE2D9FDE-6B7E-4F41-B5D8-2AB68318C304}" srcOrd="1" destOrd="0" presId="urn:microsoft.com/office/officeart/2005/8/layout/hierarchy3"/>
    <dgm:cxn modelId="{9FB67E79-A6DC-4E79-98DC-7E4CF99001E5}" type="presParOf" srcId="{78EE7F6A-6F44-455C-B50D-64123ACEC5F2}" destId="{580902A7-4BB6-46C5-A7EF-2599D4737705}" srcOrd="0" destOrd="0" presId="urn:microsoft.com/office/officeart/2005/8/layout/hierarchy3"/>
    <dgm:cxn modelId="{3018D43C-22CE-4AF6-9381-04BC6B823FA2}" type="presParOf" srcId="{580902A7-4BB6-46C5-A7EF-2599D4737705}" destId="{A06B3FA1-3269-4C0E-A576-C6B00B3E41A6}" srcOrd="0" destOrd="0" presId="urn:microsoft.com/office/officeart/2005/8/layout/hierarchy3"/>
    <dgm:cxn modelId="{8990FA29-1243-4984-85D7-A0C7C398E7F2}" type="presParOf" srcId="{A06B3FA1-3269-4C0E-A576-C6B00B3E41A6}" destId="{1D5A7343-907B-4912-80D4-6F5662FA2455}" srcOrd="0" destOrd="0" presId="urn:microsoft.com/office/officeart/2005/8/layout/hierarchy3"/>
    <dgm:cxn modelId="{CFF151F2-9013-4AAE-9888-87497A57319D}" type="presParOf" srcId="{A06B3FA1-3269-4C0E-A576-C6B00B3E41A6}" destId="{BE2D9FDE-6B7E-4F41-B5D8-2AB68318C304}" srcOrd="1" destOrd="0" presId="urn:microsoft.com/office/officeart/2005/8/layout/hierarchy3"/>
    <dgm:cxn modelId="{D872F008-C32E-45D0-BCEA-2F7A8A1FFA67}" type="presParOf" srcId="{580902A7-4BB6-46C5-A7EF-2599D4737705}" destId="{E8D402AB-A022-4DCD-8A54-F7732FD1571D}" srcOrd="1" destOrd="0" presId="urn:microsoft.com/office/officeart/2005/8/layout/hierarchy3"/>
    <dgm:cxn modelId="{8DAA0E0A-B8EB-4E3B-8688-76394B39A06D}" type="presParOf" srcId="{E8D402AB-A022-4DCD-8A54-F7732FD1571D}" destId="{454D93ED-AF89-4755-A7F4-FA31BD3F5F68}" srcOrd="0" destOrd="0" presId="urn:microsoft.com/office/officeart/2005/8/layout/hierarchy3"/>
    <dgm:cxn modelId="{E2703566-767F-4031-AC04-9D07D29BC504}" type="presParOf" srcId="{E8D402AB-A022-4DCD-8A54-F7732FD1571D}" destId="{65AF64C8-A547-4247-A3F7-B33C10903303}" srcOrd="1" destOrd="0" presId="urn:microsoft.com/office/officeart/2005/8/layout/hierarchy3"/>
    <dgm:cxn modelId="{37B0D68B-26EC-4063-AE77-0931BCBBC9BE}" type="presParOf" srcId="{E8D402AB-A022-4DCD-8A54-F7732FD1571D}" destId="{63210AE9-339A-4E56-973C-C3DBBFF24991}" srcOrd="2" destOrd="0" presId="urn:microsoft.com/office/officeart/2005/8/layout/hierarchy3"/>
    <dgm:cxn modelId="{380B7668-8089-46F8-AB51-75E320F780DB}" type="presParOf" srcId="{E8D402AB-A022-4DCD-8A54-F7732FD1571D}" destId="{57A76ED8-B369-487F-B865-752808083874}" srcOrd="3" destOrd="0" presId="urn:microsoft.com/office/officeart/2005/8/layout/hierarchy3"/>
    <dgm:cxn modelId="{16F5E7D0-41DC-4A35-924A-8CF67A7E4113}" type="presParOf" srcId="{E8D402AB-A022-4DCD-8A54-F7732FD1571D}" destId="{C9B598E8-BCF7-4769-99D1-928D274F9AB2}" srcOrd="4" destOrd="0" presId="urn:microsoft.com/office/officeart/2005/8/layout/hierarchy3"/>
    <dgm:cxn modelId="{A1E8D871-B3F6-496F-803B-69E2CCD70F42}" type="presParOf" srcId="{E8D402AB-A022-4DCD-8A54-F7732FD1571D}" destId="{5DA40A49-58BD-4DDF-82A7-CB8D9BE42F8B}" srcOrd="5" destOrd="0" presId="urn:microsoft.com/office/officeart/2005/8/layout/hierarchy3"/>
    <dgm:cxn modelId="{7E8E47A0-24A9-414E-B38B-C42A662D1C62}" type="presParOf" srcId="{E8D402AB-A022-4DCD-8A54-F7732FD1571D}" destId="{112A9C07-C5F6-496F-9484-D33C912464E3}" srcOrd="6" destOrd="0" presId="urn:microsoft.com/office/officeart/2005/8/layout/hierarchy3"/>
    <dgm:cxn modelId="{4E06924B-B585-4475-9EB1-C58E89727B80}" type="presParOf" srcId="{E8D402AB-A022-4DCD-8A54-F7732FD1571D}" destId="{D2A3F814-5F55-48D6-8A21-9AE2A89A762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600" b="1" u="none" dirty="0" smtClean="0"/>
            <a:t>Льготный займ </a:t>
          </a:r>
          <a:br>
            <a:rPr lang="ru-RU" sz="1600" b="1" u="none" dirty="0" smtClean="0"/>
          </a:br>
          <a:r>
            <a:rPr lang="ru-RU" sz="1600" b="1" u="none" dirty="0" smtClean="0"/>
            <a:t>под 5% годовых</a:t>
          </a:r>
          <a:endParaRPr lang="ru-RU" sz="1600" u="none" dirty="0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/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Общий бюджет проекта ≥ 500 млн. руб.</a:t>
          </a:r>
        </a:p>
        <a:p>
          <a:pPr algn="l" rtl="0">
            <a:spcAft>
              <a:spcPts val="0"/>
            </a:spcAft>
          </a:pPr>
          <a:r>
            <a:rPr lang="ru-RU" sz="1400" b="1" dirty="0" smtClean="0"/>
            <a:t>Сумма займа 100-700 млн. руб.</a:t>
          </a:r>
        </a:p>
        <a:p>
          <a:pPr algn="l" rtl="0">
            <a:spcAft>
              <a:spcPts val="0"/>
            </a:spcAft>
          </a:pPr>
          <a:r>
            <a:rPr lang="ru-RU" sz="1400" b="1" dirty="0" smtClean="0"/>
            <a:t>Срок займа </a:t>
          </a:r>
          <a:r>
            <a:rPr lang="ru-RU" sz="1400" b="1" baseline="0" dirty="0" smtClean="0"/>
            <a:t>≤</a:t>
          </a:r>
          <a:r>
            <a:rPr lang="ru-RU" sz="1400" b="1" dirty="0" smtClean="0"/>
            <a:t> 7 лет</a:t>
          </a:r>
        </a:p>
      </dgm:t>
    </dgm:pt>
    <dgm:pt modelId="{F922FDF3-9E21-438F-B3D3-A35BC4586C19}" type="parTrans" cxnId="{AB0BC35C-ED52-49C4-9DC6-0A28DF9E6004}">
      <dgm:prSet/>
      <dgm:spPr/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42123AD0-6F6A-4D14-8474-9BB95BE3DEEC}">
      <dgm:prSet custT="1"/>
      <dgm:spPr/>
      <dgm:t>
        <a:bodyPr lIns="180000"/>
        <a:lstStyle/>
        <a:p>
          <a:pPr algn="l" rtl="0"/>
          <a:r>
            <a:rPr lang="ru-RU" sz="1400" b="1" dirty="0" smtClean="0"/>
            <a:t>Софинансирование со стороны заявителя, инвестора или банка не менее 70% от общего бюджета проекта</a:t>
          </a:r>
        </a:p>
      </dgm:t>
    </dgm:pt>
    <dgm:pt modelId="{88F95E46-78C3-4A0E-ADE0-E2EAFE5CBCC0}" type="parTrans" cxnId="{10E335E9-2D0E-4C56-A243-D1C05EDBECF1}">
      <dgm:prSet/>
      <dgm:spPr/>
      <dgm:t>
        <a:bodyPr/>
        <a:lstStyle/>
        <a:p>
          <a:endParaRPr lang="ru-RU"/>
        </a:p>
      </dgm:t>
    </dgm:pt>
    <dgm:pt modelId="{D198E93E-648A-42AA-88AD-1B0F6F22BE78}" type="sibTrans" cxnId="{10E335E9-2D0E-4C56-A243-D1C05EDBECF1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/>
      <dgm:spPr>
        <a:ln w="6350">
          <a:solidFill>
            <a:schemeClr val="tx2"/>
          </a:solidFill>
        </a:ln>
      </dgm:spPr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Целевое назначение займа: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Покупка оборудования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Разработка продукта или технологии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Инжиниринговые услуги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Исследование рынка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Приобретение лицензий (только в РФ)</a:t>
          </a:r>
        </a:p>
      </dgm:t>
    </dgm:pt>
    <dgm:pt modelId="{ADD7B6FD-7658-451C-9C3C-83A83D5C8810}" type="parTrans" cxnId="{1D4DA2C8-B657-4505-8D7D-709BC2A30CFF}">
      <dgm:prSet/>
      <dgm:spPr/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/>
      <dgm:t>
        <a:bodyPr lIns="180000" anchor="ctr"/>
        <a:lstStyle/>
        <a:p>
          <a:pPr algn="l"/>
          <a:r>
            <a:rPr lang="ru-RU" sz="1400" b="1" dirty="0" smtClean="0"/>
            <a:t>Ограничения</a:t>
          </a:r>
        </a:p>
      </dgm:t>
    </dgm:pt>
    <dgm:pt modelId="{8DB10FAA-7600-444E-A907-59426987DA10}" type="parTrans" cxnId="{DE833263-1A57-4A45-BA7C-676FEC49ED9C}">
      <dgm:prSet/>
      <dgm:spPr/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162952" custScaleY="51068" custLinFactNeighborX="-211" custLinFactNeighborY="-36077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4" custScaleX="239314" custScaleY="72857" custLinFactNeighborX="-7972" custLinFactNeighborY="-1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10AE9-339A-4E56-973C-C3DBBFF24991}" type="pres">
      <dgm:prSet presAssocID="{88F95E46-78C3-4A0E-ADE0-E2EAFE5CBCC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7A76ED8-B369-487F-B865-752808083874}" type="pres">
      <dgm:prSet presAssocID="{42123AD0-6F6A-4D14-8474-9BB95BE3DEEC}" presName="childText" presStyleLbl="bgAcc1" presStyleIdx="1" presStyleCnt="4" custScaleX="240131" custScaleY="70276" custLinFactNeighborX="-8683" custLinFactNeighborY="-19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2" presStyleCnt="4" custScaleX="237661" custScaleY="148432" custLinFactNeighborX="-8683" custLinFactNeighborY="-7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3" presStyleCnt="4" custScaleX="232195" custScaleY="59879" custLinFactNeighborX="-8357" custLinFactNeighborY="-16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0A9A4-1B4B-4DC5-8ED3-9AB3B939E0E9}" type="presOf" srcId="{5F77889B-D5B5-4AD4-AABA-019D2E1722E4}" destId="{5DA40A49-58BD-4DDF-82A7-CB8D9BE42F8B}" srcOrd="0" destOrd="0" presId="urn:microsoft.com/office/officeart/2005/8/layout/hierarchy3"/>
    <dgm:cxn modelId="{10E335E9-2D0E-4C56-A243-D1C05EDBECF1}" srcId="{043DCAC8-9111-4F91-9559-FE86B53079B8}" destId="{42123AD0-6F6A-4D14-8474-9BB95BE3DEEC}" srcOrd="1" destOrd="0" parTransId="{88F95E46-78C3-4A0E-ADE0-E2EAFE5CBCC0}" sibTransId="{D198E93E-648A-42AA-88AD-1B0F6F22BE78}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D065C31E-21D0-41C5-95B4-A319B855FF12}" type="presOf" srcId="{043DCAC8-9111-4F91-9559-FE86B53079B8}" destId="{1D5A7343-907B-4912-80D4-6F5662FA2455}" srcOrd="0" destOrd="0" presId="urn:microsoft.com/office/officeart/2005/8/layout/hierarchy3"/>
    <dgm:cxn modelId="{C47060D1-E1FE-40EE-A7EB-CDA56EFB6D7C}" type="presOf" srcId="{ADD7B6FD-7658-451C-9C3C-83A83D5C8810}" destId="{C9B598E8-BCF7-4769-99D1-928D274F9AB2}" srcOrd="0" destOrd="0" presId="urn:microsoft.com/office/officeart/2005/8/layout/hierarchy3"/>
    <dgm:cxn modelId="{3F2B9021-E37B-4662-A2DF-4E1E99BE7F4B}" type="presOf" srcId="{043DCAC8-9111-4F91-9559-FE86B53079B8}" destId="{BE2D9FDE-6B7E-4F41-B5D8-2AB68318C304}" srcOrd="1" destOrd="0" presId="urn:microsoft.com/office/officeart/2005/8/layout/hierarchy3"/>
    <dgm:cxn modelId="{FFE36FAE-3FD1-474E-A2CE-C76B43C90A4D}" type="presOf" srcId="{F922FDF3-9E21-438F-B3D3-A35BC4586C19}" destId="{454D93ED-AF89-4755-A7F4-FA31BD3F5F68}" srcOrd="0" destOrd="0" presId="urn:microsoft.com/office/officeart/2005/8/layout/hierarchy3"/>
    <dgm:cxn modelId="{FC43C443-39F4-471D-B6BC-8EC9D52C16F4}" type="presOf" srcId="{42123AD0-6F6A-4D14-8474-9BB95BE3DEEC}" destId="{57A76ED8-B369-487F-B865-752808083874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A93F2B3C-55C7-40C5-AC46-CD16C01EFC41}" type="presOf" srcId="{48403DF2-954C-42AA-A965-9E58A54F242F}" destId="{D2A3F814-5F55-48D6-8A21-9AE2A89A762F}" srcOrd="0" destOrd="0" presId="urn:microsoft.com/office/officeart/2005/8/layout/hierarchy3"/>
    <dgm:cxn modelId="{DE833263-1A57-4A45-BA7C-676FEC49ED9C}" srcId="{043DCAC8-9111-4F91-9559-FE86B53079B8}" destId="{48403DF2-954C-42AA-A965-9E58A54F242F}" srcOrd="3" destOrd="0" parTransId="{8DB10FAA-7600-444E-A907-59426987DA10}" sibTransId="{C4ED6562-AEED-4825-B30C-52AABD40FBAE}"/>
    <dgm:cxn modelId="{1D4DA2C8-B657-4505-8D7D-709BC2A30CFF}" srcId="{043DCAC8-9111-4F91-9559-FE86B53079B8}" destId="{5F77889B-D5B5-4AD4-AABA-019D2E1722E4}" srcOrd="2" destOrd="0" parTransId="{ADD7B6FD-7658-451C-9C3C-83A83D5C8810}" sibTransId="{741EFFEF-2F8D-40C9-8DAE-9C55552A9F28}"/>
    <dgm:cxn modelId="{289FAB16-E75B-48A2-B64E-38C951873EE8}" type="presOf" srcId="{D2A64AC8-10D4-4115-AE6E-39D87322DD57}" destId="{78EE7F6A-6F44-455C-B50D-64123ACEC5F2}" srcOrd="0" destOrd="0" presId="urn:microsoft.com/office/officeart/2005/8/layout/hierarchy3"/>
    <dgm:cxn modelId="{7071B49C-0C1D-419C-A9FF-5A45EC257F0A}" type="presOf" srcId="{82B409A2-C758-4C71-9A81-0C6B01E99918}" destId="{65AF64C8-A547-4247-A3F7-B33C10903303}" srcOrd="0" destOrd="0" presId="urn:microsoft.com/office/officeart/2005/8/layout/hierarchy3"/>
    <dgm:cxn modelId="{8A45DAE5-3EDC-4B52-B9BA-3001BAD9447C}" type="presOf" srcId="{8DB10FAA-7600-444E-A907-59426987DA10}" destId="{112A9C07-C5F6-496F-9484-D33C912464E3}" srcOrd="0" destOrd="0" presId="urn:microsoft.com/office/officeart/2005/8/layout/hierarchy3"/>
    <dgm:cxn modelId="{EBBDAA82-FB61-41C7-96BB-910FE5CF8F57}" type="presOf" srcId="{88F95E46-78C3-4A0E-ADE0-E2EAFE5CBCC0}" destId="{63210AE9-339A-4E56-973C-C3DBBFF24991}" srcOrd="0" destOrd="0" presId="urn:microsoft.com/office/officeart/2005/8/layout/hierarchy3"/>
    <dgm:cxn modelId="{A9C265AA-A476-4CF1-8143-EEF020FB0650}" type="presParOf" srcId="{78EE7F6A-6F44-455C-B50D-64123ACEC5F2}" destId="{580902A7-4BB6-46C5-A7EF-2599D4737705}" srcOrd="0" destOrd="0" presId="urn:microsoft.com/office/officeart/2005/8/layout/hierarchy3"/>
    <dgm:cxn modelId="{3889A81A-D5F3-4DBC-BF76-7C0179DE16B8}" type="presParOf" srcId="{580902A7-4BB6-46C5-A7EF-2599D4737705}" destId="{A06B3FA1-3269-4C0E-A576-C6B00B3E41A6}" srcOrd="0" destOrd="0" presId="urn:microsoft.com/office/officeart/2005/8/layout/hierarchy3"/>
    <dgm:cxn modelId="{D710644E-AE3A-4D33-82B6-B60BE2B1C5B8}" type="presParOf" srcId="{A06B3FA1-3269-4C0E-A576-C6B00B3E41A6}" destId="{1D5A7343-907B-4912-80D4-6F5662FA2455}" srcOrd="0" destOrd="0" presId="urn:microsoft.com/office/officeart/2005/8/layout/hierarchy3"/>
    <dgm:cxn modelId="{2E167336-554F-4CE4-A117-C84C14C320AB}" type="presParOf" srcId="{A06B3FA1-3269-4C0E-A576-C6B00B3E41A6}" destId="{BE2D9FDE-6B7E-4F41-B5D8-2AB68318C304}" srcOrd="1" destOrd="0" presId="urn:microsoft.com/office/officeart/2005/8/layout/hierarchy3"/>
    <dgm:cxn modelId="{B3CA30FD-58A3-4A03-9D02-42D9F74E4886}" type="presParOf" srcId="{580902A7-4BB6-46C5-A7EF-2599D4737705}" destId="{E8D402AB-A022-4DCD-8A54-F7732FD1571D}" srcOrd="1" destOrd="0" presId="urn:microsoft.com/office/officeart/2005/8/layout/hierarchy3"/>
    <dgm:cxn modelId="{F2871A38-B092-49FF-94BE-955F712EE9FF}" type="presParOf" srcId="{E8D402AB-A022-4DCD-8A54-F7732FD1571D}" destId="{454D93ED-AF89-4755-A7F4-FA31BD3F5F68}" srcOrd="0" destOrd="0" presId="urn:microsoft.com/office/officeart/2005/8/layout/hierarchy3"/>
    <dgm:cxn modelId="{643AD6E8-29E1-4EEB-A5B8-6F5CEA08FE63}" type="presParOf" srcId="{E8D402AB-A022-4DCD-8A54-F7732FD1571D}" destId="{65AF64C8-A547-4247-A3F7-B33C10903303}" srcOrd="1" destOrd="0" presId="urn:microsoft.com/office/officeart/2005/8/layout/hierarchy3"/>
    <dgm:cxn modelId="{27B52E23-788C-41D0-ABD3-758CDBEFFE6C}" type="presParOf" srcId="{E8D402AB-A022-4DCD-8A54-F7732FD1571D}" destId="{63210AE9-339A-4E56-973C-C3DBBFF24991}" srcOrd="2" destOrd="0" presId="urn:microsoft.com/office/officeart/2005/8/layout/hierarchy3"/>
    <dgm:cxn modelId="{C9743F47-6495-464D-840B-69DDB595AA1C}" type="presParOf" srcId="{E8D402AB-A022-4DCD-8A54-F7732FD1571D}" destId="{57A76ED8-B369-487F-B865-752808083874}" srcOrd="3" destOrd="0" presId="urn:microsoft.com/office/officeart/2005/8/layout/hierarchy3"/>
    <dgm:cxn modelId="{4E3EE315-F6DC-4852-8598-829A71813AAA}" type="presParOf" srcId="{E8D402AB-A022-4DCD-8A54-F7732FD1571D}" destId="{C9B598E8-BCF7-4769-99D1-928D274F9AB2}" srcOrd="4" destOrd="0" presId="urn:microsoft.com/office/officeart/2005/8/layout/hierarchy3"/>
    <dgm:cxn modelId="{994871AE-7217-4215-BA7F-AC14EBBD3CAE}" type="presParOf" srcId="{E8D402AB-A022-4DCD-8A54-F7732FD1571D}" destId="{5DA40A49-58BD-4DDF-82A7-CB8D9BE42F8B}" srcOrd="5" destOrd="0" presId="urn:microsoft.com/office/officeart/2005/8/layout/hierarchy3"/>
    <dgm:cxn modelId="{E1B3DA6C-26C0-44C8-B572-F8B556366D19}" type="presParOf" srcId="{E8D402AB-A022-4DCD-8A54-F7732FD1571D}" destId="{112A9C07-C5F6-496F-9484-D33C912464E3}" srcOrd="6" destOrd="0" presId="urn:microsoft.com/office/officeart/2005/8/layout/hierarchy3"/>
    <dgm:cxn modelId="{1BD35229-C5A8-4E49-BCB1-BDA64A4733E1}" type="presParOf" srcId="{E8D402AB-A022-4DCD-8A54-F7732FD1571D}" destId="{D2A3F814-5F55-48D6-8A21-9AE2A89A762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800" b="1" u="none" dirty="0" smtClean="0"/>
            <a:t>Приобретение оборудования</a:t>
          </a:r>
          <a:endParaRPr lang="ru-RU" sz="1800" u="none" dirty="0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/>
      <dgm:t>
        <a:bodyPr lIns="180000"/>
        <a:lstStyle/>
        <a:p>
          <a:pPr algn="l" rtl="0"/>
          <a:r>
            <a:rPr lang="ru-RU" sz="1400" b="1" dirty="0" smtClean="0"/>
            <a:t>до 50 % затрат, </a:t>
          </a:r>
          <a:br>
            <a:rPr lang="ru-RU" sz="1400" b="1" dirty="0" smtClean="0"/>
          </a:br>
          <a:r>
            <a:rPr lang="ru-RU" sz="1400" b="1" dirty="0" smtClean="0"/>
            <a:t>но не более 15 млн. руб.</a:t>
          </a:r>
          <a:endParaRPr lang="ru-RU" sz="1400" b="1" dirty="0"/>
        </a:p>
      </dgm:t>
    </dgm:pt>
    <dgm:pt modelId="{F922FDF3-9E21-438F-B3D3-A35BC4586C19}" type="parTrans" cxnId="{AB0BC35C-ED52-49C4-9DC6-0A28DF9E6004}">
      <dgm:prSet/>
      <dgm:spPr/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42123AD0-6F6A-4D14-8474-9BB95BE3DEEC}">
      <dgm:prSet custT="1"/>
      <dgm:spPr/>
      <dgm:t>
        <a:bodyPr lIns="180000"/>
        <a:lstStyle/>
        <a:p>
          <a:pPr algn="l" rtl="0"/>
          <a:r>
            <a:rPr lang="ru-RU" sz="1400" b="1" dirty="0" smtClean="0"/>
            <a:t>получатели субсидии  ЮЛ и ИП</a:t>
          </a:r>
          <a:r>
            <a:rPr lang="ru-RU" sz="1400" b="1" baseline="0" dirty="0" smtClean="0"/>
            <a:t> </a:t>
          </a:r>
          <a:endParaRPr lang="ru-RU" sz="1400" b="1" dirty="0" smtClean="0"/>
        </a:p>
      </dgm:t>
    </dgm:pt>
    <dgm:pt modelId="{88F95E46-78C3-4A0E-ADE0-E2EAFE5CBCC0}" type="parTrans" cxnId="{10E335E9-2D0E-4C56-A243-D1C05EDBECF1}">
      <dgm:prSet/>
      <dgm:spPr/>
      <dgm:t>
        <a:bodyPr/>
        <a:lstStyle/>
        <a:p>
          <a:endParaRPr lang="ru-RU"/>
        </a:p>
      </dgm:t>
    </dgm:pt>
    <dgm:pt modelId="{D198E93E-648A-42AA-88AD-1B0F6F22BE78}" type="sibTrans" cxnId="{10E335E9-2D0E-4C56-A243-D1C05EDBECF1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/>
      <dgm:spPr>
        <a:ln w="6350">
          <a:solidFill>
            <a:schemeClr val="tx2"/>
          </a:solidFill>
        </a:ln>
      </dgm:spPr>
      <dgm:t>
        <a:bodyPr lIns="180000"/>
        <a:lstStyle/>
        <a:p>
          <a:pPr algn="l" rtl="0"/>
          <a:r>
            <a:rPr lang="ru-RU" sz="1400" b="1" dirty="0" smtClean="0"/>
            <a:t>новое</a:t>
          </a:r>
          <a:r>
            <a:rPr lang="ru-RU" sz="1400" b="1" baseline="0" dirty="0" smtClean="0"/>
            <a:t> оборудование: 2 и выше амортизационные группы по ОКОФ</a:t>
          </a:r>
        </a:p>
      </dgm:t>
    </dgm:pt>
    <dgm:pt modelId="{ADD7B6FD-7658-451C-9C3C-83A83D5C8810}" type="parTrans" cxnId="{1D4DA2C8-B657-4505-8D7D-709BC2A30CFF}">
      <dgm:prSet/>
      <dgm:spPr/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/>
      <dgm:t>
        <a:bodyPr lIns="180000" anchor="ctr"/>
        <a:lstStyle/>
        <a:p>
          <a:pPr algn="l"/>
          <a:r>
            <a:rPr lang="ru-RU" sz="1400" b="1" dirty="0" smtClean="0"/>
            <a:t>ограничения</a:t>
          </a:r>
        </a:p>
      </dgm:t>
    </dgm:pt>
    <dgm:pt modelId="{8DB10FAA-7600-444E-A907-59426987DA10}" type="parTrans" cxnId="{DE833263-1A57-4A45-BA7C-676FEC49ED9C}">
      <dgm:prSet/>
      <dgm:spPr/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222778" custScaleY="51068" custLinFactNeighborX="-211" custLinFactNeighborY="-36077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4" custScaleX="216585" custScaleY="72857" custLinFactNeighborX="-7972" custLinFactNeighborY="-1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10AE9-339A-4E56-973C-C3DBBFF24991}" type="pres">
      <dgm:prSet presAssocID="{88F95E46-78C3-4A0E-ADE0-E2EAFE5CBCC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7A76ED8-B369-487F-B865-752808083874}" type="pres">
      <dgm:prSet presAssocID="{42123AD0-6F6A-4D14-8474-9BB95BE3DEEC}" presName="childText" presStyleLbl="bgAcc1" presStyleIdx="1" presStyleCnt="4" custScaleX="218202" custScaleY="70276" custLinFactNeighborX="-8683" custLinFactNeighborY="-19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2" presStyleCnt="4" custScaleX="220993" custScaleY="92434" custLinFactNeighborX="-8683" custLinFactNeighborY="-25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3" presStyleCnt="4" custScaleX="217553" custScaleY="59879" custLinFactNeighborX="-6363" custLinFactNeighborY="-3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A5294-B848-4E90-9760-9DC81E83BAD7}" type="presOf" srcId="{043DCAC8-9111-4F91-9559-FE86B53079B8}" destId="{1D5A7343-907B-4912-80D4-6F5662FA2455}" srcOrd="0" destOrd="0" presId="urn:microsoft.com/office/officeart/2005/8/layout/hierarchy3"/>
    <dgm:cxn modelId="{10E335E9-2D0E-4C56-A243-D1C05EDBECF1}" srcId="{043DCAC8-9111-4F91-9559-FE86B53079B8}" destId="{42123AD0-6F6A-4D14-8474-9BB95BE3DEEC}" srcOrd="1" destOrd="0" parTransId="{88F95E46-78C3-4A0E-ADE0-E2EAFE5CBCC0}" sibTransId="{D198E93E-648A-42AA-88AD-1B0F6F22BE78}"/>
    <dgm:cxn modelId="{974CEBE0-0B59-4EDF-AC8B-78D93B6861D8}" type="presOf" srcId="{88F95E46-78C3-4A0E-ADE0-E2EAFE5CBCC0}" destId="{63210AE9-339A-4E56-973C-C3DBBFF24991}" srcOrd="0" destOrd="0" presId="urn:microsoft.com/office/officeart/2005/8/layout/hierarchy3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279D33BB-9443-4E5B-BE4A-4AC88799A82D}" type="presOf" srcId="{043DCAC8-9111-4F91-9559-FE86B53079B8}" destId="{BE2D9FDE-6B7E-4F41-B5D8-2AB68318C304}" srcOrd="1" destOrd="0" presId="urn:microsoft.com/office/officeart/2005/8/layout/hierarchy3"/>
    <dgm:cxn modelId="{08F37C82-03CA-48D1-940D-78D24CD48A7C}" type="presOf" srcId="{42123AD0-6F6A-4D14-8474-9BB95BE3DEEC}" destId="{57A76ED8-B369-487F-B865-752808083874}" srcOrd="0" destOrd="0" presId="urn:microsoft.com/office/officeart/2005/8/layout/hierarchy3"/>
    <dgm:cxn modelId="{3FEED351-E333-43DF-8EB7-CD885F006A3E}" type="presOf" srcId="{8DB10FAA-7600-444E-A907-59426987DA10}" destId="{112A9C07-C5F6-496F-9484-D33C912464E3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0F1EBA41-39BC-4279-9D39-BD3C82B95671}" type="presOf" srcId="{D2A64AC8-10D4-4115-AE6E-39D87322DD57}" destId="{78EE7F6A-6F44-455C-B50D-64123ACEC5F2}" srcOrd="0" destOrd="0" presId="urn:microsoft.com/office/officeart/2005/8/layout/hierarchy3"/>
    <dgm:cxn modelId="{DE833263-1A57-4A45-BA7C-676FEC49ED9C}" srcId="{043DCAC8-9111-4F91-9559-FE86B53079B8}" destId="{48403DF2-954C-42AA-A965-9E58A54F242F}" srcOrd="3" destOrd="0" parTransId="{8DB10FAA-7600-444E-A907-59426987DA10}" sibTransId="{C4ED6562-AEED-4825-B30C-52AABD40FBAE}"/>
    <dgm:cxn modelId="{6DFB32DC-2F00-4609-B875-3F4AA6C53564}" type="presOf" srcId="{48403DF2-954C-42AA-A965-9E58A54F242F}" destId="{D2A3F814-5F55-48D6-8A21-9AE2A89A762F}" srcOrd="0" destOrd="0" presId="urn:microsoft.com/office/officeart/2005/8/layout/hierarchy3"/>
    <dgm:cxn modelId="{1D4DA2C8-B657-4505-8D7D-709BC2A30CFF}" srcId="{043DCAC8-9111-4F91-9559-FE86B53079B8}" destId="{5F77889B-D5B5-4AD4-AABA-019D2E1722E4}" srcOrd="2" destOrd="0" parTransId="{ADD7B6FD-7658-451C-9C3C-83A83D5C8810}" sibTransId="{741EFFEF-2F8D-40C9-8DAE-9C55552A9F28}"/>
    <dgm:cxn modelId="{9B6E59F2-BEFA-4D65-86A9-DA99BF7DE7D2}" type="presOf" srcId="{ADD7B6FD-7658-451C-9C3C-83A83D5C8810}" destId="{C9B598E8-BCF7-4769-99D1-928D274F9AB2}" srcOrd="0" destOrd="0" presId="urn:microsoft.com/office/officeart/2005/8/layout/hierarchy3"/>
    <dgm:cxn modelId="{E3541186-E752-43E7-8883-F9CC0A5302EA}" type="presOf" srcId="{5F77889B-D5B5-4AD4-AABA-019D2E1722E4}" destId="{5DA40A49-58BD-4DDF-82A7-CB8D9BE42F8B}" srcOrd="0" destOrd="0" presId="urn:microsoft.com/office/officeart/2005/8/layout/hierarchy3"/>
    <dgm:cxn modelId="{CCE1CABC-576A-46D5-BA7B-AF241A1D92B8}" type="presOf" srcId="{82B409A2-C758-4C71-9A81-0C6B01E99918}" destId="{65AF64C8-A547-4247-A3F7-B33C10903303}" srcOrd="0" destOrd="0" presId="urn:microsoft.com/office/officeart/2005/8/layout/hierarchy3"/>
    <dgm:cxn modelId="{10A8F218-88D8-461A-9420-2FA424CB49EB}" type="presOf" srcId="{F922FDF3-9E21-438F-B3D3-A35BC4586C19}" destId="{454D93ED-AF89-4755-A7F4-FA31BD3F5F68}" srcOrd="0" destOrd="0" presId="urn:microsoft.com/office/officeart/2005/8/layout/hierarchy3"/>
    <dgm:cxn modelId="{F98EF463-22B0-4F7D-B404-DA3B1E14D3CF}" type="presParOf" srcId="{78EE7F6A-6F44-455C-B50D-64123ACEC5F2}" destId="{580902A7-4BB6-46C5-A7EF-2599D4737705}" srcOrd="0" destOrd="0" presId="urn:microsoft.com/office/officeart/2005/8/layout/hierarchy3"/>
    <dgm:cxn modelId="{5699301E-D764-41FB-AE19-A2B069789B47}" type="presParOf" srcId="{580902A7-4BB6-46C5-A7EF-2599D4737705}" destId="{A06B3FA1-3269-4C0E-A576-C6B00B3E41A6}" srcOrd="0" destOrd="0" presId="urn:microsoft.com/office/officeart/2005/8/layout/hierarchy3"/>
    <dgm:cxn modelId="{2205D2DB-A87C-4E9D-B126-0C84F6D2AF3D}" type="presParOf" srcId="{A06B3FA1-3269-4C0E-A576-C6B00B3E41A6}" destId="{1D5A7343-907B-4912-80D4-6F5662FA2455}" srcOrd="0" destOrd="0" presId="urn:microsoft.com/office/officeart/2005/8/layout/hierarchy3"/>
    <dgm:cxn modelId="{D1FF8FF6-9A48-4AD1-B86C-6FE320BA4D78}" type="presParOf" srcId="{A06B3FA1-3269-4C0E-A576-C6B00B3E41A6}" destId="{BE2D9FDE-6B7E-4F41-B5D8-2AB68318C304}" srcOrd="1" destOrd="0" presId="urn:microsoft.com/office/officeart/2005/8/layout/hierarchy3"/>
    <dgm:cxn modelId="{8EFB5AE0-C21E-45D6-AC6B-E2D3D5A361B2}" type="presParOf" srcId="{580902A7-4BB6-46C5-A7EF-2599D4737705}" destId="{E8D402AB-A022-4DCD-8A54-F7732FD1571D}" srcOrd="1" destOrd="0" presId="urn:microsoft.com/office/officeart/2005/8/layout/hierarchy3"/>
    <dgm:cxn modelId="{8EBD92B7-BE16-4489-9315-4DDA9F5BAB40}" type="presParOf" srcId="{E8D402AB-A022-4DCD-8A54-F7732FD1571D}" destId="{454D93ED-AF89-4755-A7F4-FA31BD3F5F68}" srcOrd="0" destOrd="0" presId="urn:microsoft.com/office/officeart/2005/8/layout/hierarchy3"/>
    <dgm:cxn modelId="{49BCC554-F3C5-4D8D-BD8D-AF8D23757DF8}" type="presParOf" srcId="{E8D402AB-A022-4DCD-8A54-F7732FD1571D}" destId="{65AF64C8-A547-4247-A3F7-B33C10903303}" srcOrd="1" destOrd="0" presId="urn:microsoft.com/office/officeart/2005/8/layout/hierarchy3"/>
    <dgm:cxn modelId="{0901AFF5-809C-4616-99B9-D249C94EB5F4}" type="presParOf" srcId="{E8D402AB-A022-4DCD-8A54-F7732FD1571D}" destId="{63210AE9-339A-4E56-973C-C3DBBFF24991}" srcOrd="2" destOrd="0" presId="urn:microsoft.com/office/officeart/2005/8/layout/hierarchy3"/>
    <dgm:cxn modelId="{334FA393-91A9-4B97-930E-0CD6E49233C2}" type="presParOf" srcId="{E8D402AB-A022-4DCD-8A54-F7732FD1571D}" destId="{57A76ED8-B369-487F-B865-752808083874}" srcOrd="3" destOrd="0" presId="urn:microsoft.com/office/officeart/2005/8/layout/hierarchy3"/>
    <dgm:cxn modelId="{AC7A7C23-B521-4094-854F-B2BDF0B67B64}" type="presParOf" srcId="{E8D402AB-A022-4DCD-8A54-F7732FD1571D}" destId="{C9B598E8-BCF7-4769-99D1-928D274F9AB2}" srcOrd="4" destOrd="0" presId="urn:microsoft.com/office/officeart/2005/8/layout/hierarchy3"/>
    <dgm:cxn modelId="{828D4944-3724-4F6A-BF49-D46DBC36E7FD}" type="presParOf" srcId="{E8D402AB-A022-4DCD-8A54-F7732FD1571D}" destId="{5DA40A49-58BD-4DDF-82A7-CB8D9BE42F8B}" srcOrd="5" destOrd="0" presId="urn:microsoft.com/office/officeart/2005/8/layout/hierarchy3"/>
    <dgm:cxn modelId="{11654810-86F1-4C70-96B6-621E676DDBE3}" type="presParOf" srcId="{E8D402AB-A022-4DCD-8A54-F7732FD1571D}" destId="{112A9C07-C5F6-496F-9484-D33C912464E3}" srcOrd="6" destOrd="0" presId="urn:microsoft.com/office/officeart/2005/8/layout/hierarchy3"/>
    <dgm:cxn modelId="{91F418E2-67E2-4D0C-AFF6-138F95F92BF9}" type="presParOf" srcId="{E8D402AB-A022-4DCD-8A54-F7732FD1571D}" destId="{D2A3F814-5F55-48D6-8A21-9AE2A89A762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FE6239-95F4-417B-829B-518277181F1E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86F00-912C-496A-828E-6D8E77AB9EAD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800" b="1" u="none" dirty="0" smtClean="0"/>
            <a:t>Приобретение</a:t>
          </a:r>
          <a:r>
            <a:rPr lang="ru-RU" sz="1800" b="1" u="none" baseline="0" dirty="0" smtClean="0"/>
            <a:t> оборудования в лизинг</a:t>
          </a:r>
          <a:endParaRPr lang="ru-RU" sz="1800" u="none" dirty="0"/>
        </a:p>
      </dgm:t>
    </dgm:pt>
    <dgm:pt modelId="{828B6B46-DB49-4370-8F75-5414AFB2F2C1}" type="parTrans" cxnId="{819C536C-B2A6-4811-88B5-9E60C4DF1129}">
      <dgm:prSet/>
      <dgm:spPr/>
      <dgm:t>
        <a:bodyPr/>
        <a:lstStyle/>
        <a:p>
          <a:endParaRPr lang="ru-RU"/>
        </a:p>
      </dgm:t>
    </dgm:pt>
    <dgm:pt modelId="{7F4C41F4-52AC-45A4-84DC-05F591065E62}" type="sibTrans" cxnId="{819C536C-B2A6-4811-88B5-9E60C4DF1129}">
      <dgm:prSet/>
      <dgm:spPr/>
      <dgm:t>
        <a:bodyPr/>
        <a:lstStyle/>
        <a:p>
          <a:endParaRPr lang="ru-RU"/>
        </a:p>
      </dgm:t>
    </dgm:pt>
    <dgm:pt modelId="{C4D7CEA3-D078-418A-9D7A-59377D046705}">
      <dgm:prSet custT="1"/>
      <dgm:spPr/>
      <dgm:t>
        <a:bodyPr lIns="180000"/>
        <a:lstStyle/>
        <a:p>
          <a:pPr algn="l" rtl="0"/>
          <a:r>
            <a:rPr lang="ru-RU" sz="1400" b="1" baseline="0" dirty="0" smtClean="0"/>
            <a:t>первый взнос – до 100 %, но не более 15 млн.</a:t>
          </a:r>
        </a:p>
        <a:p>
          <a:pPr algn="l" rtl="0"/>
          <a:r>
            <a:rPr lang="ru-RU" sz="1400" b="1" dirty="0" smtClean="0"/>
            <a:t>(начинающие – до 85%, но не более 1,5 млн. руб.)</a:t>
          </a:r>
          <a:endParaRPr lang="ru-RU" sz="1400" b="1" dirty="0"/>
        </a:p>
      </dgm:t>
    </dgm:pt>
    <dgm:pt modelId="{2A9367CC-63FB-46D9-A0D2-E7ADFDB8D25D}" type="parTrans" cxnId="{3B87EC01-2F7E-4B2F-8587-DEFBCB97DED1}">
      <dgm:prSet/>
      <dgm:spPr/>
      <dgm:t>
        <a:bodyPr/>
        <a:lstStyle/>
        <a:p>
          <a:endParaRPr lang="ru-RU"/>
        </a:p>
      </dgm:t>
    </dgm:pt>
    <dgm:pt modelId="{7CD290D5-AE12-4527-A497-30BB65DF6EBA}" type="sibTrans" cxnId="{3B87EC01-2F7E-4B2F-8587-DEFBCB97DED1}">
      <dgm:prSet/>
      <dgm:spPr/>
      <dgm:t>
        <a:bodyPr/>
        <a:lstStyle/>
        <a:p>
          <a:endParaRPr lang="ru-RU"/>
        </a:p>
      </dgm:t>
    </dgm:pt>
    <dgm:pt modelId="{2D1B6CDB-B8FC-4977-AD3D-5E425B7C616B}">
      <dgm:prSet custT="1"/>
      <dgm:spPr/>
      <dgm:t>
        <a:bodyPr lIns="180000"/>
        <a:lstStyle/>
        <a:p>
          <a:pPr algn="l" rtl="0"/>
          <a:r>
            <a:rPr lang="ru-RU" sz="1400" b="1" dirty="0" smtClean="0"/>
            <a:t>получатели субсидии </a:t>
          </a:r>
          <a:br>
            <a:rPr lang="ru-RU" sz="1400" b="1" dirty="0" smtClean="0"/>
          </a:br>
          <a:r>
            <a:rPr lang="ru-RU" sz="1400" b="1" dirty="0" smtClean="0"/>
            <a:t>ЮЛ и ИП</a:t>
          </a:r>
        </a:p>
      </dgm:t>
    </dgm:pt>
    <dgm:pt modelId="{823AEF50-AA23-41D9-8846-63809CE378F6}" type="parTrans" cxnId="{5E612F8A-8177-4201-8DD8-508EC6FDC17D}">
      <dgm:prSet/>
      <dgm:spPr/>
      <dgm:t>
        <a:bodyPr/>
        <a:lstStyle/>
        <a:p>
          <a:endParaRPr lang="ru-RU"/>
        </a:p>
      </dgm:t>
    </dgm:pt>
    <dgm:pt modelId="{5B13FC15-425A-4B5C-AE3F-8971C87A3781}" type="sibTrans" cxnId="{5E612F8A-8177-4201-8DD8-508EC6FDC17D}">
      <dgm:prSet/>
      <dgm:spPr/>
      <dgm:t>
        <a:bodyPr/>
        <a:lstStyle/>
        <a:p>
          <a:endParaRPr lang="ru-RU"/>
        </a:p>
      </dgm:t>
    </dgm:pt>
    <dgm:pt modelId="{60847D13-ECD2-49AE-BE1A-9C45957DC343}">
      <dgm:prSet custT="1"/>
      <dgm:spPr/>
      <dgm:t>
        <a:bodyPr lIns="180000"/>
        <a:lstStyle/>
        <a:p>
          <a:pPr algn="l" rtl="0">
            <a:spcAft>
              <a:spcPts val="600"/>
            </a:spcAft>
          </a:pPr>
          <a:r>
            <a:rPr lang="ru-RU" sz="1400" b="1" dirty="0" smtClean="0"/>
            <a:t>оборудование отнесенное ко второй и выше амортизационным группам  по ОКОФ</a:t>
          </a:r>
        </a:p>
      </dgm:t>
    </dgm:pt>
    <dgm:pt modelId="{17EF8CF0-1347-45A0-B11B-FD67FADF1C61}" type="parTrans" cxnId="{CD451E9A-24D1-4373-B574-D14087C7FFE9}">
      <dgm:prSet/>
      <dgm:spPr/>
      <dgm:t>
        <a:bodyPr/>
        <a:lstStyle/>
        <a:p>
          <a:endParaRPr lang="ru-RU"/>
        </a:p>
      </dgm:t>
    </dgm:pt>
    <dgm:pt modelId="{8FDD1A42-073A-48CE-8626-3DF034373035}" type="sibTrans" cxnId="{CD451E9A-24D1-4373-B574-D14087C7FFE9}">
      <dgm:prSet/>
      <dgm:spPr/>
      <dgm:t>
        <a:bodyPr/>
        <a:lstStyle/>
        <a:p>
          <a:endParaRPr lang="ru-RU"/>
        </a:p>
      </dgm:t>
    </dgm:pt>
    <dgm:pt modelId="{66D8DFD9-D87D-4356-BD61-6628A13B5B7A}">
      <dgm:prSet custT="1"/>
      <dgm:spPr/>
      <dgm:t>
        <a:bodyPr lIns="180000"/>
        <a:lstStyle/>
        <a:p>
          <a:pPr algn="l" rtl="0"/>
          <a:r>
            <a:rPr lang="ru-RU" sz="1400" b="1" dirty="0" smtClean="0"/>
            <a:t>ограничения</a:t>
          </a:r>
          <a:endParaRPr lang="ru-RU" sz="1400" b="1" dirty="0"/>
        </a:p>
      </dgm:t>
    </dgm:pt>
    <dgm:pt modelId="{188762F7-E742-4309-A1F7-10F5DEAA88DA}" type="parTrans" cxnId="{D5743211-189A-4CF2-B6FD-A4F9B714B9B9}">
      <dgm:prSet/>
      <dgm:spPr/>
      <dgm:t>
        <a:bodyPr/>
        <a:lstStyle/>
        <a:p>
          <a:endParaRPr lang="ru-RU"/>
        </a:p>
      </dgm:t>
    </dgm:pt>
    <dgm:pt modelId="{5E799F57-3786-4AF7-8E99-EED8005B51F9}" type="sibTrans" cxnId="{D5743211-189A-4CF2-B6FD-A4F9B714B9B9}">
      <dgm:prSet/>
      <dgm:spPr/>
      <dgm:t>
        <a:bodyPr/>
        <a:lstStyle/>
        <a:p>
          <a:endParaRPr lang="ru-RU"/>
        </a:p>
      </dgm:t>
    </dgm:pt>
    <dgm:pt modelId="{21B69117-E6F6-47DC-9703-51F59E3F2564}">
      <dgm:prSet custT="1"/>
      <dgm:spPr/>
      <dgm:t>
        <a:bodyPr lIns="180000"/>
        <a:lstStyle/>
        <a:p>
          <a:pPr algn="l" rtl="0"/>
          <a:r>
            <a:rPr lang="ru-RU" sz="1400" b="1" dirty="0" smtClean="0"/>
            <a:t>лизинговые платежи – 3/4 ключевой ставки ЦБ,  </a:t>
          </a:r>
          <a:br>
            <a:rPr lang="ru-RU" sz="1400" b="1" dirty="0" smtClean="0"/>
          </a:br>
          <a:r>
            <a:rPr lang="ru-RU" sz="1400" b="1" dirty="0" smtClean="0"/>
            <a:t>но не более 70 % затрат, не более 15 млн. руб.</a:t>
          </a:r>
          <a:endParaRPr lang="ru-RU" sz="1400" dirty="0"/>
        </a:p>
      </dgm:t>
    </dgm:pt>
    <dgm:pt modelId="{70731F7A-273C-4811-825D-AE657C555AFD}" type="parTrans" cxnId="{DF685B78-C0B8-4EA0-92D5-686ED8F0ED7D}">
      <dgm:prSet/>
      <dgm:spPr/>
      <dgm:t>
        <a:bodyPr/>
        <a:lstStyle/>
        <a:p>
          <a:endParaRPr lang="ru-RU"/>
        </a:p>
      </dgm:t>
    </dgm:pt>
    <dgm:pt modelId="{C5B9F7BF-1FCB-4532-A672-4E9E9AD04E54}" type="sibTrans" cxnId="{DF685B78-C0B8-4EA0-92D5-686ED8F0ED7D}">
      <dgm:prSet/>
      <dgm:spPr/>
      <dgm:t>
        <a:bodyPr/>
        <a:lstStyle/>
        <a:p>
          <a:endParaRPr lang="ru-RU"/>
        </a:p>
      </dgm:t>
    </dgm:pt>
    <dgm:pt modelId="{74B208A6-B977-4D44-A6B2-C3787FCB2C9E}" type="pres">
      <dgm:prSet presAssocID="{CBFE6239-95F4-417B-829B-518277181F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BEBBFA-902D-40E4-AFC5-69DBE23E069B}" type="pres">
      <dgm:prSet presAssocID="{14886F00-912C-496A-828E-6D8E77AB9EAD}" presName="root" presStyleCnt="0"/>
      <dgm:spPr/>
    </dgm:pt>
    <dgm:pt modelId="{F0A1ABAD-C57A-4744-8C35-D1F8A9485FD3}" type="pres">
      <dgm:prSet presAssocID="{14886F00-912C-496A-828E-6D8E77AB9EAD}" presName="rootComposite" presStyleCnt="0"/>
      <dgm:spPr/>
    </dgm:pt>
    <dgm:pt modelId="{3930F359-71CF-4669-ACA0-A1816C50AACF}" type="pres">
      <dgm:prSet presAssocID="{14886F00-912C-496A-828E-6D8E77AB9EAD}" presName="rootText" presStyleLbl="node1" presStyleIdx="0" presStyleCnt="1" custScaleX="413320" custScaleY="99536" custLinFactNeighborX="6019" custLinFactNeighborY="-28578"/>
      <dgm:spPr/>
      <dgm:t>
        <a:bodyPr/>
        <a:lstStyle/>
        <a:p>
          <a:endParaRPr lang="ru-RU"/>
        </a:p>
      </dgm:t>
    </dgm:pt>
    <dgm:pt modelId="{D7B6C1A1-DCD9-44E9-9005-BD020AE274F9}" type="pres">
      <dgm:prSet presAssocID="{14886F00-912C-496A-828E-6D8E77AB9EAD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0ABB8F-2E15-49F2-89E0-31E2AF35D4CA}" type="pres">
      <dgm:prSet presAssocID="{14886F00-912C-496A-828E-6D8E77AB9EAD}" presName="childShape" presStyleCnt="0"/>
      <dgm:spPr/>
    </dgm:pt>
    <dgm:pt modelId="{F7E9756E-6EC2-40C3-80A9-B214DC3F12F9}" type="pres">
      <dgm:prSet presAssocID="{2A9367CC-63FB-46D9-A0D2-E7ADFDB8D25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BA798C4-81D3-4B52-84AB-83AC0D3955E4}" type="pres">
      <dgm:prSet presAssocID="{C4D7CEA3-D078-418A-9D7A-59377D046705}" presName="childText" presStyleLbl="bgAcc1" presStyleIdx="0" presStyleCnt="5" custScaleX="459520" custScaleY="136018" custLinFactNeighborX="-2973" custLinFactNeighborY="-11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1876-881C-41C6-A171-F615E03F6851}" type="pres">
      <dgm:prSet presAssocID="{70731F7A-273C-4811-825D-AE657C555AFD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6580FC5-74FE-4487-9A8D-C8EC2C39D2F1}" type="pres">
      <dgm:prSet presAssocID="{21B69117-E6F6-47DC-9703-51F59E3F2564}" presName="childText" presStyleLbl="bgAcc1" presStyleIdx="1" presStyleCnt="5" custScaleX="459108" custLinFactNeighborX="116" custLinFactNeighborY="-9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FAB8E-C3BC-4FAC-9BA9-FB7F05228C83}" type="pres">
      <dgm:prSet presAssocID="{823AEF50-AA23-41D9-8846-63809CE378F6}" presName="Name13" presStyleLbl="parChTrans1D2" presStyleIdx="2" presStyleCnt="5"/>
      <dgm:spPr/>
      <dgm:t>
        <a:bodyPr/>
        <a:lstStyle/>
        <a:p>
          <a:endParaRPr lang="ru-RU"/>
        </a:p>
      </dgm:t>
    </dgm:pt>
    <dgm:pt modelId="{89084116-29F3-4365-BE8C-22387E2F3888}" type="pres">
      <dgm:prSet presAssocID="{2D1B6CDB-B8FC-4977-AD3D-5E425B7C616B}" presName="childText" presStyleLbl="bgAcc1" presStyleIdx="2" presStyleCnt="5" custScaleX="459423" custScaleY="78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39A4-FE38-43BB-BCBD-9BDB167B7C18}" type="pres">
      <dgm:prSet presAssocID="{17EF8CF0-1347-45A0-B11B-FD67FADF1C61}" presName="Name13" presStyleLbl="parChTrans1D2" presStyleIdx="3" presStyleCnt="5"/>
      <dgm:spPr/>
      <dgm:t>
        <a:bodyPr/>
        <a:lstStyle/>
        <a:p>
          <a:endParaRPr lang="ru-RU"/>
        </a:p>
      </dgm:t>
    </dgm:pt>
    <dgm:pt modelId="{6EEB84AF-EF91-40CB-888F-CF335631961F}" type="pres">
      <dgm:prSet presAssocID="{60847D13-ECD2-49AE-BE1A-9C45957DC343}" presName="childText" presStyleLbl="bgAcc1" presStyleIdx="3" presStyleCnt="5" custScaleX="457774" custScaleY="157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851C2-3317-4EF6-BED6-8AB393653F94}" type="pres">
      <dgm:prSet presAssocID="{188762F7-E742-4309-A1F7-10F5DEAA88D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7382027D-8793-42CE-8360-2C4281FAA249}" type="pres">
      <dgm:prSet presAssocID="{66D8DFD9-D87D-4356-BD61-6628A13B5B7A}" presName="childText" presStyleLbl="bgAcc1" presStyleIdx="4" presStyleCnt="5" custScaleX="461423" custScaleY="61584" custLinFactNeighborX="-1769" custLinFactNeighborY="9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9C536C-B2A6-4811-88B5-9E60C4DF1129}" srcId="{CBFE6239-95F4-417B-829B-518277181F1E}" destId="{14886F00-912C-496A-828E-6D8E77AB9EAD}" srcOrd="0" destOrd="0" parTransId="{828B6B46-DB49-4370-8F75-5414AFB2F2C1}" sibTransId="{7F4C41F4-52AC-45A4-84DC-05F591065E62}"/>
    <dgm:cxn modelId="{D5743211-189A-4CF2-B6FD-A4F9B714B9B9}" srcId="{14886F00-912C-496A-828E-6D8E77AB9EAD}" destId="{66D8DFD9-D87D-4356-BD61-6628A13B5B7A}" srcOrd="4" destOrd="0" parTransId="{188762F7-E742-4309-A1F7-10F5DEAA88DA}" sibTransId="{5E799F57-3786-4AF7-8E99-EED8005B51F9}"/>
    <dgm:cxn modelId="{9F0465B3-74F8-4CEE-8988-5E42CC66204F}" type="presOf" srcId="{17EF8CF0-1347-45A0-B11B-FD67FADF1C61}" destId="{33A239A4-FE38-43BB-BCBD-9BDB167B7C18}" srcOrd="0" destOrd="0" presId="urn:microsoft.com/office/officeart/2005/8/layout/hierarchy3"/>
    <dgm:cxn modelId="{702B8940-D470-43EE-B365-5506C669D9DC}" type="presOf" srcId="{2A9367CC-63FB-46D9-A0D2-E7ADFDB8D25D}" destId="{F7E9756E-6EC2-40C3-80A9-B214DC3F12F9}" srcOrd="0" destOrd="0" presId="urn:microsoft.com/office/officeart/2005/8/layout/hierarchy3"/>
    <dgm:cxn modelId="{EF00CD38-98B1-4E7D-B3C5-8E5267C30E83}" type="presOf" srcId="{CBFE6239-95F4-417B-829B-518277181F1E}" destId="{74B208A6-B977-4D44-A6B2-C3787FCB2C9E}" srcOrd="0" destOrd="0" presId="urn:microsoft.com/office/officeart/2005/8/layout/hierarchy3"/>
    <dgm:cxn modelId="{36258A91-1AF3-4F72-BB5D-F2A4727B30D0}" type="presOf" srcId="{14886F00-912C-496A-828E-6D8E77AB9EAD}" destId="{3930F359-71CF-4669-ACA0-A1816C50AACF}" srcOrd="0" destOrd="0" presId="urn:microsoft.com/office/officeart/2005/8/layout/hierarchy3"/>
    <dgm:cxn modelId="{EF3E7BFA-9232-472A-9EFB-AFACFD6C6858}" type="presOf" srcId="{70731F7A-273C-4811-825D-AE657C555AFD}" destId="{ABD31876-881C-41C6-A171-F615E03F6851}" srcOrd="0" destOrd="0" presId="urn:microsoft.com/office/officeart/2005/8/layout/hierarchy3"/>
    <dgm:cxn modelId="{CD451E9A-24D1-4373-B574-D14087C7FFE9}" srcId="{14886F00-912C-496A-828E-6D8E77AB9EAD}" destId="{60847D13-ECD2-49AE-BE1A-9C45957DC343}" srcOrd="3" destOrd="0" parTransId="{17EF8CF0-1347-45A0-B11B-FD67FADF1C61}" sibTransId="{8FDD1A42-073A-48CE-8626-3DF034373035}"/>
    <dgm:cxn modelId="{67FA21D6-3E93-415A-92E9-DC39B2ACA96F}" type="presOf" srcId="{C4D7CEA3-D078-418A-9D7A-59377D046705}" destId="{3BA798C4-81D3-4B52-84AB-83AC0D3955E4}" srcOrd="0" destOrd="0" presId="urn:microsoft.com/office/officeart/2005/8/layout/hierarchy3"/>
    <dgm:cxn modelId="{5E612F8A-8177-4201-8DD8-508EC6FDC17D}" srcId="{14886F00-912C-496A-828E-6D8E77AB9EAD}" destId="{2D1B6CDB-B8FC-4977-AD3D-5E425B7C616B}" srcOrd="2" destOrd="0" parTransId="{823AEF50-AA23-41D9-8846-63809CE378F6}" sibTransId="{5B13FC15-425A-4B5C-AE3F-8971C87A3781}"/>
    <dgm:cxn modelId="{046927BC-C09C-4BA1-9E66-B15001A4D429}" type="presOf" srcId="{823AEF50-AA23-41D9-8846-63809CE378F6}" destId="{532FAB8E-C3BC-4FAC-9BA9-FB7F05228C83}" srcOrd="0" destOrd="0" presId="urn:microsoft.com/office/officeart/2005/8/layout/hierarchy3"/>
    <dgm:cxn modelId="{3B87EC01-2F7E-4B2F-8587-DEFBCB97DED1}" srcId="{14886F00-912C-496A-828E-6D8E77AB9EAD}" destId="{C4D7CEA3-D078-418A-9D7A-59377D046705}" srcOrd="0" destOrd="0" parTransId="{2A9367CC-63FB-46D9-A0D2-E7ADFDB8D25D}" sibTransId="{7CD290D5-AE12-4527-A497-30BB65DF6EBA}"/>
    <dgm:cxn modelId="{DF685B78-C0B8-4EA0-92D5-686ED8F0ED7D}" srcId="{14886F00-912C-496A-828E-6D8E77AB9EAD}" destId="{21B69117-E6F6-47DC-9703-51F59E3F2564}" srcOrd="1" destOrd="0" parTransId="{70731F7A-273C-4811-825D-AE657C555AFD}" sibTransId="{C5B9F7BF-1FCB-4532-A672-4E9E9AD04E54}"/>
    <dgm:cxn modelId="{98954006-CD51-4E52-AF23-591C534D02CD}" type="presOf" srcId="{66D8DFD9-D87D-4356-BD61-6628A13B5B7A}" destId="{7382027D-8793-42CE-8360-2C4281FAA249}" srcOrd="0" destOrd="0" presId="urn:microsoft.com/office/officeart/2005/8/layout/hierarchy3"/>
    <dgm:cxn modelId="{86E328EB-6AFA-42C2-AACE-FC4B5445EF9B}" type="presOf" srcId="{14886F00-912C-496A-828E-6D8E77AB9EAD}" destId="{D7B6C1A1-DCD9-44E9-9005-BD020AE274F9}" srcOrd="1" destOrd="0" presId="urn:microsoft.com/office/officeart/2005/8/layout/hierarchy3"/>
    <dgm:cxn modelId="{6B2BA5BE-2665-4B8D-A690-73CA7A5EA6D6}" type="presOf" srcId="{21B69117-E6F6-47DC-9703-51F59E3F2564}" destId="{A6580FC5-74FE-4487-9A8D-C8EC2C39D2F1}" srcOrd="0" destOrd="0" presId="urn:microsoft.com/office/officeart/2005/8/layout/hierarchy3"/>
    <dgm:cxn modelId="{BA610CD8-102F-41E9-9F70-AE63A7262588}" type="presOf" srcId="{60847D13-ECD2-49AE-BE1A-9C45957DC343}" destId="{6EEB84AF-EF91-40CB-888F-CF335631961F}" srcOrd="0" destOrd="0" presId="urn:microsoft.com/office/officeart/2005/8/layout/hierarchy3"/>
    <dgm:cxn modelId="{FF67574F-5680-4CCE-9389-3813F89BEC89}" type="presOf" srcId="{2D1B6CDB-B8FC-4977-AD3D-5E425B7C616B}" destId="{89084116-29F3-4365-BE8C-22387E2F3888}" srcOrd="0" destOrd="0" presId="urn:microsoft.com/office/officeart/2005/8/layout/hierarchy3"/>
    <dgm:cxn modelId="{7685A80F-BACA-4A2B-8368-F3BB07B26B91}" type="presOf" srcId="{188762F7-E742-4309-A1F7-10F5DEAA88DA}" destId="{AB7851C2-3317-4EF6-BED6-8AB393653F94}" srcOrd="0" destOrd="0" presId="urn:microsoft.com/office/officeart/2005/8/layout/hierarchy3"/>
    <dgm:cxn modelId="{ED4DF23B-37C3-4155-9C58-138CC60EF094}" type="presParOf" srcId="{74B208A6-B977-4D44-A6B2-C3787FCB2C9E}" destId="{14BEBBFA-902D-40E4-AFC5-69DBE23E069B}" srcOrd="0" destOrd="0" presId="urn:microsoft.com/office/officeart/2005/8/layout/hierarchy3"/>
    <dgm:cxn modelId="{325F6000-AC37-4614-A853-662D1AECFD07}" type="presParOf" srcId="{14BEBBFA-902D-40E4-AFC5-69DBE23E069B}" destId="{F0A1ABAD-C57A-4744-8C35-D1F8A9485FD3}" srcOrd="0" destOrd="0" presId="urn:microsoft.com/office/officeart/2005/8/layout/hierarchy3"/>
    <dgm:cxn modelId="{A47ECAB8-8BA1-4940-B33D-2A2A75D1C222}" type="presParOf" srcId="{F0A1ABAD-C57A-4744-8C35-D1F8A9485FD3}" destId="{3930F359-71CF-4669-ACA0-A1816C50AACF}" srcOrd="0" destOrd="0" presId="urn:microsoft.com/office/officeart/2005/8/layout/hierarchy3"/>
    <dgm:cxn modelId="{467A1223-E71E-4CF9-A964-C3422CE23DE6}" type="presParOf" srcId="{F0A1ABAD-C57A-4744-8C35-D1F8A9485FD3}" destId="{D7B6C1A1-DCD9-44E9-9005-BD020AE274F9}" srcOrd="1" destOrd="0" presId="urn:microsoft.com/office/officeart/2005/8/layout/hierarchy3"/>
    <dgm:cxn modelId="{94B1F0A2-82A8-4F84-9EA5-8F780069E123}" type="presParOf" srcId="{14BEBBFA-902D-40E4-AFC5-69DBE23E069B}" destId="{8E0ABB8F-2E15-49F2-89E0-31E2AF35D4CA}" srcOrd="1" destOrd="0" presId="urn:microsoft.com/office/officeart/2005/8/layout/hierarchy3"/>
    <dgm:cxn modelId="{E41CA026-B986-4AC3-8754-35DA4B052E9E}" type="presParOf" srcId="{8E0ABB8F-2E15-49F2-89E0-31E2AF35D4CA}" destId="{F7E9756E-6EC2-40C3-80A9-B214DC3F12F9}" srcOrd="0" destOrd="0" presId="urn:microsoft.com/office/officeart/2005/8/layout/hierarchy3"/>
    <dgm:cxn modelId="{C696ED22-826F-4605-A838-D4B037D5BD3C}" type="presParOf" srcId="{8E0ABB8F-2E15-49F2-89E0-31E2AF35D4CA}" destId="{3BA798C4-81D3-4B52-84AB-83AC0D3955E4}" srcOrd="1" destOrd="0" presId="urn:microsoft.com/office/officeart/2005/8/layout/hierarchy3"/>
    <dgm:cxn modelId="{FB19C03C-6BA8-4727-B6FD-DD1FC8D95B5D}" type="presParOf" srcId="{8E0ABB8F-2E15-49F2-89E0-31E2AF35D4CA}" destId="{ABD31876-881C-41C6-A171-F615E03F6851}" srcOrd="2" destOrd="0" presId="urn:microsoft.com/office/officeart/2005/8/layout/hierarchy3"/>
    <dgm:cxn modelId="{2C089CE6-8176-4E2B-B541-1B3051311039}" type="presParOf" srcId="{8E0ABB8F-2E15-49F2-89E0-31E2AF35D4CA}" destId="{A6580FC5-74FE-4487-9A8D-C8EC2C39D2F1}" srcOrd="3" destOrd="0" presId="urn:microsoft.com/office/officeart/2005/8/layout/hierarchy3"/>
    <dgm:cxn modelId="{7CC86F49-4B30-4ED8-B7D2-810E3C283FEF}" type="presParOf" srcId="{8E0ABB8F-2E15-49F2-89E0-31E2AF35D4CA}" destId="{532FAB8E-C3BC-4FAC-9BA9-FB7F05228C83}" srcOrd="4" destOrd="0" presId="urn:microsoft.com/office/officeart/2005/8/layout/hierarchy3"/>
    <dgm:cxn modelId="{5D2B358C-1EB0-4908-9365-341D927D4D46}" type="presParOf" srcId="{8E0ABB8F-2E15-49F2-89E0-31E2AF35D4CA}" destId="{89084116-29F3-4365-BE8C-22387E2F3888}" srcOrd="5" destOrd="0" presId="urn:microsoft.com/office/officeart/2005/8/layout/hierarchy3"/>
    <dgm:cxn modelId="{9E07ED8C-54B8-4B52-BF1A-292BAF6D9361}" type="presParOf" srcId="{8E0ABB8F-2E15-49F2-89E0-31E2AF35D4CA}" destId="{33A239A4-FE38-43BB-BCBD-9BDB167B7C18}" srcOrd="6" destOrd="0" presId="urn:microsoft.com/office/officeart/2005/8/layout/hierarchy3"/>
    <dgm:cxn modelId="{FC87AD4E-DBA2-451C-B31C-84608B1FD3CE}" type="presParOf" srcId="{8E0ABB8F-2E15-49F2-89E0-31E2AF35D4CA}" destId="{6EEB84AF-EF91-40CB-888F-CF335631961F}" srcOrd="7" destOrd="0" presId="urn:microsoft.com/office/officeart/2005/8/layout/hierarchy3"/>
    <dgm:cxn modelId="{1F3CEC56-3144-40E5-9D26-B3FBE80D02F6}" type="presParOf" srcId="{8E0ABB8F-2E15-49F2-89E0-31E2AF35D4CA}" destId="{AB7851C2-3317-4EF6-BED6-8AB393653F94}" srcOrd="8" destOrd="0" presId="urn:microsoft.com/office/officeart/2005/8/layout/hierarchy3"/>
    <dgm:cxn modelId="{1E2630C4-BC14-4124-B3BC-9E75D3A13C43}" type="presParOf" srcId="{8E0ABB8F-2E15-49F2-89E0-31E2AF35D4CA}" destId="{7382027D-8793-42CE-8360-2C4281FAA24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2EC27D-50B6-4F01-877E-989A240B6195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FA95A86-C7D5-45A3-A976-F43ACDD650E3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800" b="1" u="none" dirty="0" smtClean="0"/>
            <a:t>% по инвестиционным кредитам </a:t>
          </a:r>
          <a:endParaRPr lang="ru-RU" sz="1800" b="1" u="none" dirty="0"/>
        </a:p>
      </dgm:t>
    </dgm:pt>
    <dgm:pt modelId="{2474CD29-A636-4044-A737-53238F54F9AC}" type="parTrans" cxnId="{5B5E83A2-4110-4ED6-B595-9459235A9EAB}">
      <dgm:prSet/>
      <dgm:spPr/>
      <dgm:t>
        <a:bodyPr/>
        <a:lstStyle/>
        <a:p>
          <a:endParaRPr lang="ru-RU"/>
        </a:p>
      </dgm:t>
    </dgm:pt>
    <dgm:pt modelId="{9196A754-A3C5-4DF9-9663-82894062E4FF}" type="sibTrans" cxnId="{5B5E83A2-4110-4ED6-B595-9459235A9EAB}">
      <dgm:prSet/>
      <dgm:spPr/>
      <dgm:t>
        <a:bodyPr/>
        <a:lstStyle/>
        <a:p>
          <a:endParaRPr lang="ru-RU"/>
        </a:p>
      </dgm:t>
    </dgm:pt>
    <dgm:pt modelId="{DF66DAA1-C92D-4AE7-9D3B-738D50493B6F}">
      <dgm:prSet custT="1"/>
      <dgm:spPr/>
      <dgm:t>
        <a:bodyPr/>
        <a:lstStyle/>
        <a:p>
          <a:pPr algn="l" rtl="0"/>
          <a:r>
            <a:rPr lang="ru-RU" sz="1400" b="1" dirty="0" smtClean="0"/>
            <a:t>3/4 ключевой ставки ЦБ,  </a:t>
          </a:r>
          <a:br>
            <a:rPr lang="ru-RU" sz="1400" b="1" dirty="0" smtClean="0"/>
          </a:br>
          <a:r>
            <a:rPr lang="ru-RU" sz="1400" b="1" dirty="0" smtClean="0"/>
            <a:t>но не более 70 % затрат, до 15 млн. руб.</a:t>
          </a:r>
          <a:endParaRPr lang="ru-RU" sz="1400" b="0" dirty="0" smtClean="0"/>
        </a:p>
      </dgm:t>
    </dgm:pt>
    <dgm:pt modelId="{B04F8712-D04D-4C95-83BD-B228517A5BBD}" type="parTrans" cxnId="{94979A3D-9F37-4A13-8286-9D795C486A01}">
      <dgm:prSet/>
      <dgm:spPr/>
      <dgm:t>
        <a:bodyPr/>
        <a:lstStyle/>
        <a:p>
          <a:endParaRPr lang="ru-RU"/>
        </a:p>
      </dgm:t>
    </dgm:pt>
    <dgm:pt modelId="{A6AC581F-8276-4E08-8ABD-1587CBD2CF5C}" type="sibTrans" cxnId="{94979A3D-9F37-4A13-8286-9D795C486A01}">
      <dgm:prSet/>
      <dgm:spPr/>
      <dgm:t>
        <a:bodyPr/>
        <a:lstStyle/>
        <a:p>
          <a:endParaRPr lang="ru-RU"/>
        </a:p>
      </dgm:t>
    </dgm:pt>
    <dgm:pt modelId="{9464EAD1-1B31-4B62-939C-D3D8159EE31E}">
      <dgm:prSet custT="1"/>
      <dgm:spPr/>
      <dgm:t>
        <a:bodyPr lIns="180000"/>
        <a:lstStyle/>
        <a:p>
          <a:pPr algn="l" rtl="0"/>
          <a:r>
            <a:rPr lang="ru-RU" sz="1400" b="1" dirty="0" smtClean="0"/>
            <a:t>«тело» кредита – не менее 1,5 млн. руб.</a:t>
          </a:r>
        </a:p>
        <a:p>
          <a:pPr algn="l" rtl="0"/>
          <a:r>
            <a:rPr lang="ru-RU" sz="1400" b="1" dirty="0" smtClean="0"/>
            <a:t>уплачено % не менее 10 % от всей суммы </a:t>
          </a:r>
          <a:endParaRPr lang="ru-RU" sz="1400" b="1" dirty="0"/>
        </a:p>
      </dgm:t>
    </dgm:pt>
    <dgm:pt modelId="{1FC34CAD-B79C-4C63-ACE8-B909CA940D0A}" type="parTrans" cxnId="{69AEFAB3-65E4-46C4-91F3-A20351B709F6}">
      <dgm:prSet/>
      <dgm:spPr/>
      <dgm:t>
        <a:bodyPr/>
        <a:lstStyle/>
        <a:p>
          <a:endParaRPr lang="ru-RU"/>
        </a:p>
      </dgm:t>
    </dgm:pt>
    <dgm:pt modelId="{B585D138-3DF3-46AD-807A-D120C30DE37E}" type="sibTrans" cxnId="{69AEFAB3-65E4-46C4-91F3-A20351B709F6}">
      <dgm:prSet/>
      <dgm:spPr/>
      <dgm:t>
        <a:bodyPr/>
        <a:lstStyle/>
        <a:p>
          <a:endParaRPr lang="ru-RU"/>
        </a:p>
      </dgm:t>
    </dgm:pt>
    <dgm:pt modelId="{6F201691-CF45-4DAE-8D6C-E0F4EDA25931}">
      <dgm:prSet custT="1"/>
      <dgm:spPr/>
      <dgm:t>
        <a:bodyPr lIns="180000"/>
        <a:lstStyle/>
        <a:p>
          <a:pPr algn="l" rtl="0"/>
          <a:r>
            <a:rPr lang="ru-RU" sz="1400" b="1" dirty="0" smtClean="0"/>
            <a:t>получатели</a:t>
          </a:r>
          <a:r>
            <a:rPr lang="ru-RU" sz="1400" b="1" baseline="0" dirty="0" smtClean="0"/>
            <a:t> субсидии ЮЛ и ИП</a:t>
          </a:r>
          <a:endParaRPr lang="ru-RU" sz="1400" b="1" dirty="0"/>
        </a:p>
      </dgm:t>
    </dgm:pt>
    <dgm:pt modelId="{23339EED-3643-4282-820E-5500E903E1A4}" type="parTrans" cxnId="{18D589CC-2FA0-486C-8C98-6CF15C97314A}">
      <dgm:prSet/>
      <dgm:spPr/>
      <dgm:t>
        <a:bodyPr/>
        <a:lstStyle/>
        <a:p>
          <a:endParaRPr lang="ru-RU"/>
        </a:p>
      </dgm:t>
    </dgm:pt>
    <dgm:pt modelId="{1E601625-1951-49B2-B6A9-A9C47339728D}" type="sibTrans" cxnId="{18D589CC-2FA0-486C-8C98-6CF15C97314A}">
      <dgm:prSet/>
      <dgm:spPr/>
      <dgm:t>
        <a:bodyPr/>
        <a:lstStyle/>
        <a:p>
          <a:endParaRPr lang="ru-RU"/>
        </a:p>
      </dgm:t>
    </dgm:pt>
    <dgm:pt modelId="{6423AAE0-8719-4BC3-81A0-2BB7FCC7DEDE}">
      <dgm:prSet custT="1"/>
      <dgm:spPr/>
      <dgm:t>
        <a:bodyPr lIns="180000" rIns="36000"/>
        <a:lstStyle/>
        <a:p>
          <a:pPr algn="l" rtl="0"/>
          <a:r>
            <a:rPr lang="ru-RU" sz="1400" b="1" dirty="0" smtClean="0"/>
            <a:t>цель кредита: строительство, реконструкция для собственных нужд производственных зданий, приобретение оборудования</a:t>
          </a:r>
          <a:endParaRPr lang="ru-RU" sz="1400" b="1" dirty="0"/>
        </a:p>
      </dgm:t>
    </dgm:pt>
    <dgm:pt modelId="{B2AE18FD-2C46-43A8-9FF1-2627C96BF2C6}" type="parTrans" cxnId="{6F7B1694-7E82-4D0A-8F52-3D07E0ACEFDC}">
      <dgm:prSet/>
      <dgm:spPr/>
      <dgm:t>
        <a:bodyPr/>
        <a:lstStyle/>
        <a:p>
          <a:endParaRPr lang="ru-RU"/>
        </a:p>
      </dgm:t>
    </dgm:pt>
    <dgm:pt modelId="{33011668-49DA-4C3D-AFEB-987778F4DAF3}" type="sibTrans" cxnId="{6F7B1694-7E82-4D0A-8F52-3D07E0ACEFDC}">
      <dgm:prSet/>
      <dgm:spPr/>
      <dgm:t>
        <a:bodyPr/>
        <a:lstStyle/>
        <a:p>
          <a:endParaRPr lang="ru-RU"/>
        </a:p>
      </dgm:t>
    </dgm:pt>
    <dgm:pt modelId="{CBE60254-655B-43F3-B55A-4DAA350F1B14}">
      <dgm:prSet custT="1"/>
      <dgm:spPr/>
      <dgm:t>
        <a:bodyPr lIns="180000"/>
        <a:lstStyle/>
        <a:p>
          <a:pPr algn="l" rtl="0"/>
          <a:r>
            <a:rPr lang="ru-RU" sz="1400" b="1" dirty="0" smtClean="0"/>
            <a:t>ограничения</a:t>
          </a:r>
          <a:endParaRPr lang="ru-RU" sz="1400" b="1" dirty="0"/>
        </a:p>
      </dgm:t>
    </dgm:pt>
    <dgm:pt modelId="{885F24CE-05B4-4D8C-95A5-95E3BB2A4891}" type="parTrans" cxnId="{910A66A1-075E-47CE-913D-B88DE6580CFD}">
      <dgm:prSet/>
      <dgm:spPr/>
      <dgm:t>
        <a:bodyPr/>
        <a:lstStyle/>
        <a:p>
          <a:endParaRPr lang="ru-RU"/>
        </a:p>
      </dgm:t>
    </dgm:pt>
    <dgm:pt modelId="{08AFC761-3DA1-4D1D-A1A2-027D914D7A64}" type="sibTrans" cxnId="{910A66A1-075E-47CE-913D-B88DE6580CFD}">
      <dgm:prSet/>
      <dgm:spPr/>
      <dgm:t>
        <a:bodyPr/>
        <a:lstStyle/>
        <a:p>
          <a:endParaRPr lang="ru-RU"/>
        </a:p>
      </dgm:t>
    </dgm:pt>
    <dgm:pt modelId="{72405E6B-B330-4316-9B7D-1728D4452412}" type="pres">
      <dgm:prSet presAssocID="{542EC27D-50B6-4F01-877E-989A240B61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969D80-88F4-47F9-82A3-37AF10351A1C}" type="pres">
      <dgm:prSet presAssocID="{6FA95A86-C7D5-45A3-A976-F43ACDD650E3}" presName="root" presStyleCnt="0"/>
      <dgm:spPr/>
    </dgm:pt>
    <dgm:pt modelId="{0578C6DC-1A0D-4A86-9533-B8521751744A}" type="pres">
      <dgm:prSet presAssocID="{6FA95A86-C7D5-45A3-A976-F43ACDD650E3}" presName="rootComposite" presStyleCnt="0"/>
      <dgm:spPr/>
    </dgm:pt>
    <dgm:pt modelId="{25F18462-4055-40D6-AD43-4E9F35FD331A}" type="pres">
      <dgm:prSet presAssocID="{6FA95A86-C7D5-45A3-A976-F43ACDD650E3}" presName="rootText" presStyleLbl="node1" presStyleIdx="0" presStyleCnt="1" custScaleX="369522" custScaleY="67138" custLinFactNeighborX="2790" custLinFactNeighborY="-20719"/>
      <dgm:spPr/>
      <dgm:t>
        <a:bodyPr/>
        <a:lstStyle/>
        <a:p>
          <a:endParaRPr lang="ru-RU"/>
        </a:p>
      </dgm:t>
    </dgm:pt>
    <dgm:pt modelId="{7B657B73-160D-498F-A143-6DFE7D25A2EF}" type="pres">
      <dgm:prSet presAssocID="{6FA95A86-C7D5-45A3-A976-F43ACDD650E3}" presName="rootConnector" presStyleLbl="node1" presStyleIdx="0" presStyleCnt="1"/>
      <dgm:spPr/>
      <dgm:t>
        <a:bodyPr/>
        <a:lstStyle/>
        <a:p>
          <a:endParaRPr lang="ru-RU"/>
        </a:p>
      </dgm:t>
    </dgm:pt>
    <dgm:pt modelId="{0323CD97-5056-405C-9941-13868CAC7479}" type="pres">
      <dgm:prSet presAssocID="{6FA95A86-C7D5-45A3-A976-F43ACDD650E3}" presName="childShape" presStyleCnt="0"/>
      <dgm:spPr/>
    </dgm:pt>
    <dgm:pt modelId="{0952AE8B-BC6A-499B-9396-07A8B69F324E}" type="pres">
      <dgm:prSet presAssocID="{B04F8712-D04D-4C95-83BD-B228517A5BB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8F39F4BF-74AB-4D9C-BA2E-B65A788E8947}" type="pres">
      <dgm:prSet presAssocID="{DF66DAA1-C92D-4AE7-9D3B-738D50493B6F}" presName="childText" presStyleLbl="bgAcc1" presStyleIdx="0" presStyleCnt="5" custScaleX="413523" custScaleY="104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DEDE2-6868-425D-9CA3-0B0758A16352}" type="pres">
      <dgm:prSet presAssocID="{1FC34CAD-B79C-4C63-ACE8-B909CA940D0A}" presName="Name13" presStyleLbl="parChTrans1D2" presStyleIdx="1" presStyleCnt="5"/>
      <dgm:spPr/>
      <dgm:t>
        <a:bodyPr/>
        <a:lstStyle/>
        <a:p>
          <a:endParaRPr lang="ru-RU"/>
        </a:p>
      </dgm:t>
    </dgm:pt>
    <dgm:pt modelId="{D8478A0A-4C70-4D59-BD08-B3C45FC5E247}" type="pres">
      <dgm:prSet presAssocID="{9464EAD1-1B31-4B62-939C-D3D8159EE31E}" presName="childText" presStyleLbl="bgAcc1" presStyleIdx="1" presStyleCnt="5" custScaleX="413667" custScaleY="111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FE58D-387B-4B31-BFEF-EAEDAA2BBA4E}" type="pres">
      <dgm:prSet presAssocID="{23339EED-3643-4282-820E-5500E903E1A4}" presName="Name13" presStyleLbl="parChTrans1D2" presStyleIdx="2" presStyleCnt="5"/>
      <dgm:spPr/>
      <dgm:t>
        <a:bodyPr/>
        <a:lstStyle/>
        <a:p>
          <a:endParaRPr lang="ru-RU"/>
        </a:p>
      </dgm:t>
    </dgm:pt>
    <dgm:pt modelId="{1ACC7276-BF80-47A8-BED9-3048A119CC08}" type="pres">
      <dgm:prSet presAssocID="{6F201691-CF45-4DAE-8D6C-E0F4EDA25931}" presName="childText" presStyleLbl="bgAcc1" presStyleIdx="2" presStyleCnt="5" custScaleX="416554" custScaleY="66352" custLinFactNeighborX="-533" custLinFactNeighborY="-9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105E-E51D-4C35-8E11-606289718FED}" type="pres">
      <dgm:prSet presAssocID="{B2AE18FD-2C46-43A8-9FF1-2627C96BF2C6}" presName="Name13" presStyleLbl="parChTrans1D2" presStyleIdx="3" presStyleCnt="5"/>
      <dgm:spPr/>
      <dgm:t>
        <a:bodyPr/>
        <a:lstStyle/>
        <a:p>
          <a:endParaRPr lang="ru-RU"/>
        </a:p>
      </dgm:t>
    </dgm:pt>
    <dgm:pt modelId="{7BE49E99-CDA2-4D63-908A-6C2D8743FFDF}" type="pres">
      <dgm:prSet presAssocID="{6423AAE0-8719-4BC3-81A0-2BB7FCC7DEDE}" presName="childText" presStyleLbl="bgAcc1" presStyleIdx="3" presStyleCnt="5" custScaleX="412948" custScaleY="101915" custLinFactNeighborX="3879" custLinFactNeighborY="-1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B20C9-9DF4-4C9F-9F51-3242327943CE}" type="pres">
      <dgm:prSet presAssocID="{885F24CE-05B4-4D8C-95A5-95E3BB2A4891}" presName="Name13" presStyleLbl="parChTrans1D2" presStyleIdx="4" presStyleCnt="5"/>
      <dgm:spPr/>
      <dgm:t>
        <a:bodyPr/>
        <a:lstStyle/>
        <a:p>
          <a:endParaRPr lang="ru-RU"/>
        </a:p>
      </dgm:t>
    </dgm:pt>
    <dgm:pt modelId="{146D47A6-7BC3-4DE8-9A91-CAF453A0FDA5}" type="pres">
      <dgm:prSet presAssocID="{CBE60254-655B-43F3-B55A-4DAA350F1B14}" presName="childText" presStyleLbl="bgAcc1" presStyleIdx="4" presStyleCnt="5" custScaleX="413406" custScaleY="70850" custLinFactNeighborX="624" custLinFactNeighborY="-28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BEDDB-255F-41FF-ACBB-C2C6B8C7ABC7}" type="presOf" srcId="{6FA95A86-C7D5-45A3-A976-F43ACDD650E3}" destId="{7B657B73-160D-498F-A143-6DFE7D25A2EF}" srcOrd="1" destOrd="0" presId="urn:microsoft.com/office/officeart/2005/8/layout/hierarchy3"/>
    <dgm:cxn modelId="{FC7A72D0-172F-400F-AE5D-822A199B1C18}" type="presOf" srcId="{542EC27D-50B6-4F01-877E-989A240B6195}" destId="{72405E6B-B330-4316-9B7D-1728D4452412}" srcOrd="0" destOrd="0" presId="urn:microsoft.com/office/officeart/2005/8/layout/hierarchy3"/>
    <dgm:cxn modelId="{69AEFAB3-65E4-46C4-91F3-A20351B709F6}" srcId="{6FA95A86-C7D5-45A3-A976-F43ACDD650E3}" destId="{9464EAD1-1B31-4B62-939C-D3D8159EE31E}" srcOrd="1" destOrd="0" parTransId="{1FC34CAD-B79C-4C63-ACE8-B909CA940D0A}" sibTransId="{B585D138-3DF3-46AD-807A-D120C30DE37E}"/>
    <dgm:cxn modelId="{78B490C1-E7DA-494A-9B67-86C0B4585D1D}" type="presOf" srcId="{DF66DAA1-C92D-4AE7-9D3B-738D50493B6F}" destId="{8F39F4BF-74AB-4D9C-BA2E-B65A788E8947}" srcOrd="0" destOrd="0" presId="urn:microsoft.com/office/officeart/2005/8/layout/hierarchy3"/>
    <dgm:cxn modelId="{6F7B1694-7E82-4D0A-8F52-3D07E0ACEFDC}" srcId="{6FA95A86-C7D5-45A3-A976-F43ACDD650E3}" destId="{6423AAE0-8719-4BC3-81A0-2BB7FCC7DEDE}" srcOrd="3" destOrd="0" parTransId="{B2AE18FD-2C46-43A8-9FF1-2627C96BF2C6}" sibTransId="{33011668-49DA-4C3D-AFEB-987778F4DAF3}"/>
    <dgm:cxn modelId="{6706E392-0B1D-4C0D-BDC9-677E1EC1A4F7}" type="presOf" srcId="{1FC34CAD-B79C-4C63-ACE8-B909CA940D0A}" destId="{420DEDE2-6868-425D-9CA3-0B0758A16352}" srcOrd="0" destOrd="0" presId="urn:microsoft.com/office/officeart/2005/8/layout/hierarchy3"/>
    <dgm:cxn modelId="{3531CC58-DDB9-4D6F-B2F2-2E35E7C6079C}" type="presOf" srcId="{B04F8712-D04D-4C95-83BD-B228517A5BBD}" destId="{0952AE8B-BC6A-499B-9396-07A8B69F324E}" srcOrd="0" destOrd="0" presId="urn:microsoft.com/office/officeart/2005/8/layout/hierarchy3"/>
    <dgm:cxn modelId="{FC298FDB-F490-49C3-9DE1-82449FC3CDE4}" type="presOf" srcId="{9464EAD1-1B31-4B62-939C-D3D8159EE31E}" destId="{D8478A0A-4C70-4D59-BD08-B3C45FC5E247}" srcOrd="0" destOrd="0" presId="urn:microsoft.com/office/officeart/2005/8/layout/hierarchy3"/>
    <dgm:cxn modelId="{788E258B-6B46-4019-8816-F101201F2674}" type="presOf" srcId="{885F24CE-05B4-4D8C-95A5-95E3BB2A4891}" destId="{104B20C9-9DF4-4C9F-9F51-3242327943CE}" srcOrd="0" destOrd="0" presId="urn:microsoft.com/office/officeart/2005/8/layout/hierarchy3"/>
    <dgm:cxn modelId="{5B5E83A2-4110-4ED6-B595-9459235A9EAB}" srcId="{542EC27D-50B6-4F01-877E-989A240B6195}" destId="{6FA95A86-C7D5-45A3-A976-F43ACDD650E3}" srcOrd="0" destOrd="0" parTransId="{2474CD29-A636-4044-A737-53238F54F9AC}" sibTransId="{9196A754-A3C5-4DF9-9663-82894062E4FF}"/>
    <dgm:cxn modelId="{18D589CC-2FA0-486C-8C98-6CF15C97314A}" srcId="{6FA95A86-C7D5-45A3-A976-F43ACDD650E3}" destId="{6F201691-CF45-4DAE-8D6C-E0F4EDA25931}" srcOrd="2" destOrd="0" parTransId="{23339EED-3643-4282-820E-5500E903E1A4}" sibTransId="{1E601625-1951-49B2-B6A9-A9C47339728D}"/>
    <dgm:cxn modelId="{40C69D17-70F2-4181-9C5B-C564FAA432E1}" type="presOf" srcId="{6423AAE0-8719-4BC3-81A0-2BB7FCC7DEDE}" destId="{7BE49E99-CDA2-4D63-908A-6C2D8743FFDF}" srcOrd="0" destOrd="0" presId="urn:microsoft.com/office/officeart/2005/8/layout/hierarchy3"/>
    <dgm:cxn modelId="{94979A3D-9F37-4A13-8286-9D795C486A01}" srcId="{6FA95A86-C7D5-45A3-A976-F43ACDD650E3}" destId="{DF66DAA1-C92D-4AE7-9D3B-738D50493B6F}" srcOrd="0" destOrd="0" parTransId="{B04F8712-D04D-4C95-83BD-B228517A5BBD}" sibTransId="{A6AC581F-8276-4E08-8ABD-1587CBD2CF5C}"/>
    <dgm:cxn modelId="{BB86D480-0E8A-4D77-BF21-601EC04B56C7}" type="presOf" srcId="{23339EED-3643-4282-820E-5500E903E1A4}" destId="{84BFE58D-387B-4B31-BFEF-EAEDAA2BBA4E}" srcOrd="0" destOrd="0" presId="urn:microsoft.com/office/officeart/2005/8/layout/hierarchy3"/>
    <dgm:cxn modelId="{C3E415A5-9965-40F6-A73D-D05708C9C3BD}" type="presOf" srcId="{6F201691-CF45-4DAE-8D6C-E0F4EDA25931}" destId="{1ACC7276-BF80-47A8-BED9-3048A119CC08}" srcOrd="0" destOrd="0" presId="urn:microsoft.com/office/officeart/2005/8/layout/hierarchy3"/>
    <dgm:cxn modelId="{8AEBE335-67B0-48C4-8BB9-D04E838B955B}" type="presOf" srcId="{B2AE18FD-2C46-43A8-9FF1-2627C96BF2C6}" destId="{AAB2105E-E51D-4C35-8E11-606289718FED}" srcOrd="0" destOrd="0" presId="urn:microsoft.com/office/officeart/2005/8/layout/hierarchy3"/>
    <dgm:cxn modelId="{8862CDF2-09F7-4C2C-AC2B-B88666E7661F}" type="presOf" srcId="{6FA95A86-C7D5-45A3-A976-F43ACDD650E3}" destId="{25F18462-4055-40D6-AD43-4E9F35FD331A}" srcOrd="0" destOrd="0" presId="urn:microsoft.com/office/officeart/2005/8/layout/hierarchy3"/>
    <dgm:cxn modelId="{910A66A1-075E-47CE-913D-B88DE6580CFD}" srcId="{6FA95A86-C7D5-45A3-A976-F43ACDD650E3}" destId="{CBE60254-655B-43F3-B55A-4DAA350F1B14}" srcOrd="4" destOrd="0" parTransId="{885F24CE-05B4-4D8C-95A5-95E3BB2A4891}" sibTransId="{08AFC761-3DA1-4D1D-A1A2-027D914D7A64}"/>
    <dgm:cxn modelId="{5D1DB5D7-A61E-4768-93BC-6DDDA259265B}" type="presOf" srcId="{CBE60254-655B-43F3-B55A-4DAA350F1B14}" destId="{146D47A6-7BC3-4DE8-9A91-CAF453A0FDA5}" srcOrd="0" destOrd="0" presId="urn:microsoft.com/office/officeart/2005/8/layout/hierarchy3"/>
    <dgm:cxn modelId="{E037432A-B6A4-474F-9D3E-AB436B1EA249}" type="presParOf" srcId="{72405E6B-B330-4316-9B7D-1728D4452412}" destId="{64969D80-88F4-47F9-82A3-37AF10351A1C}" srcOrd="0" destOrd="0" presId="urn:microsoft.com/office/officeart/2005/8/layout/hierarchy3"/>
    <dgm:cxn modelId="{AEB99CDC-479E-433A-82DD-85D076C72D02}" type="presParOf" srcId="{64969D80-88F4-47F9-82A3-37AF10351A1C}" destId="{0578C6DC-1A0D-4A86-9533-B8521751744A}" srcOrd="0" destOrd="0" presId="urn:microsoft.com/office/officeart/2005/8/layout/hierarchy3"/>
    <dgm:cxn modelId="{3EB626F6-B9A8-4E4D-9B9C-CABE26D6BE37}" type="presParOf" srcId="{0578C6DC-1A0D-4A86-9533-B8521751744A}" destId="{25F18462-4055-40D6-AD43-4E9F35FD331A}" srcOrd="0" destOrd="0" presId="urn:microsoft.com/office/officeart/2005/8/layout/hierarchy3"/>
    <dgm:cxn modelId="{04839C92-8014-4644-88F6-DAD8E82ADDA9}" type="presParOf" srcId="{0578C6DC-1A0D-4A86-9533-B8521751744A}" destId="{7B657B73-160D-498F-A143-6DFE7D25A2EF}" srcOrd="1" destOrd="0" presId="urn:microsoft.com/office/officeart/2005/8/layout/hierarchy3"/>
    <dgm:cxn modelId="{B49E1308-5C0F-4B29-875F-73AD9B5988D2}" type="presParOf" srcId="{64969D80-88F4-47F9-82A3-37AF10351A1C}" destId="{0323CD97-5056-405C-9941-13868CAC7479}" srcOrd="1" destOrd="0" presId="urn:microsoft.com/office/officeart/2005/8/layout/hierarchy3"/>
    <dgm:cxn modelId="{0DDBC922-A4EE-4EA5-9EEF-63A540F3B1C1}" type="presParOf" srcId="{0323CD97-5056-405C-9941-13868CAC7479}" destId="{0952AE8B-BC6A-499B-9396-07A8B69F324E}" srcOrd="0" destOrd="0" presId="urn:microsoft.com/office/officeart/2005/8/layout/hierarchy3"/>
    <dgm:cxn modelId="{59CFDDA6-0EBB-4CB3-A57C-6279FCD15456}" type="presParOf" srcId="{0323CD97-5056-405C-9941-13868CAC7479}" destId="{8F39F4BF-74AB-4D9C-BA2E-B65A788E8947}" srcOrd="1" destOrd="0" presId="urn:microsoft.com/office/officeart/2005/8/layout/hierarchy3"/>
    <dgm:cxn modelId="{915BB0FD-F1AA-488E-AC09-8A1EB2FA3EFF}" type="presParOf" srcId="{0323CD97-5056-405C-9941-13868CAC7479}" destId="{420DEDE2-6868-425D-9CA3-0B0758A16352}" srcOrd="2" destOrd="0" presId="urn:microsoft.com/office/officeart/2005/8/layout/hierarchy3"/>
    <dgm:cxn modelId="{E8A8EBE2-0AA0-432E-AA61-5A1BCDA89753}" type="presParOf" srcId="{0323CD97-5056-405C-9941-13868CAC7479}" destId="{D8478A0A-4C70-4D59-BD08-B3C45FC5E247}" srcOrd="3" destOrd="0" presId="urn:microsoft.com/office/officeart/2005/8/layout/hierarchy3"/>
    <dgm:cxn modelId="{D72F60DF-3382-45FE-A12E-8606F160B984}" type="presParOf" srcId="{0323CD97-5056-405C-9941-13868CAC7479}" destId="{84BFE58D-387B-4B31-BFEF-EAEDAA2BBA4E}" srcOrd="4" destOrd="0" presId="urn:microsoft.com/office/officeart/2005/8/layout/hierarchy3"/>
    <dgm:cxn modelId="{11C7633C-5954-4E76-8F99-D81E01F1B9AC}" type="presParOf" srcId="{0323CD97-5056-405C-9941-13868CAC7479}" destId="{1ACC7276-BF80-47A8-BED9-3048A119CC08}" srcOrd="5" destOrd="0" presId="urn:microsoft.com/office/officeart/2005/8/layout/hierarchy3"/>
    <dgm:cxn modelId="{6409BFF0-0C9B-4C12-AA24-AB40AF8B15FE}" type="presParOf" srcId="{0323CD97-5056-405C-9941-13868CAC7479}" destId="{AAB2105E-E51D-4C35-8E11-606289718FED}" srcOrd="6" destOrd="0" presId="urn:microsoft.com/office/officeart/2005/8/layout/hierarchy3"/>
    <dgm:cxn modelId="{D8FC5ED9-814C-4A40-9DBA-40161FDC7A13}" type="presParOf" srcId="{0323CD97-5056-405C-9941-13868CAC7479}" destId="{7BE49E99-CDA2-4D63-908A-6C2D8743FFDF}" srcOrd="7" destOrd="0" presId="urn:microsoft.com/office/officeart/2005/8/layout/hierarchy3"/>
    <dgm:cxn modelId="{B387870E-5B5E-4391-A3A1-2B38DE1C085F}" type="presParOf" srcId="{0323CD97-5056-405C-9941-13868CAC7479}" destId="{104B20C9-9DF4-4C9F-9F51-3242327943CE}" srcOrd="8" destOrd="0" presId="urn:microsoft.com/office/officeart/2005/8/layout/hierarchy3"/>
    <dgm:cxn modelId="{05937ABA-554D-4E21-B65E-0FDB1F924130}" type="presParOf" srcId="{0323CD97-5056-405C-9941-13868CAC7479}" destId="{146D47A6-7BC3-4DE8-9A91-CAF453A0FDA5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42EC27D-50B6-4F01-877E-989A240B6195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FA95A86-C7D5-45A3-A976-F43ACDD650E3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800" b="1" u="none" dirty="0" smtClean="0"/>
            <a:t>Гранты начинающим предпринимателям</a:t>
          </a:r>
          <a:endParaRPr lang="ru-RU" sz="1800" u="none" dirty="0"/>
        </a:p>
      </dgm:t>
    </dgm:pt>
    <dgm:pt modelId="{2474CD29-A636-4044-A737-53238F54F9AC}" type="parTrans" cxnId="{5B5E83A2-4110-4ED6-B595-9459235A9EAB}">
      <dgm:prSet/>
      <dgm:spPr/>
      <dgm:t>
        <a:bodyPr/>
        <a:lstStyle/>
        <a:p>
          <a:endParaRPr lang="ru-RU"/>
        </a:p>
      </dgm:t>
    </dgm:pt>
    <dgm:pt modelId="{9196A754-A3C5-4DF9-9663-82894062E4FF}" type="sibTrans" cxnId="{5B5E83A2-4110-4ED6-B595-9459235A9EAB}">
      <dgm:prSet/>
      <dgm:spPr/>
      <dgm:t>
        <a:bodyPr/>
        <a:lstStyle/>
        <a:p>
          <a:endParaRPr lang="ru-RU"/>
        </a:p>
      </dgm:t>
    </dgm:pt>
    <dgm:pt modelId="{DF66DAA1-C92D-4AE7-9D3B-738D50493B6F}">
      <dgm:prSet custT="1"/>
      <dgm:spPr/>
      <dgm:t>
        <a:bodyPr lIns="180000"/>
        <a:lstStyle/>
        <a:p>
          <a:pPr algn="l" rtl="0"/>
          <a:r>
            <a:rPr lang="ru-RU" sz="1400" b="1" dirty="0" smtClean="0"/>
            <a:t>до 85% затрат, </a:t>
          </a:r>
          <a:br>
            <a:rPr lang="ru-RU" sz="1400" b="1" dirty="0" smtClean="0"/>
          </a:br>
          <a:r>
            <a:rPr lang="ru-RU" sz="1400" b="1" dirty="0" smtClean="0"/>
            <a:t>но не более 500 тыс. рублей</a:t>
          </a:r>
        </a:p>
      </dgm:t>
    </dgm:pt>
    <dgm:pt modelId="{B04F8712-D04D-4C95-83BD-B228517A5BBD}" type="parTrans" cxnId="{94979A3D-9F37-4A13-8286-9D795C486A01}">
      <dgm:prSet/>
      <dgm:spPr/>
      <dgm:t>
        <a:bodyPr/>
        <a:lstStyle/>
        <a:p>
          <a:endParaRPr lang="ru-RU"/>
        </a:p>
      </dgm:t>
    </dgm:pt>
    <dgm:pt modelId="{A6AC581F-8276-4E08-8ABD-1587CBD2CF5C}" type="sibTrans" cxnId="{94979A3D-9F37-4A13-8286-9D795C486A01}">
      <dgm:prSet/>
      <dgm:spPr/>
      <dgm:t>
        <a:bodyPr/>
        <a:lstStyle/>
        <a:p>
          <a:endParaRPr lang="ru-RU"/>
        </a:p>
      </dgm:t>
    </dgm:pt>
    <dgm:pt modelId="{4E22CA30-E83D-412B-9025-EEDD3246BD1D}">
      <dgm:prSet custT="1"/>
      <dgm:spPr/>
      <dgm:t>
        <a:bodyPr lIns="180000"/>
        <a:lstStyle/>
        <a:p>
          <a:pPr algn="l" rtl="0"/>
          <a:r>
            <a:rPr lang="ru-RU" sz="1400" b="1" dirty="0" smtClean="0"/>
            <a:t>включены</a:t>
          </a:r>
          <a:r>
            <a:rPr lang="ru-RU" sz="1400" b="1" baseline="0" dirty="0" smtClean="0"/>
            <a:t> КФХ </a:t>
          </a:r>
          <a:br>
            <a:rPr lang="ru-RU" sz="1400" b="1" baseline="0" dirty="0" smtClean="0"/>
          </a:br>
          <a:r>
            <a:rPr lang="ru-RU" sz="1400" b="1" baseline="0" dirty="0" smtClean="0"/>
            <a:t>и потребительские кооперативы</a:t>
          </a:r>
          <a:endParaRPr lang="ru-RU" sz="1400" b="1" dirty="0"/>
        </a:p>
      </dgm:t>
    </dgm:pt>
    <dgm:pt modelId="{9E9780F0-D13E-4D77-A67D-C5704DE39370}" type="parTrans" cxnId="{2D72EDEA-B299-46A4-BAE2-71C2A1AF21F4}">
      <dgm:prSet/>
      <dgm:spPr/>
      <dgm:t>
        <a:bodyPr/>
        <a:lstStyle/>
        <a:p>
          <a:endParaRPr lang="ru-RU"/>
        </a:p>
      </dgm:t>
    </dgm:pt>
    <dgm:pt modelId="{56181D8C-2C27-4BE2-AC99-7E1A637BF37F}" type="sibTrans" cxnId="{2D72EDEA-B299-46A4-BAE2-71C2A1AF21F4}">
      <dgm:prSet/>
      <dgm:spPr/>
      <dgm:t>
        <a:bodyPr/>
        <a:lstStyle/>
        <a:p>
          <a:endParaRPr lang="ru-RU"/>
        </a:p>
      </dgm:t>
    </dgm:pt>
    <dgm:pt modelId="{9464EAD1-1B31-4B62-939C-D3D8159EE31E}">
      <dgm:prSet custT="1"/>
      <dgm:spPr/>
      <dgm:t>
        <a:bodyPr lIns="180000"/>
        <a:lstStyle/>
        <a:p>
          <a:pPr algn="l" rtl="0"/>
          <a:r>
            <a:rPr lang="ru-RU" sz="1400" b="1" dirty="0" smtClean="0"/>
            <a:t>предприниматель действует </a:t>
          </a:r>
          <a:br>
            <a:rPr lang="ru-RU" sz="1400" b="1" dirty="0" smtClean="0"/>
          </a:br>
          <a:r>
            <a:rPr lang="ru-RU" sz="1400" b="1" dirty="0" smtClean="0"/>
            <a:t>менее 1 года</a:t>
          </a:r>
          <a:endParaRPr lang="ru-RU" sz="1400" b="1" dirty="0"/>
        </a:p>
      </dgm:t>
    </dgm:pt>
    <dgm:pt modelId="{1FC34CAD-B79C-4C63-ACE8-B909CA940D0A}" type="parTrans" cxnId="{69AEFAB3-65E4-46C4-91F3-A20351B709F6}">
      <dgm:prSet/>
      <dgm:spPr/>
      <dgm:t>
        <a:bodyPr/>
        <a:lstStyle/>
        <a:p>
          <a:endParaRPr lang="ru-RU"/>
        </a:p>
      </dgm:t>
    </dgm:pt>
    <dgm:pt modelId="{B585D138-3DF3-46AD-807A-D120C30DE37E}" type="sibTrans" cxnId="{69AEFAB3-65E4-46C4-91F3-A20351B709F6}">
      <dgm:prSet/>
      <dgm:spPr/>
      <dgm:t>
        <a:bodyPr/>
        <a:lstStyle/>
        <a:p>
          <a:endParaRPr lang="ru-RU"/>
        </a:p>
      </dgm:t>
    </dgm:pt>
    <dgm:pt modelId="{6F201691-CF45-4DAE-8D6C-E0F4EDA25931}">
      <dgm:prSet custT="1"/>
      <dgm:spPr/>
      <dgm:t>
        <a:bodyPr lIns="180000"/>
        <a:lstStyle/>
        <a:p>
          <a:pPr algn="l" rtl="0"/>
          <a:r>
            <a:rPr lang="ru-RU" sz="1400" b="1" dirty="0" smtClean="0"/>
            <a:t>для получения  – 15% софинансирование</a:t>
          </a:r>
          <a:endParaRPr lang="ru-RU" sz="1400" b="1" dirty="0"/>
        </a:p>
      </dgm:t>
    </dgm:pt>
    <dgm:pt modelId="{23339EED-3643-4282-820E-5500E903E1A4}" type="parTrans" cxnId="{18D589CC-2FA0-486C-8C98-6CF15C97314A}">
      <dgm:prSet/>
      <dgm:spPr/>
      <dgm:t>
        <a:bodyPr/>
        <a:lstStyle/>
        <a:p>
          <a:endParaRPr lang="ru-RU"/>
        </a:p>
      </dgm:t>
    </dgm:pt>
    <dgm:pt modelId="{1E601625-1951-49B2-B6A9-A9C47339728D}" type="sibTrans" cxnId="{18D589CC-2FA0-486C-8C98-6CF15C97314A}">
      <dgm:prSet/>
      <dgm:spPr/>
      <dgm:t>
        <a:bodyPr/>
        <a:lstStyle/>
        <a:p>
          <a:endParaRPr lang="ru-RU"/>
        </a:p>
      </dgm:t>
    </dgm:pt>
    <dgm:pt modelId="{6423AAE0-8719-4BC3-81A0-2BB7FCC7DEDE}">
      <dgm:prSet custT="1"/>
      <dgm:spPr/>
      <dgm:t>
        <a:bodyPr lIns="180000"/>
        <a:lstStyle/>
        <a:p>
          <a:pPr algn="l" rtl="0"/>
          <a:r>
            <a:rPr lang="ru-RU" sz="1400" b="1" dirty="0" smtClean="0"/>
            <a:t>обязательное прохождение обучения</a:t>
          </a:r>
          <a:endParaRPr lang="ru-RU" sz="1400" b="1" dirty="0"/>
        </a:p>
      </dgm:t>
    </dgm:pt>
    <dgm:pt modelId="{B2AE18FD-2C46-43A8-9FF1-2627C96BF2C6}" type="parTrans" cxnId="{6F7B1694-7E82-4D0A-8F52-3D07E0ACEFDC}">
      <dgm:prSet/>
      <dgm:spPr/>
      <dgm:t>
        <a:bodyPr/>
        <a:lstStyle/>
        <a:p>
          <a:endParaRPr lang="ru-RU"/>
        </a:p>
      </dgm:t>
    </dgm:pt>
    <dgm:pt modelId="{33011668-49DA-4C3D-AFEB-987778F4DAF3}" type="sibTrans" cxnId="{6F7B1694-7E82-4D0A-8F52-3D07E0ACEFDC}">
      <dgm:prSet/>
      <dgm:spPr/>
      <dgm:t>
        <a:bodyPr/>
        <a:lstStyle/>
        <a:p>
          <a:endParaRPr lang="ru-RU"/>
        </a:p>
      </dgm:t>
    </dgm:pt>
    <dgm:pt modelId="{014773CF-C40F-407C-9AA2-C46A6CC0A81E}">
      <dgm:prSet custT="1"/>
      <dgm:spPr/>
      <dgm:t>
        <a:bodyPr lIns="180000"/>
        <a:lstStyle/>
        <a:p>
          <a:pPr algn="l"/>
          <a:r>
            <a:rPr lang="ru-RU" sz="1400" b="1" dirty="0" smtClean="0"/>
            <a:t>ограничения</a:t>
          </a:r>
          <a:endParaRPr lang="ru-RU" sz="1400" b="1" dirty="0"/>
        </a:p>
      </dgm:t>
    </dgm:pt>
    <dgm:pt modelId="{D6E58798-9409-4025-87BF-87A07C99A0C6}" type="parTrans" cxnId="{95B36A78-0F63-4714-A4CB-0A7F24D59FC2}">
      <dgm:prSet/>
      <dgm:spPr/>
      <dgm:t>
        <a:bodyPr/>
        <a:lstStyle/>
        <a:p>
          <a:endParaRPr lang="ru-RU"/>
        </a:p>
      </dgm:t>
    </dgm:pt>
    <dgm:pt modelId="{7240CEB2-AF1C-4B88-8DF0-61933C76272D}" type="sibTrans" cxnId="{95B36A78-0F63-4714-A4CB-0A7F24D59FC2}">
      <dgm:prSet/>
      <dgm:spPr/>
      <dgm:t>
        <a:bodyPr/>
        <a:lstStyle/>
        <a:p>
          <a:endParaRPr lang="ru-RU"/>
        </a:p>
      </dgm:t>
    </dgm:pt>
    <dgm:pt modelId="{72405E6B-B330-4316-9B7D-1728D4452412}" type="pres">
      <dgm:prSet presAssocID="{542EC27D-50B6-4F01-877E-989A240B61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969D80-88F4-47F9-82A3-37AF10351A1C}" type="pres">
      <dgm:prSet presAssocID="{6FA95A86-C7D5-45A3-A976-F43ACDD650E3}" presName="root" presStyleCnt="0"/>
      <dgm:spPr/>
    </dgm:pt>
    <dgm:pt modelId="{0578C6DC-1A0D-4A86-9533-B8521751744A}" type="pres">
      <dgm:prSet presAssocID="{6FA95A86-C7D5-45A3-A976-F43ACDD650E3}" presName="rootComposite" presStyleCnt="0"/>
      <dgm:spPr/>
    </dgm:pt>
    <dgm:pt modelId="{25F18462-4055-40D6-AD43-4E9F35FD331A}" type="pres">
      <dgm:prSet presAssocID="{6FA95A86-C7D5-45A3-A976-F43ACDD650E3}" presName="rootText" presStyleLbl="node1" presStyleIdx="0" presStyleCnt="1" custScaleX="469187" custScaleY="110208" custLinFactNeighborX="-40" custLinFactNeighborY="-26122"/>
      <dgm:spPr/>
      <dgm:t>
        <a:bodyPr/>
        <a:lstStyle/>
        <a:p>
          <a:endParaRPr lang="ru-RU"/>
        </a:p>
      </dgm:t>
    </dgm:pt>
    <dgm:pt modelId="{7B657B73-160D-498F-A143-6DFE7D25A2EF}" type="pres">
      <dgm:prSet presAssocID="{6FA95A86-C7D5-45A3-A976-F43ACDD650E3}" presName="rootConnector" presStyleLbl="node1" presStyleIdx="0" presStyleCnt="1"/>
      <dgm:spPr/>
      <dgm:t>
        <a:bodyPr/>
        <a:lstStyle/>
        <a:p>
          <a:endParaRPr lang="ru-RU"/>
        </a:p>
      </dgm:t>
    </dgm:pt>
    <dgm:pt modelId="{0323CD97-5056-405C-9941-13868CAC7479}" type="pres">
      <dgm:prSet presAssocID="{6FA95A86-C7D5-45A3-A976-F43ACDD650E3}" presName="childShape" presStyleCnt="0"/>
      <dgm:spPr/>
    </dgm:pt>
    <dgm:pt modelId="{0952AE8B-BC6A-499B-9396-07A8B69F324E}" type="pres">
      <dgm:prSet presAssocID="{B04F8712-D04D-4C95-83BD-B228517A5BB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F39F4BF-74AB-4D9C-BA2E-B65A788E8947}" type="pres">
      <dgm:prSet presAssocID="{DF66DAA1-C92D-4AE7-9D3B-738D50493B6F}" presName="childText" presStyleLbl="bgAcc1" presStyleIdx="0" presStyleCnt="6" custScaleX="454068" custScaleY="131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59F63-1EA1-480B-9E5B-44D1BA4B57B5}" type="pres">
      <dgm:prSet presAssocID="{9E9780F0-D13E-4D77-A67D-C5704DE39370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6CE70A6-BD13-43A7-A798-318C6C889E18}" type="pres">
      <dgm:prSet presAssocID="{4E22CA30-E83D-412B-9025-EEDD3246BD1D}" presName="childText" presStyleLbl="bgAcc1" presStyleIdx="1" presStyleCnt="6" custScaleX="455232" custScaleY="120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DEDE2-6868-425D-9CA3-0B0758A16352}" type="pres">
      <dgm:prSet presAssocID="{1FC34CAD-B79C-4C63-ACE8-B909CA940D0A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8478A0A-4C70-4D59-BD08-B3C45FC5E247}" type="pres">
      <dgm:prSet presAssocID="{9464EAD1-1B31-4B62-939C-D3D8159EE31E}" presName="childText" presStyleLbl="bgAcc1" presStyleIdx="2" presStyleCnt="6" custScaleX="461399" custScaleY="111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FE58D-387B-4B31-BFEF-EAEDAA2BBA4E}" type="pres">
      <dgm:prSet presAssocID="{23339EED-3643-4282-820E-5500E903E1A4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ACC7276-BF80-47A8-BED9-3048A119CC08}" type="pres">
      <dgm:prSet presAssocID="{6F201691-CF45-4DAE-8D6C-E0F4EDA25931}" presName="childText" presStyleLbl="bgAcc1" presStyleIdx="3" presStyleCnt="6" custScaleX="458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105E-E51D-4C35-8E11-606289718FED}" type="pres">
      <dgm:prSet presAssocID="{B2AE18FD-2C46-43A8-9FF1-2627C96BF2C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BE49E99-CDA2-4D63-908A-6C2D8743FFDF}" type="pres">
      <dgm:prSet presAssocID="{6423AAE0-8719-4BC3-81A0-2BB7FCC7DEDE}" presName="childText" presStyleLbl="bgAcc1" presStyleIdx="4" presStyleCnt="6" custScaleX="462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2D53B-D1EF-4ADE-B5FC-607A1864746C}" type="pres">
      <dgm:prSet presAssocID="{D6E58798-9409-4025-87BF-87A07C99A0C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5D51008E-80EF-4683-B79D-521A0E627E24}" type="pres">
      <dgm:prSet presAssocID="{014773CF-C40F-407C-9AA2-C46A6CC0A81E}" presName="childText" presStyleLbl="bgAcc1" presStyleIdx="5" presStyleCnt="6" custScaleX="465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7CF5F-46D2-4B72-ACD3-E195488BD253}" type="presOf" srcId="{D6E58798-9409-4025-87BF-87A07C99A0C6}" destId="{F7F2D53B-D1EF-4ADE-B5FC-607A1864746C}" srcOrd="0" destOrd="0" presId="urn:microsoft.com/office/officeart/2005/8/layout/hierarchy3"/>
    <dgm:cxn modelId="{C807930D-EECD-4C01-8ACC-3F3DEFCF5B18}" type="presOf" srcId="{B2AE18FD-2C46-43A8-9FF1-2627C96BF2C6}" destId="{AAB2105E-E51D-4C35-8E11-606289718FED}" srcOrd="0" destOrd="0" presId="urn:microsoft.com/office/officeart/2005/8/layout/hierarchy3"/>
    <dgm:cxn modelId="{8291A458-347F-485E-B3B4-6D4B9D251F20}" type="presOf" srcId="{DF66DAA1-C92D-4AE7-9D3B-738D50493B6F}" destId="{8F39F4BF-74AB-4D9C-BA2E-B65A788E8947}" srcOrd="0" destOrd="0" presId="urn:microsoft.com/office/officeart/2005/8/layout/hierarchy3"/>
    <dgm:cxn modelId="{23A1E0DA-B95C-4411-AD48-E1E98C662802}" type="presOf" srcId="{9464EAD1-1B31-4B62-939C-D3D8159EE31E}" destId="{D8478A0A-4C70-4D59-BD08-B3C45FC5E247}" srcOrd="0" destOrd="0" presId="urn:microsoft.com/office/officeart/2005/8/layout/hierarchy3"/>
    <dgm:cxn modelId="{C05361CB-5427-43BF-8500-FEC8274C9216}" type="presOf" srcId="{9E9780F0-D13E-4D77-A67D-C5704DE39370}" destId="{E4359F63-1EA1-480B-9E5B-44D1BA4B57B5}" srcOrd="0" destOrd="0" presId="urn:microsoft.com/office/officeart/2005/8/layout/hierarchy3"/>
    <dgm:cxn modelId="{BB374A5D-4C36-4A22-B387-5049C49DC0EE}" type="presOf" srcId="{23339EED-3643-4282-820E-5500E903E1A4}" destId="{84BFE58D-387B-4B31-BFEF-EAEDAA2BBA4E}" srcOrd="0" destOrd="0" presId="urn:microsoft.com/office/officeart/2005/8/layout/hierarchy3"/>
    <dgm:cxn modelId="{CC971B92-80A1-4EDF-8EEE-1C431329F1F0}" type="presOf" srcId="{6FA95A86-C7D5-45A3-A976-F43ACDD650E3}" destId="{25F18462-4055-40D6-AD43-4E9F35FD331A}" srcOrd="0" destOrd="0" presId="urn:microsoft.com/office/officeart/2005/8/layout/hierarchy3"/>
    <dgm:cxn modelId="{4F11EB50-CC01-4E6C-B3C7-49A6A177635B}" type="presOf" srcId="{6FA95A86-C7D5-45A3-A976-F43ACDD650E3}" destId="{7B657B73-160D-498F-A143-6DFE7D25A2EF}" srcOrd="1" destOrd="0" presId="urn:microsoft.com/office/officeart/2005/8/layout/hierarchy3"/>
    <dgm:cxn modelId="{DAC325EC-A122-47E6-A0D4-037E49CC9C28}" type="presOf" srcId="{B04F8712-D04D-4C95-83BD-B228517A5BBD}" destId="{0952AE8B-BC6A-499B-9396-07A8B69F324E}" srcOrd="0" destOrd="0" presId="urn:microsoft.com/office/officeart/2005/8/layout/hierarchy3"/>
    <dgm:cxn modelId="{6DEDA326-9DCD-45A0-A364-865F473F8FED}" type="presOf" srcId="{6F201691-CF45-4DAE-8D6C-E0F4EDA25931}" destId="{1ACC7276-BF80-47A8-BED9-3048A119CC08}" srcOrd="0" destOrd="0" presId="urn:microsoft.com/office/officeart/2005/8/layout/hierarchy3"/>
    <dgm:cxn modelId="{39C3D4C4-C9A1-485A-BE8B-1CDE3CBEBE2B}" type="presOf" srcId="{1FC34CAD-B79C-4C63-ACE8-B909CA940D0A}" destId="{420DEDE2-6868-425D-9CA3-0B0758A16352}" srcOrd="0" destOrd="0" presId="urn:microsoft.com/office/officeart/2005/8/layout/hierarchy3"/>
    <dgm:cxn modelId="{B7214C42-A1E8-489D-8913-0F5FA67D8FE8}" type="presOf" srcId="{6423AAE0-8719-4BC3-81A0-2BB7FCC7DEDE}" destId="{7BE49E99-CDA2-4D63-908A-6C2D8743FFDF}" srcOrd="0" destOrd="0" presId="urn:microsoft.com/office/officeart/2005/8/layout/hierarchy3"/>
    <dgm:cxn modelId="{2A9892B6-3E85-4608-B02C-6A57CEF59481}" type="presOf" srcId="{014773CF-C40F-407C-9AA2-C46A6CC0A81E}" destId="{5D51008E-80EF-4683-B79D-521A0E627E24}" srcOrd="0" destOrd="0" presId="urn:microsoft.com/office/officeart/2005/8/layout/hierarchy3"/>
    <dgm:cxn modelId="{6F7B1694-7E82-4D0A-8F52-3D07E0ACEFDC}" srcId="{6FA95A86-C7D5-45A3-A976-F43ACDD650E3}" destId="{6423AAE0-8719-4BC3-81A0-2BB7FCC7DEDE}" srcOrd="4" destOrd="0" parTransId="{B2AE18FD-2C46-43A8-9FF1-2627C96BF2C6}" sibTransId="{33011668-49DA-4C3D-AFEB-987778F4DAF3}"/>
    <dgm:cxn modelId="{95B36A78-0F63-4714-A4CB-0A7F24D59FC2}" srcId="{6FA95A86-C7D5-45A3-A976-F43ACDD650E3}" destId="{014773CF-C40F-407C-9AA2-C46A6CC0A81E}" srcOrd="5" destOrd="0" parTransId="{D6E58798-9409-4025-87BF-87A07C99A0C6}" sibTransId="{7240CEB2-AF1C-4B88-8DF0-61933C76272D}"/>
    <dgm:cxn modelId="{94979A3D-9F37-4A13-8286-9D795C486A01}" srcId="{6FA95A86-C7D5-45A3-A976-F43ACDD650E3}" destId="{DF66DAA1-C92D-4AE7-9D3B-738D50493B6F}" srcOrd="0" destOrd="0" parTransId="{B04F8712-D04D-4C95-83BD-B228517A5BBD}" sibTransId="{A6AC581F-8276-4E08-8ABD-1587CBD2CF5C}"/>
    <dgm:cxn modelId="{18D589CC-2FA0-486C-8C98-6CF15C97314A}" srcId="{6FA95A86-C7D5-45A3-A976-F43ACDD650E3}" destId="{6F201691-CF45-4DAE-8D6C-E0F4EDA25931}" srcOrd="3" destOrd="0" parTransId="{23339EED-3643-4282-820E-5500E903E1A4}" sibTransId="{1E601625-1951-49B2-B6A9-A9C47339728D}"/>
    <dgm:cxn modelId="{B0FE8C23-9594-4BA5-A165-F9263C9D6DDB}" type="presOf" srcId="{4E22CA30-E83D-412B-9025-EEDD3246BD1D}" destId="{26CE70A6-BD13-43A7-A798-318C6C889E18}" srcOrd="0" destOrd="0" presId="urn:microsoft.com/office/officeart/2005/8/layout/hierarchy3"/>
    <dgm:cxn modelId="{C429106F-8D94-4B6F-BE59-9A841D678C7E}" type="presOf" srcId="{542EC27D-50B6-4F01-877E-989A240B6195}" destId="{72405E6B-B330-4316-9B7D-1728D4452412}" srcOrd="0" destOrd="0" presId="urn:microsoft.com/office/officeart/2005/8/layout/hierarchy3"/>
    <dgm:cxn modelId="{69AEFAB3-65E4-46C4-91F3-A20351B709F6}" srcId="{6FA95A86-C7D5-45A3-A976-F43ACDD650E3}" destId="{9464EAD1-1B31-4B62-939C-D3D8159EE31E}" srcOrd="2" destOrd="0" parTransId="{1FC34CAD-B79C-4C63-ACE8-B909CA940D0A}" sibTransId="{B585D138-3DF3-46AD-807A-D120C30DE37E}"/>
    <dgm:cxn modelId="{2D72EDEA-B299-46A4-BAE2-71C2A1AF21F4}" srcId="{6FA95A86-C7D5-45A3-A976-F43ACDD650E3}" destId="{4E22CA30-E83D-412B-9025-EEDD3246BD1D}" srcOrd="1" destOrd="0" parTransId="{9E9780F0-D13E-4D77-A67D-C5704DE39370}" sibTransId="{56181D8C-2C27-4BE2-AC99-7E1A637BF37F}"/>
    <dgm:cxn modelId="{5B5E83A2-4110-4ED6-B595-9459235A9EAB}" srcId="{542EC27D-50B6-4F01-877E-989A240B6195}" destId="{6FA95A86-C7D5-45A3-A976-F43ACDD650E3}" srcOrd="0" destOrd="0" parTransId="{2474CD29-A636-4044-A737-53238F54F9AC}" sibTransId="{9196A754-A3C5-4DF9-9663-82894062E4FF}"/>
    <dgm:cxn modelId="{E5077A87-2691-4EA5-A0E0-8DBD2D611172}" type="presParOf" srcId="{72405E6B-B330-4316-9B7D-1728D4452412}" destId="{64969D80-88F4-47F9-82A3-37AF10351A1C}" srcOrd="0" destOrd="0" presId="urn:microsoft.com/office/officeart/2005/8/layout/hierarchy3"/>
    <dgm:cxn modelId="{E83393F2-569C-4C1D-8485-D155E3F92185}" type="presParOf" srcId="{64969D80-88F4-47F9-82A3-37AF10351A1C}" destId="{0578C6DC-1A0D-4A86-9533-B8521751744A}" srcOrd="0" destOrd="0" presId="urn:microsoft.com/office/officeart/2005/8/layout/hierarchy3"/>
    <dgm:cxn modelId="{8DE5CC85-6E1B-4F3F-839F-B46E686EE2B1}" type="presParOf" srcId="{0578C6DC-1A0D-4A86-9533-B8521751744A}" destId="{25F18462-4055-40D6-AD43-4E9F35FD331A}" srcOrd="0" destOrd="0" presId="urn:microsoft.com/office/officeart/2005/8/layout/hierarchy3"/>
    <dgm:cxn modelId="{95D3233F-44C8-457F-A6D7-08BC5B515A34}" type="presParOf" srcId="{0578C6DC-1A0D-4A86-9533-B8521751744A}" destId="{7B657B73-160D-498F-A143-6DFE7D25A2EF}" srcOrd="1" destOrd="0" presId="urn:microsoft.com/office/officeart/2005/8/layout/hierarchy3"/>
    <dgm:cxn modelId="{1F8FEAD7-3A20-4E4B-B5BF-208E674BCC28}" type="presParOf" srcId="{64969D80-88F4-47F9-82A3-37AF10351A1C}" destId="{0323CD97-5056-405C-9941-13868CAC7479}" srcOrd="1" destOrd="0" presId="urn:microsoft.com/office/officeart/2005/8/layout/hierarchy3"/>
    <dgm:cxn modelId="{2A56CE40-BF8D-475D-B05F-15FDDCF79A4D}" type="presParOf" srcId="{0323CD97-5056-405C-9941-13868CAC7479}" destId="{0952AE8B-BC6A-499B-9396-07A8B69F324E}" srcOrd="0" destOrd="0" presId="urn:microsoft.com/office/officeart/2005/8/layout/hierarchy3"/>
    <dgm:cxn modelId="{C00AD52F-5B14-4CD8-A116-19E16E1D3411}" type="presParOf" srcId="{0323CD97-5056-405C-9941-13868CAC7479}" destId="{8F39F4BF-74AB-4D9C-BA2E-B65A788E8947}" srcOrd="1" destOrd="0" presId="urn:microsoft.com/office/officeart/2005/8/layout/hierarchy3"/>
    <dgm:cxn modelId="{C0FBE6F5-0D30-4C2C-B48F-016DDDD76C04}" type="presParOf" srcId="{0323CD97-5056-405C-9941-13868CAC7479}" destId="{E4359F63-1EA1-480B-9E5B-44D1BA4B57B5}" srcOrd="2" destOrd="0" presId="urn:microsoft.com/office/officeart/2005/8/layout/hierarchy3"/>
    <dgm:cxn modelId="{A983F1C0-97A0-4C5E-A5B3-07012887272D}" type="presParOf" srcId="{0323CD97-5056-405C-9941-13868CAC7479}" destId="{26CE70A6-BD13-43A7-A798-318C6C889E18}" srcOrd="3" destOrd="0" presId="urn:microsoft.com/office/officeart/2005/8/layout/hierarchy3"/>
    <dgm:cxn modelId="{4F05C0FB-678E-417D-B607-DD949A1D058F}" type="presParOf" srcId="{0323CD97-5056-405C-9941-13868CAC7479}" destId="{420DEDE2-6868-425D-9CA3-0B0758A16352}" srcOrd="4" destOrd="0" presId="urn:microsoft.com/office/officeart/2005/8/layout/hierarchy3"/>
    <dgm:cxn modelId="{29ECC6EF-6B30-4189-A722-034905D985DD}" type="presParOf" srcId="{0323CD97-5056-405C-9941-13868CAC7479}" destId="{D8478A0A-4C70-4D59-BD08-B3C45FC5E247}" srcOrd="5" destOrd="0" presId="urn:microsoft.com/office/officeart/2005/8/layout/hierarchy3"/>
    <dgm:cxn modelId="{785E49A5-69DB-472A-B079-4BF8ADA8DEF0}" type="presParOf" srcId="{0323CD97-5056-405C-9941-13868CAC7479}" destId="{84BFE58D-387B-4B31-BFEF-EAEDAA2BBA4E}" srcOrd="6" destOrd="0" presId="urn:microsoft.com/office/officeart/2005/8/layout/hierarchy3"/>
    <dgm:cxn modelId="{DA0C00B6-5D03-4CB1-AC7E-353189F9F640}" type="presParOf" srcId="{0323CD97-5056-405C-9941-13868CAC7479}" destId="{1ACC7276-BF80-47A8-BED9-3048A119CC08}" srcOrd="7" destOrd="0" presId="urn:microsoft.com/office/officeart/2005/8/layout/hierarchy3"/>
    <dgm:cxn modelId="{A76DA01C-F9FC-4EDC-AF8C-6B2F30A700D2}" type="presParOf" srcId="{0323CD97-5056-405C-9941-13868CAC7479}" destId="{AAB2105E-E51D-4C35-8E11-606289718FED}" srcOrd="8" destOrd="0" presId="urn:microsoft.com/office/officeart/2005/8/layout/hierarchy3"/>
    <dgm:cxn modelId="{B281144C-39D6-4CD5-88A0-C4B8408B99FE}" type="presParOf" srcId="{0323CD97-5056-405C-9941-13868CAC7479}" destId="{7BE49E99-CDA2-4D63-908A-6C2D8743FFDF}" srcOrd="9" destOrd="0" presId="urn:microsoft.com/office/officeart/2005/8/layout/hierarchy3"/>
    <dgm:cxn modelId="{86B5C878-53D4-4D7A-BDFD-CACC207A90A0}" type="presParOf" srcId="{0323CD97-5056-405C-9941-13868CAC7479}" destId="{F7F2D53B-D1EF-4ADE-B5FC-607A1864746C}" srcOrd="10" destOrd="0" presId="urn:microsoft.com/office/officeart/2005/8/layout/hierarchy3"/>
    <dgm:cxn modelId="{ED80B64C-0CCE-4E62-8B49-D3AB77EF0016}" type="presParOf" srcId="{0323CD97-5056-405C-9941-13868CAC7479}" destId="{5D51008E-80EF-4683-B79D-521A0E627E24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FE6239-95F4-417B-829B-518277181F1E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86F00-912C-496A-828E-6D8E77AB9EAD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2000" b="1" u="none" dirty="0" smtClean="0"/>
            <a:t>Возмещение процентов по кредитам</a:t>
          </a:r>
          <a:endParaRPr lang="ru-RU" sz="2000" u="none" dirty="0"/>
        </a:p>
      </dgm:t>
    </dgm:pt>
    <dgm:pt modelId="{828B6B46-DB49-4370-8F75-5414AFB2F2C1}" type="parTrans" cxnId="{819C536C-B2A6-4811-88B5-9E60C4DF1129}">
      <dgm:prSet/>
      <dgm:spPr/>
      <dgm:t>
        <a:bodyPr/>
        <a:lstStyle/>
        <a:p>
          <a:endParaRPr lang="ru-RU"/>
        </a:p>
      </dgm:t>
    </dgm:pt>
    <dgm:pt modelId="{7F4C41F4-52AC-45A4-84DC-05F591065E62}" type="sibTrans" cxnId="{819C536C-B2A6-4811-88B5-9E60C4DF1129}">
      <dgm:prSet/>
      <dgm:spPr/>
      <dgm:t>
        <a:bodyPr/>
        <a:lstStyle/>
        <a:p>
          <a:endParaRPr lang="ru-RU"/>
        </a:p>
      </dgm:t>
    </dgm:pt>
    <dgm:pt modelId="{C4D7CEA3-D078-418A-9D7A-59377D046705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600" b="0" baseline="0" dirty="0" smtClean="0"/>
            <a:t>Возмещение части затрат на уплату процентов по кредитам в размере:</a:t>
          </a:r>
          <a:endParaRPr lang="ru-RU" sz="1600" b="0" dirty="0"/>
        </a:p>
      </dgm:t>
    </dgm:pt>
    <dgm:pt modelId="{2A9367CC-63FB-46D9-A0D2-E7ADFDB8D25D}" type="parTrans" cxnId="{3B87EC01-2F7E-4B2F-8587-DEFBCB97DED1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CD290D5-AE12-4527-A497-30BB65DF6EBA}" type="sibTrans" cxnId="{3B87EC01-2F7E-4B2F-8587-DEFBCB97DED1}">
      <dgm:prSet/>
      <dgm:spPr/>
      <dgm:t>
        <a:bodyPr/>
        <a:lstStyle/>
        <a:p>
          <a:endParaRPr lang="ru-RU"/>
        </a:p>
      </dgm:t>
    </dgm:pt>
    <dgm:pt modelId="{2D1B6CDB-B8FC-4977-AD3D-5E425B7C616B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>
            <a:lnSpc>
              <a:spcPts val="1400"/>
            </a:lnSpc>
            <a:spcAft>
              <a:spcPct val="35000"/>
            </a:spcAft>
          </a:pPr>
          <a:r>
            <a:rPr lang="ru-RU" sz="1600" b="0" dirty="0" smtClean="0"/>
            <a:t>получатели субсидии:</a:t>
          </a:r>
        </a:p>
        <a:p>
          <a:pPr algn="l">
            <a:lnSpc>
              <a:spcPts val="1400"/>
            </a:lnSpc>
            <a:spcAft>
              <a:spcPts val="0"/>
            </a:spcAft>
          </a:pPr>
          <a:r>
            <a:rPr lang="ru-RU" sz="1600" dirty="0" smtClean="0"/>
            <a:t>- крестьянские (фермерские) хозяйства</a:t>
          </a:r>
        </a:p>
        <a:p>
          <a:pPr algn="l">
            <a:lnSpc>
              <a:spcPts val="1400"/>
            </a:lnSpc>
            <a:spcAft>
              <a:spcPts val="0"/>
            </a:spcAft>
          </a:pPr>
          <a:r>
            <a:rPr lang="ru-RU" sz="1600" dirty="0" smtClean="0"/>
            <a:t>- сельскохозяйственные потребительские кооперативы</a:t>
          </a:r>
          <a:endParaRPr lang="ru-RU" sz="1600" b="1" dirty="0" smtClean="0"/>
        </a:p>
      </dgm:t>
    </dgm:pt>
    <dgm:pt modelId="{823AEF50-AA23-41D9-8846-63809CE378F6}" type="parTrans" cxnId="{5E612F8A-8177-4201-8DD8-508EC6FDC1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B13FC15-425A-4B5C-AE3F-8971C87A3781}" type="sibTrans" cxnId="{5E612F8A-8177-4201-8DD8-508EC6FDC17D}">
      <dgm:prSet/>
      <dgm:spPr/>
      <dgm:t>
        <a:bodyPr/>
        <a:lstStyle/>
        <a:p>
          <a:endParaRPr lang="ru-RU"/>
        </a:p>
      </dgm:t>
    </dgm:pt>
    <dgm:pt modelId="{60847D13-ECD2-49AE-BE1A-9C45957DC343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>
            <a:spcAft>
              <a:spcPts val="600"/>
            </a:spcAft>
          </a:pPr>
          <a:r>
            <a:rPr lang="ru-RU" sz="1600" b="0" dirty="0" smtClean="0"/>
            <a:t>требования</a:t>
          </a:r>
        </a:p>
      </dgm:t>
    </dgm:pt>
    <dgm:pt modelId="{17EF8CF0-1347-45A0-B11B-FD67FADF1C61}" type="parTrans" cxnId="{CD451E9A-24D1-4373-B574-D14087C7FFE9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FDD1A42-073A-48CE-8626-3DF034373035}" type="sibTrans" cxnId="{CD451E9A-24D1-4373-B574-D14087C7FFE9}">
      <dgm:prSet/>
      <dgm:spPr/>
      <dgm:t>
        <a:bodyPr/>
        <a:lstStyle/>
        <a:p>
          <a:endParaRPr lang="ru-RU"/>
        </a:p>
      </dgm:t>
    </dgm:pt>
    <dgm:pt modelId="{21B69117-E6F6-47DC-9703-51F59E3F2564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600" b="0" dirty="0" smtClean="0"/>
            <a:t>Субсидии предоставляются на возмещение части затрат на уплату процентов по краткосрочным и инвестиционным кредитам</a:t>
          </a:r>
          <a:endParaRPr lang="ru-RU" sz="1600" b="0" dirty="0"/>
        </a:p>
      </dgm:t>
    </dgm:pt>
    <dgm:pt modelId="{70731F7A-273C-4811-825D-AE657C555AFD}" type="parTrans" cxnId="{DF685B78-C0B8-4EA0-92D5-686ED8F0ED7D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5B9F7BF-1FCB-4532-A672-4E9E9AD04E54}" type="sibTrans" cxnId="{DF685B78-C0B8-4EA0-92D5-686ED8F0ED7D}">
      <dgm:prSet/>
      <dgm:spPr/>
      <dgm:t>
        <a:bodyPr/>
        <a:lstStyle/>
        <a:p>
          <a:endParaRPr lang="ru-RU"/>
        </a:p>
      </dgm:t>
    </dgm:pt>
    <dgm:pt modelId="{74B208A6-B977-4D44-A6B2-C3787FCB2C9E}" type="pres">
      <dgm:prSet presAssocID="{CBFE6239-95F4-417B-829B-518277181F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BEBBFA-902D-40E4-AFC5-69DBE23E069B}" type="pres">
      <dgm:prSet presAssocID="{14886F00-912C-496A-828E-6D8E77AB9EAD}" presName="root" presStyleCnt="0"/>
      <dgm:spPr/>
    </dgm:pt>
    <dgm:pt modelId="{F0A1ABAD-C57A-4744-8C35-D1F8A9485FD3}" type="pres">
      <dgm:prSet presAssocID="{14886F00-912C-496A-828E-6D8E77AB9EAD}" presName="rootComposite" presStyleCnt="0"/>
      <dgm:spPr/>
    </dgm:pt>
    <dgm:pt modelId="{3930F359-71CF-4669-ACA0-A1816C50AACF}" type="pres">
      <dgm:prSet presAssocID="{14886F00-912C-496A-828E-6D8E77AB9EAD}" presName="rootText" presStyleLbl="node1" presStyleIdx="0" presStyleCnt="1" custScaleX="457202" custScaleY="91769" custLinFactNeighborX="-60077" custLinFactNeighborY="-95356"/>
      <dgm:spPr/>
      <dgm:t>
        <a:bodyPr/>
        <a:lstStyle/>
        <a:p>
          <a:endParaRPr lang="ru-RU"/>
        </a:p>
      </dgm:t>
    </dgm:pt>
    <dgm:pt modelId="{D7B6C1A1-DCD9-44E9-9005-BD020AE274F9}" type="pres">
      <dgm:prSet presAssocID="{14886F00-912C-496A-828E-6D8E77AB9EAD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0ABB8F-2E15-49F2-89E0-31E2AF35D4CA}" type="pres">
      <dgm:prSet presAssocID="{14886F00-912C-496A-828E-6D8E77AB9EAD}" presName="childShape" presStyleCnt="0"/>
      <dgm:spPr/>
    </dgm:pt>
    <dgm:pt modelId="{F7E9756E-6EC2-40C3-80A9-B214DC3F12F9}" type="pres">
      <dgm:prSet presAssocID="{2A9367CC-63FB-46D9-A0D2-E7ADFDB8D25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BA798C4-81D3-4B52-84AB-83AC0D3955E4}" type="pres">
      <dgm:prSet presAssocID="{C4D7CEA3-D078-418A-9D7A-59377D046705}" presName="childText" presStyleLbl="bgAcc1" presStyleIdx="0" presStyleCnt="4" custScaleX="458259" custScaleY="127164" custLinFactNeighborX="-26291" custLinFactNeighborY="-3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1876-881C-41C6-A171-F615E03F6851}" type="pres">
      <dgm:prSet presAssocID="{70731F7A-273C-4811-825D-AE657C555AF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6580FC5-74FE-4487-9A8D-C8EC2C39D2F1}" type="pres">
      <dgm:prSet presAssocID="{21B69117-E6F6-47DC-9703-51F59E3F2564}" presName="childText" presStyleLbl="bgAcc1" presStyleIdx="1" presStyleCnt="4" custScaleX="460751" custScaleY="131576" custLinFactNeighborX="-28783" custLinFactNeighborY="-38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FAB8E-C3BC-4FAC-9BA9-FB7F05228C83}" type="pres">
      <dgm:prSet presAssocID="{823AEF50-AA23-41D9-8846-63809CE378F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9084116-29F3-4365-BE8C-22387E2F3888}" type="pres">
      <dgm:prSet presAssocID="{2D1B6CDB-B8FC-4977-AD3D-5E425B7C616B}" presName="childText" presStyleLbl="bgAcc1" presStyleIdx="2" presStyleCnt="4" custScaleX="459423" custScaleY="168501" custLinFactNeighborX="-27455" custLinFactNeighborY="-39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39A4-FE38-43BB-BCBD-9BDB167B7C18}" type="pres">
      <dgm:prSet presAssocID="{17EF8CF0-1347-45A0-B11B-FD67FADF1C6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EEB84AF-EF91-40CB-888F-CF335631961F}" type="pres">
      <dgm:prSet presAssocID="{60847D13-ECD2-49AE-BE1A-9C45957DC343}" presName="childText" presStyleLbl="bgAcc1" presStyleIdx="3" presStyleCnt="4" custScaleX="457774" custScaleY="91472" custLinFactNeighborX="-26269" custLinFactNeighborY="-3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68A3F4-4F88-416E-8B8A-DF09E949436D}" type="presOf" srcId="{CBFE6239-95F4-417B-829B-518277181F1E}" destId="{74B208A6-B977-4D44-A6B2-C3787FCB2C9E}" srcOrd="0" destOrd="0" presId="urn:microsoft.com/office/officeart/2005/8/layout/hierarchy3"/>
    <dgm:cxn modelId="{42BDBB3F-FF76-4AA8-BD3B-291B83032C20}" type="presOf" srcId="{14886F00-912C-496A-828E-6D8E77AB9EAD}" destId="{D7B6C1A1-DCD9-44E9-9005-BD020AE274F9}" srcOrd="1" destOrd="0" presId="urn:microsoft.com/office/officeart/2005/8/layout/hierarchy3"/>
    <dgm:cxn modelId="{01CD9A3B-85EF-4D1C-BF4D-1C305DEEFB15}" type="presOf" srcId="{70731F7A-273C-4811-825D-AE657C555AFD}" destId="{ABD31876-881C-41C6-A171-F615E03F6851}" srcOrd="0" destOrd="0" presId="urn:microsoft.com/office/officeart/2005/8/layout/hierarchy3"/>
    <dgm:cxn modelId="{819C536C-B2A6-4811-88B5-9E60C4DF1129}" srcId="{CBFE6239-95F4-417B-829B-518277181F1E}" destId="{14886F00-912C-496A-828E-6D8E77AB9EAD}" srcOrd="0" destOrd="0" parTransId="{828B6B46-DB49-4370-8F75-5414AFB2F2C1}" sibTransId="{7F4C41F4-52AC-45A4-84DC-05F591065E62}"/>
    <dgm:cxn modelId="{A78CABB6-A7C3-4A82-8E78-8B7950F9E4F1}" type="presOf" srcId="{C4D7CEA3-D078-418A-9D7A-59377D046705}" destId="{3BA798C4-81D3-4B52-84AB-83AC0D3955E4}" srcOrd="0" destOrd="0" presId="urn:microsoft.com/office/officeart/2005/8/layout/hierarchy3"/>
    <dgm:cxn modelId="{CD451E9A-24D1-4373-B574-D14087C7FFE9}" srcId="{14886F00-912C-496A-828E-6D8E77AB9EAD}" destId="{60847D13-ECD2-49AE-BE1A-9C45957DC343}" srcOrd="3" destOrd="0" parTransId="{17EF8CF0-1347-45A0-B11B-FD67FADF1C61}" sibTransId="{8FDD1A42-073A-48CE-8626-3DF034373035}"/>
    <dgm:cxn modelId="{28259236-20F2-4CA3-91FA-924690C3B194}" type="presOf" srcId="{21B69117-E6F6-47DC-9703-51F59E3F2564}" destId="{A6580FC5-74FE-4487-9A8D-C8EC2C39D2F1}" srcOrd="0" destOrd="0" presId="urn:microsoft.com/office/officeart/2005/8/layout/hierarchy3"/>
    <dgm:cxn modelId="{5EEF5E86-C5A7-4F13-AD60-E89447272C06}" type="presOf" srcId="{14886F00-912C-496A-828E-6D8E77AB9EAD}" destId="{3930F359-71CF-4669-ACA0-A1816C50AACF}" srcOrd="0" destOrd="0" presId="urn:microsoft.com/office/officeart/2005/8/layout/hierarchy3"/>
    <dgm:cxn modelId="{5C016636-060F-4B98-A79A-CEA8AC237BF7}" type="presOf" srcId="{823AEF50-AA23-41D9-8846-63809CE378F6}" destId="{532FAB8E-C3BC-4FAC-9BA9-FB7F05228C83}" srcOrd="0" destOrd="0" presId="urn:microsoft.com/office/officeart/2005/8/layout/hierarchy3"/>
    <dgm:cxn modelId="{5E612F8A-8177-4201-8DD8-508EC6FDC17D}" srcId="{14886F00-912C-496A-828E-6D8E77AB9EAD}" destId="{2D1B6CDB-B8FC-4977-AD3D-5E425B7C616B}" srcOrd="2" destOrd="0" parTransId="{823AEF50-AA23-41D9-8846-63809CE378F6}" sibTransId="{5B13FC15-425A-4B5C-AE3F-8971C87A3781}"/>
    <dgm:cxn modelId="{61BCE4F9-90E4-428D-AB15-0B59645CFEAD}" type="presOf" srcId="{2A9367CC-63FB-46D9-A0D2-E7ADFDB8D25D}" destId="{F7E9756E-6EC2-40C3-80A9-B214DC3F12F9}" srcOrd="0" destOrd="0" presId="urn:microsoft.com/office/officeart/2005/8/layout/hierarchy3"/>
    <dgm:cxn modelId="{3B87EC01-2F7E-4B2F-8587-DEFBCB97DED1}" srcId="{14886F00-912C-496A-828E-6D8E77AB9EAD}" destId="{C4D7CEA3-D078-418A-9D7A-59377D046705}" srcOrd="0" destOrd="0" parTransId="{2A9367CC-63FB-46D9-A0D2-E7ADFDB8D25D}" sibTransId="{7CD290D5-AE12-4527-A497-30BB65DF6EBA}"/>
    <dgm:cxn modelId="{DB911780-D6AC-439E-A2D6-47A90B8429FA}" type="presOf" srcId="{60847D13-ECD2-49AE-BE1A-9C45957DC343}" destId="{6EEB84AF-EF91-40CB-888F-CF335631961F}" srcOrd="0" destOrd="0" presId="urn:microsoft.com/office/officeart/2005/8/layout/hierarchy3"/>
    <dgm:cxn modelId="{31B90420-BF4C-4B7D-A496-CF212C6B9DDC}" type="presOf" srcId="{2D1B6CDB-B8FC-4977-AD3D-5E425B7C616B}" destId="{89084116-29F3-4365-BE8C-22387E2F3888}" srcOrd="0" destOrd="0" presId="urn:microsoft.com/office/officeart/2005/8/layout/hierarchy3"/>
    <dgm:cxn modelId="{FEE4F6DF-4683-424D-B638-8F41EC4FA0E9}" type="presOf" srcId="{17EF8CF0-1347-45A0-B11B-FD67FADF1C61}" destId="{33A239A4-FE38-43BB-BCBD-9BDB167B7C18}" srcOrd="0" destOrd="0" presId="urn:microsoft.com/office/officeart/2005/8/layout/hierarchy3"/>
    <dgm:cxn modelId="{DF685B78-C0B8-4EA0-92D5-686ED8F0ED7D}" srcId="{14886F00-912C-496A-828E-6D8E77AB9EAD}" destId="{21B69117-E6F6-47DC-9703-51F59E3F2564}" srcOrd="1" destOrd="0" parTransId="{70731F7A-273C-4811-825D-AE657C555AFD}" sibTransId="{C5B9F7BF-1FCB-4532-A672-4E9E9AD04E54}"/>
    <dgm:cxn modelId="{73B528AF-7691-4969-AE21-4ADAA71932B3}" type="presParOf" srcId="{74B208A6-B977-4D44-A6B2-C3787FCB2C9E}" destId="{14BEBBFA-902D-40E4-AFC5-69DBE23E069B}" srcOrd="0" destOrd="0" presId="urn:microsoft.com/office/officeart/2005/8/layout/hierarchy3"/>
    <dgm:cxn modelId="{99146BA9-B4EE-42D3-B2E2-04B3EC46AE6B}" type="presParOf" srcId="{14BEBBFA-902D-40E4-AFC5-69DBE23E069B}" destId="{F0A1ABAD-C57A-4744-8C35-D1F8A9485FD3}" srcOrd="0" destOrd="0" presId="urn:microsoft.com/office/officeart/2005/8/layout/hierarchy3"/>
    <dgm:cxn modelId="{CED43738-9656-4C60-98C7-0EB551B51DFD}" type="presParOf" srcId="{F0A1ABAD-C57A-4744-8C35-D1F8A9485FD3}" destId="{3930F359-71CF-4669-ACA0-A1816C50AACF}" srcOrd="0" destOrd="0" presId="urn:microsoft.com/office/officeart/2005/8/layout/hierarchy3"/>
    <dgm:cxn modelId="{135DA8EF-682A-4FF9-8663-C829D0723BE2}" type="presParOf" srcId="{F0A1ABAD-C57A-4744-8C35-D1F8A9485FD3}" destId="{D7B6C1A1-DCD9-44E9-9005-BD020AE274F9}" srcOrd="1" destOrd="0" presId="urn:microsoft.com/office/officeart/2005/8/layout/hierarchy3"/>
    <dgm:cxn modelId="{529F8340-F222-4FFC-94FC-B28E6B3ED89E}" type="presParOf" srcId="{14BEBBFA-902D-40E4-AFC5-69DBE23E069B}" destId="{8E0ABB8F-2E15-49F2-89E0-31E2AF35D4CA}" srcOrd="1" destOrd="0" presId="urn:microsoft.com/office/officeart/2005/8/layout/hierarchy3"/>
    <dgm:cxn modelId="{1991D1F2-CA5E-45F6-A696-3B46A4F80F74}" type="presParOf" srcId="{8E0ABB8F-2E15-49F2-89E0-31E2AF35D4CA}" destId="{F7E9756E-6EC2-40C3-80A9-B214DC3F12F9}" srcOrd="0" destOrd="0" presId="urn:microsoft.com/office/officeart/2005/8/layout/hierarchy3"/>
    <dgm:cxn modelId="{0116B7BF-F4A9-4C8A-BB80-51B68DE35C39}" type="presParOf" srcId="{8E0ABB8F-2E15-49F2-89E0-31E2AF35D4CA}" destId="{3BA798C4-81D3-4B52-84AB-83AC0D3955E4}" srcOrd="1" destOrd="0" presId="urn:microsoft.com/office/officeart/2005/8/layout/hierarchy3"/>
    <dgm:cxn modelId="{0AA7B00A-BD30-4E80-BFBE-590946A4F83B}" type="presParOf" srcId="{8E0ABB8F-2E15-49F2-89E0-31E2AF35D4CA}" destId="{ABD31876-881C-41C6-A171-F615E03F6851}" srcOrd="2" destOrd="0" presId="urn:microsoft.com/office/officeart/2005/8/layout/hierarchy3"/>
    <dgm:cxn modelId="{D9692F08-8BF6-4F51-9E95-3D80685F71B3}" type="presParOf" srcId="{8E0ABB8F-2E15-49F2-89E0-31E2AF35D4CA}" destId="{A6580FC5-74FE-4487-9A8D-C8EC2C39D2F1}" srcOrd="3" destOrd="0" presId="urn:microsoft.com/office/officeart/2005/8/layout/hierarchy3"/>
    <dgm:cxn modelId="{E64125C9-34C7-4FF3-A1E4-2D350BFE0411}" type="presParOf" srcId="{8E0ABB8F-2E15-49F2-89E0-31E2AF35D4CA}" destId="{532FAB8E-C3BC-4FAC-9BA9-FB7F05228C83}" srcOrd="4" destOrd="0" presId="urn:microsoft.com/office/officeart/2005/8/layout/hierarchy3"/>
    <dgm:cxn modelId="{E88B3BA3-B78B-4C59-8E83-9CBFE4AB85A1}" type="presParOf" srcId="{8E0ABB8F-2E15-49F2-89E0-31E2AF35D4CA}" destId="{89084116-29F3-4365-BE8C-22387E2F3888}" srcOrd="5" destOrd="0" presId="urn:microsoft.com/office/officeart/2005/8/layout/hierarchy3"/>
    <dgm:cxn modelId="{69E31226-DF94-4190-B7AB-F4BD4161374A}" type="presParOf" srcId="{8E0ABB8F-2E15-49F2-89E0-31E2AF35D4CA}" destId="{33A239A4-FE38-43BB-BCBD-9BDB167B7C18}" srcOrd="6" destOrd="0" presId="urn:microsoft.com/office/officeart/2005/8/layout/hierarchy3"/>
    <dgm:cxn modelId="{B37A1ADD-01D0-4BCE-91C3-011ADDDEFD1F}" type="presParOf" srcId="{8E0ABB8F-2E15-49F2-89E0-31E2AF35D4CA}" destId="{6EEB84AF-EF91-40CB-888F-CF335631961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FE6239-95F4-417B-829B-518277181F1E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86F00-912C-496A-828E-6D8E77AB9EAD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2000" b="1" u="none" dirty="0" smtClean="0"/>
            <a:t>Грант начинающему фермеру</a:t>
          </a:r>
          <a:endParaRPr lang="ru-RU" sz="2000" u="none" dirty="0"/>
        </a:p>
      </dgm:t>
    </dgm:pt>
    <dgm:pt modelId="{828B6B46-DB49-4370-8F75-5414AFB2F2C1}" type="parTrans" cxnId="{819C536C-B2A6-4811-88B5-9E60C4DF1129}">
      <dgm:prSet/>
      <dgm:spPr/>
      <dgm:t>
        <a:bodyPr/>
        <a:lstStyle/>
        <a:p>
          <a:endParaRPr lang="ru-RU"/>
        </a:p>
      </dgm:t>
    </dgm:pt>
    <dgm:pt modelId="{7F4C41F4-52AC-45A4-84DC-05F591065E62}" type="sibTrans" cxnId="{819C536C-B2A6-4811-88B5-9E60C4DF1129}">
      <dgm:prSet/>
      <dgm:spPr/>
      <dgm:t>
        <a:bodyPr/>
        <a:lstStyle/>
        <a:p>
          <a:endParaRPr lang="ru-RU"/>
        </a:p>
      </dgm:t>
    </dgm:pt>
    <dgm:pt modelId="{C4D7CEA3-D078-418A-9D7A-59377D046705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600" b="0" baseline="0" dirty="0" smtClean="0"/>
            <a:t>сумма субсидии </a:t>
          </a:r>
          <a:r>
            <a:rPr lang="ru-RU" sz="1600" b="0" dirty="0" smtClean="0"/>
            <a:t>до 1,5 млн. рублей</a:t>
          </a:r>
          <a:endParaRPr lang="ru-RU" sz="1600" b="0" dirty="0"/>
        </a:p>
      </dgm:t>
    </dgm:pt>
    <dgm:pt modelId="{2A9367CC-63FB-46D9-A0D2-E7ADFDB8D25D}" type="parTrans" cxnId="{3B87EC01-2F7E-4B2F-8587-DEFBCB97DED1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CD290D5-AE12-4527-A497-30BB65DF6EBA}" type="sibTrans" cxnId="{3B87EC01-2F7E-4B2F-8587-DEFBCB97DED1}">
      <dgm:prSet/>
      <dgm:spPr/>
      <dgm:t>
        <a:bodyPr/>
        <a:lstStyle/>
        <a:p>
          <a:endParaRPr lang="ru-RU"/>
        </a:p>
      </dgm:t>
    </dgm:pt>
    <dgm:pt modelId="{2D1B6CDB-B8FC-4977-AD3D-5E425B7C616B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получатель субсидии </a:t>
          </a:r>
          <a:r>
            <a:rPr lang="ru-RU" sz="1400" b="1" dirty="0" smtClean="0"/>
            <a:t>- </a:t>
          </a:r>
          <a:r>
            <a:rPr lang="ru-RU" sz="1400" dirty="0" smtClean="0"/>
            <a:t>глава крестьянского (фермерского) хозяйства, являющийся гражданином Российской Федерации, зарегистрированный в качестве индивидуального предпринимателя на территории Пермского края</a:t>
          </a:r>
          <a:r>
            <a:rPr lang="ru-RU" sz="1400" b="1" dirty="0" smtClean="0"/>
            <a:t> </a:t>
          </a:r>
        </a:p>
      </dgm:t>
    </dgm:pt>
    <dgm:pt modelId="{823AEF50-AA23-41D9-8846-63809CE378F6}" type="parTrans" cxnId="{5E612F8A-8177-4201-8DD8-508EC6FDC1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B13FC15-425A-4B5C-AE3F-8971C87A3781}" type="sibTrans" cxnId="{5E612F8A-8177-4201-8DD8-508EC6FDC17D}">
      <dgm:prSet/>
      <dgm:spPr/>
      <dgm:t>
        <a:bodyPr/>
        <a:lstStyle/>
        <a:p>
          <a:endParaRPr lang="ru-RU"/>
        </a:p>
      </dgm:t>
    </dgm:pt>
    <dgm:pt modelId="{60847D13-ECD2-49AE-BE1A-9C45957DC343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>
            <a:spcAft>
              <a:spcPts val="600"/>
            </a:spcAft>
          </a:pPr>
          <a:r>
            <a:rPr lang="ru-RU" sz="1600" b="0" dirty="0" smtClean="0"/>
            <a:t>требования</a:t>
          </a:r>
        </a:p>
      </dgm:t>
    </dgm:pt>
    <dgm:pt modelId="{17EF8CF0-1347-45A0-B11B-FD67FADF1C61}" type="parTrans" cxnId="{CD451E9A-24D1-4373-B574-D14087C7FFE9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FDD1A42-073A-48CE-8626-3DF034373035}" type="sibTrans" cxnId="{CD451E9A-24D1-4373-B574-D14087C7FFE9}">
      <dgm:prSet/>
      <dgm:spPr/>
      <dgm:t>
        <a:bodyPr/>
        <a:lstStyle/>
        <a:p>
          <a:endParaRPr lang="ru-RU"/>
        </a:p>
      </dgm:t>
    </dgm:pt>
    <dgm:pt modelId="{21B69117-E6F6-47DC-9703-51F59E3F2564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u="none" dirty="0" smtClean="0">
              <a:solidFill>
                <a:schemeClr val="tx1"/>
              </a:solidFill>
            </a:rPr>
            <a:t>выделяются в целях создания и развития </a:t>
          </a:r>
          <a:br>
            <a:rPr lang="ru-RU" sz="1400" b="0" u="none" dirty="0" smtClean="0">
              <a:solidFill>
                <a:schemeClr val="tx1"/>
              </a:solidFill>
            </a:rPr>
          </a:br>
          <a:r>
            <a:rPr lang="ru-RU" sz="1400" b="0" u="none" dirty="0" smtClean="0">
              <a:solidFill>
                <a:schemeClr val="tx1"/>
              </a:solidFill>
            </a:rPr>
            <a:t>на территории сельских поселений и межселенных территориях Пермского края крестьянского (фермерского) хозяйства.</a:t>
          </a:r>
          <a:endParaRPr lang="ru-RU" sz="1400" b="0" u="none" dirty="0">
            <a:solidFill>
              <a:schemeClr val="tx1"/>
            </a:solidFill>
          </a:endParaRPr>
        </a:p>
      </dgm:t>
    </dgm:pt>
    <dgm:pt modelId="{70731F7A-273C-4811-825D-AE657C555AFD}" type="parTrans" cxnId="{DF685B78-C0B8-4EA0-92D5-686ED8F0ED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5B9F7BF-1FCB-4532-A672-4E9E9AD04E54}" type="sibTrans" cxnId="{DF685B78-C0B8-4EA0-92D5-686ED8F0ED7D}">
      <dgm:prSet/>
      <dgm:spPr/>
      <dgm:t>
        <a:bodyPr/>
        <a:lstStyle/>
        <a:p>
          <a:endParaRPr lang="ru-RU"/>
        </a:p>
      </dgm:t>
    </dgm:pt>
    <dgm:pt modelId="{74B208A6-B977-4D44-A6B2-C3787FCB2C9E}" type="pres">
      <dgm:prSet presAssocID="{CBFE6239-95F4-417B-829B-518277181F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BEBBFA-902D-40E4-AFC5-69DBE23E069B}" type="pres">
      <dgm:prSet presAssocID="{14886F00-912C-496A-828E-6D8E77AB9EAD}" presName="root" presStyleCnt="0"/>
      <dgm:spPr/>
    </dgm:pt>
    <dgm:pt modelId="{F0A1ABAD-C57A-4744-8C35-D1F8A9485FD3}" type="pres">
      <dgm:prSet presAssocID="{14886F00-912C-496A-828E-6D8E77AB9EAD}" presName="rootComposite" presStyleCnt="0"/>
      <dgm:spPr/>
    </dgm:pt>
    <dgm:pt modelId="{3930F359-71CF-4669-ACA0-A1816C50AACF}" type="pres">
      <dgm:prSet presAssocID="{14886F00-912C-496A-828E-6D8E77AB9EAD}" presName="rootText" presStyleLbl="node1" presStyleIdx="0" presStyleCnt="1" custScaleX="494089" custScaleY="99536" custLinFactNeighborX="-60077" custLinFactNeighborY="-95356"/>
      <dgm:spPr/>
      <dgm:t>
        <a:bodyPr/>
        <a:lstStyle/>
        <a:p>
          <a:endParaRPr lang="ru-RU"/>
        </a:p>
      </dgm:t>
    </dgm:pt>
    <dgm:pt modelId="{D7B6C1A1-DCD9-44E9-9005-BD020AE274F9}" type="pres">
      <dgm:prSet presAssocID="{14886F00-912C-496A-828E-6D8E77AB9EAD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0ABB8F-2E15-49F2-89E0-31E2AF35D4CA}" type="pres">
      <dgm:prSet presAssocID="{14886F00-912C-496A-828E-6D8E77AB9EAD}" presName="childShape" presStyleCnt="0"/>
      <dgm:spPr/>
    </dgm:pt>
    <dgm:pt modelId="{F7E9756E-6EC2-40C3-80A9-B214DC3F12F9}" type="pres">
      <dgm:prSet presAssocID="{2A9367CC-63FB-46D9-A0D2-E7ADFDB8D25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BA798C4-81D3-4B52-84AB-83AC0D3955E4}" type="pres">
      <dgm:prSet presAssocID="{C4D7CEA3-D078-418A-9D7A-59377D046705}" presName="childText" presStyleLbl="bgAcc1" presStyleIdx="0" presStyleCnt="4" custScaleX="517349" custScaleY="131544" custLinFactNeighborX="-13997" custLinFactNeighborY="-58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1876-881C-41C6-A171-F615E03F6851}" type="pres">
      <dgm:prSet presAssocID="{70731F7A-273C-4811-825D-AE657C555AF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6580FC5-74FE-4487-9A8D-C8EC2C39D2F1}" type="pres">
      <dgm:prSet presAssocID="{21B69117-E6F6-47DC-9703-51F59E3F2564}" presName="childText" presStyleLbl="bgAcc1" presStyleIdx="1" presStyleCnt="4" custScaleX="515883" custScaleY="166678" custLinFactNeighborX="-7809" custLinFactNeighborY="-4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FAB8E-C3BC-4FAC-9BA9-FB7F05228C83}" type="pres">
      <dgm:prSet presAssocID="{823AEF50-AA23-41D9-8846-63809CE378F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9084116-29F3-4365-BE8C-22387E2F3888}" type="pres">
      <dgm:prSet presAssocID="{2D1B6CDB-B8FC-4977-AD3D-5E425B7C616B}" presName="childText" presStyleLbl="bgAcc1" presStyleIdx="2" presStyleCnt="4" custScaleX="517600" custScaleY="199931" custLinFactNeighborX="-8087" custLinFactNeighborY="-23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39A4-FE38-43BB-BCBD-9BDB167B7C18}" type="pres">
      <dgm:prSet presAssocID="{17EF8CF0-1347-45A0-B11B-FD67FADF1C6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EEB84AF-EF91-40CB-888F-CF335631961F}" type="pres">
      <dgm:prSet presAssocID="{60847D13-ECD2-49AE-BE1A-9C45957DC343}" presName="childText" presStyleLbl="bgAcc1" presStyleIdx="3" presStyleCnt="4" custScaleX="517099" custScaleY="100593" custLinFactNeighborX="-5199" custLinFactNeighborY="-23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599DDB-F48F-43CE-866A-A260E3828FB0}" type="presOf" srcId="{2A9367CC-63FB-46D9-A0D2-E7ADFDB8D25D}" destId="{F7E9756E-6EC2-40C3-80A9-B214DC3F12F9}" srcOrd="0" destOrd="0" presId="urn:microsoft.com/office/officeart/2005/8/layout/hierarchy3"/>
    <dgm:cxn modelId="{906F72A7-7432-44E4-9218-213B71B4E10A}" type="presOf" srcId="{70731F7A-273C-4811-825D-AE657C555AFD}" destId="{ABD31876-881C-41C6-A171-F615E03F6851}" srcOrd="0" destOrd="0" presId="urn:microsoft.com/office/officeart/2005/8/layout/hierarchy3"/>
    <dgm:cxn modelId="{9572C034-DC1A-405C-ABAA-AFF9B7AA5878}" type="presOf" srcId="{14886F00-912C-496A-828E-6D8E77AB9EAD}" destId="{3930F359-71CF-4669-ACA0-A1816C50AACF}" srcOrd="0" destOrd="0" presId="urn:microsoft.com/office/officeart/2005/8/layout/hierarchy3"/>
    <dgm:cxn modelId="{819C536C-B2A6-4811-88B5-9E60C4DF1129}" srcId="{CBFE6239-95F4-417B-829B-518277181F1E}" destId="{14886F00-912C-496A-828E-6D8E77AB9EAD}" srcOrd="0" destOrd="0" parTransId="{828B6B46-DB49-4370-8F75-5414AFB2F2C1}" sibTransId="{7F4C41F4-52AC-45A4-84DC-05F591065E62}"/>
    <dgm:cxn modelId="{CD451E9A-24D1-4373-B574-D14087C7FFE9}" srcId="{14886F00-912C-496A-828E-6D8E77AB9EAD}" destId="{60847D13-ECD2-49AE-BE1A-9C45957DC343}" srcOrd="3" destOrd="0" parTransId="{17EF8CF0-1347-45A0-B11B-FD67FADF1C61}" sibTransId="{8FDD1A42-073A-48CE-8626-3DF034373035}"/>
    <dgm:cxn modelId="{ED5F6568-896C-4CB5-87BC-3CB281F49127}" type="presOf" srcId="{CBFE6239-95F4-417B-829B-518277181F1E}" destId="{74B208A6-B977-4D44-A6B2-C3787FCB2C9E}" srcOrd="0" destOrd="0" presId="urn:microsoft.com/office/officeart/2005/8/layout/hierarchy3"/>
    <dgm:cxn modelId="{5E612F8A-8177-4201-8DD8-508EC6FDC17D}" srcId="{14886F00-912C-496A-828E-6D8E77AB9EAD}" destId="{2D1B6CDB-B8FC-4977-AD3D-5E425B7C616B}" srcOrd="2" destOrd="0" parTransId="{823AEF50-AA23-41D9-8846-63809CE378F6}" sibTransId="{5B13FC15-425A-4B5C-AE3F-8971C87A3781}"/>
    <dgm:cxn modelId="{3B87EC01-2F7E-4B2F-8587-DEFBCB97DED1}" srcId="{14886F00-912C-496A-828E-6D8E77AB9EAD}" destId="{C4D7CEA3-D078-418A-9D7A-59377D046705}" srcOrd="0" destOrd="0" parTransId="{2A9367CC-63FB-46D9-A0D2-E7ADFDB8D25D}" sibTransId="{7CD290D5-AE12-4527-A497-30BB65DF6EBA}"/>
    <dgm:cxn modelId="{B1199F47-68CD-42BD-A2FB-2B6D0E9625E1}" type="presOf" srcId="{60847D13-ECD2-49AE-BE1A-9C45957DC343}" destId="{6EEB84AF-EF91-40CB-888F-CF335631961F}" srcOrd="0" destOrd="0" presId="urn:microsoft.com/office/officeart/2005/8/layout/hierarchy3"/>
    <dgm:cxn modelId="{DF685B78-C0B8-4EA0-92D5-686ED8F0ED7D}" srcId="{14886F00-912C-496A-828E-6D8E77AB9EAD}" destId="{21B69117-E6F6-47DC-9703-51F59E3F2564}" srcOrd="1" destOrd="0" parTransId="{70731F7A-273C-4811-825D-AE657C555AFD}" sibTransId="{C5B9F7BF-1FCB-4532-A672-4E9E9AD04E54}"/>
    <dgm:cxn modelId="{E151FD25-818E-42DC-B7B4-ED1090ED9A7F}" type="presOf" srcId="{21B69117-E6F6-47DC-9703-51F59E3F2564}" destId="{A6580FC5-74FE-4487-9A8D-C8EC2C39D2F1}" srcOrd="0" destOrd="0" presId="urn:microsoft.com/office/officeart/2005/8/layout/hierarchy3"/>
    <dgm:cxn modelId="{171E6357-9139-4F9C-8699-ECB4C007821D}" type="presOf" srcId="{823AEF50-AA23-41D9-8846-63809CE378F6}" destId="{532FAB8E-C3BC-4FAC-9BA9-FB7F05228C83}" srcOrd="0" destOrd="0" presId="urn:microsoft.com/office/officeart/2005/8/layout/hierarchy3"/>
    <dgm:cxn modelId="{22F6711B-0A92-4FE7-996A-3E5FA63E2EB5}" type="presOf" srcId="{17EF8CF0-1347-45A0-B11B-FD67FADF1C61}" destId="{33A239A4-FE38-43BB-BCBD-9BDB167B7C18}" srcOrd="0" destOrd="0" presId="urn:microsoft.com/office/officeart/2005/8/layout/hierarchy3"/>
    <dgm:cxn modelId="{2ABC54B4-8E96-434E-AF8C-799FF10E19D7}" type="presOf" srcId="{2D1B6CDB-B8FC-4977-AD3D-5E425B7C616B}" destId="{89084116-29F3-4365-BE8C-22387E2F3888}" srcOrd="0" destOrd="0" presId="urn:microsoft.com/office/officeart/2005/8/layout/hierarchy3"/>
    <dgm:cxn modelId="{1540A13D-F121-439F-9A83-C6E244361983}" type="presOf" srcId="{14886F00-912C-496A-828E-6D8E77AB9EAD}" destId="{D7B6C1A1-DCD9-44E9-9005-BD020AE274F9}" srcOrd="1" destOrd="0" presId="urn:microsoft.com/office/officeart/2005/8/layout/hierarchy3"/>
    <dgm:cxn modelId="{4AEAD24B-9980-4471-B374-970EE791DE6A}" type="presOf" srcId="{C4D7CEA3-D078-418A-9D7A-59377D046705}" destId="{3BA798C4-81D3-4B52-84AB-83AC0D3955E4}" srcOrd="0" destOrd="0" presId="urn:microsoft.com/office/officeart/2005/8/layout/hierarchy3"/>
    <dgm:cxn modelId="{3168695D-3534-44DD-85DA-9C5CEB702ABD}" type="presParOf" srcId="{74B208A6-B977-4D44-A6B2-C3787FCB2C9E}" destId="{14BEBBFA-902D-40E4-AFC5-69DBE23E069B}" srcOrd="0" destOrd="0" presId="urn:microsoft.com/office/officeart/2005/8/layout/hierarchy3"/>
    <dgm:cxn modelId="{2FD81B41-511B-44DA-9424-C4D6DC2A8341}" type="presParOf" srcId="{14BEBBFA-902D-40E4-AFC5-69DBE23E069B}" destId="{F0A1ABAD-C57A-4744-8C35-D1F8A9485FD3}" srcOrd="0" destOrd="0" presId="urn:microsoft.com/office/officeart/2005/8/layout/hierarchy3"/>
    <dgm:cxn modelId="{F2DD2347-7BD7-410D-BF90-08A22D112A80}" type="presParOf" srcId="{F0A1ABAD-C57A-4744-8C35-D1F8A9485FD3}" destId="{3930F359-71CF-4669-ACA0-A1816C50AACF}" srcOrd="0" destOrd="0" presId="urn:microsoft.com/office/officeart/2005/8/layout/hierarchy3"/>
    <dgm:cxn modelId="{43FCCCF9-CCAE-4BE8-BD97-A23EE81DF6B2}" type="presParOf" srcId="{F0A1ABAD-C57A-4744-8C35-D1F8A9485FD3}" destId="{D7B6C1A1-DCD9-44E9-9005-BD020AE274F9}" srcOrd="1" destOrd="0" presId="urn:microsoft.com/office/officeart/2005/8/layout/hierarchy3"/>
    <dgm:cxn modelId="{8D2E5067-3379-4080-BD40-EEA55473584E}" type="presParOf" srcId="{14BEBBFA-902D-40E4-AFC5-69DBE23E069B}" destId="{8E0ABB8F-2E15-49F2-89E0-31E2AF35D4CA}" srcOrd="1" destOrd="0" presId="urn:microsoft.com/office/officeart/2005/8/layout/hierarchy3"/>
    <dgm:cxn modelId="{BA518D17-A25D-4437-9CBE-D06A35BFD8BF}" type="presParOf" srcId="{8E0ABB8F-2E15-49F2-89E0-31E2AF35D4CA}" destId="{F7E9756E-6EC2-40C3-80A9-B214DC3F12F9}" srcOrd="0" destOrd="0" presId="urn:microsoft.com/office/officeart/2005/8/layout/hierarchy3"/>
    <dgm:cxn modelId="{122F3DDC-9BA7-440C-BE99-634720E382AB}" type="presParOf" srcId="{8E0ABB8F-2E15-49F2-89E0-31E2AF35D4CA}" destId="{3BA798C4-81D3-4B52-84AB-83AC0D3955E4}" srcOrd="1" destOrd="0" presId="urn:microsoft.com/office/officeart/2005/8/layout/hierarchy3"/>
    <dgm:cxn modelId="{ECF8E817-2CBE-4772-9160-7EFC02832282}" type="presParOf" srcId="{8E0ABB8F-2E15-49F2-89E0-31E2AF35D4CA}" destId="{ABD31876-881C-41C6-A171-F615E03F6851}" srcOrd="2" destOrd="0" presId="urn:microsoft.com/office/officeart/2005/8/layout/hierarchy3"/>
    <dgm:cxn modelId="{5CF851D1-4652-490D-AA77-092D8EFFB2B5}" type="presParOf" srcId="{8E0ABB8F-2E15-49F2-89E0-31E2AF35D4CA}" destId="{A6580FC5-74FE-4487-9A8D-C8EC2C39D2F1}" srcOrd="3" destOrd="0" presId="urn:microsoft.com/office/officeart/2005/8/layout/hierarchy3"/>
    <dgm:cxn modelId="{2D73F628-E4D3-4F07-B677-ACCB852CCBC2}" type="presParOf" srcId="{8E0ABB8F-2E15-49F2-89E0-31E2AF35D4CA}" destId="{532FAB8E-C3BC-4FAC-9BA9-FB7F05228C83}" srcOrd="4" destOrd="0" presId="urn:microsoft.com/office/officeart/2005/8/layout/hierarchy3"/>
    <dgm:cxn modelId="{74A3BBF8-82C0-40E8-AB7B-352C6C3CEB66}" type="presParOf" srcId="{8E0ABB8F-2E15-49F2-89E0-31E2AF35D4CA}" destId="{89084116-29F3-4365-BE8C-22387E2F3888}" srcOrd="5" destOrd="0" presId="urn:microsoft.com/office/officeart/2005/8/layout/hierarchy3"/>
    <dgm:cxn modelId="{FA4B3B89-9C7F-4F5A-AC29-B1889829C66D}" type="presParOf" srcId="{8E0ABB8F-2E15-49F2-89E0-31E2AF35D4CA}" destId="{33A239A4-FE38-43BB-BCBD-9BDB167B7C18}" srcOrd="6" destOrd="0" presId="urn:microsoft.com/office/officeart/2005/8/layout/hierarchy3"/>
    <dgm:cxn modelId="{175E2BFA-FDEB-47EF-BFBD-7D6B1BAD8898}" type="presParOf" srcId="{8E0ABB8F-2E15-49F2-89E0-31E2AF35D4CA}" destId="{6EEB84AF-EF91-40CB-888F-CF335631961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BFE6239-95F4-417B-829B-518277181F1E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86F00-912C-496A-828E-6D8E77AB9EAD}">
      <dgm:prSet custT="1"/>
      <dgm:spPr/>
      <dgm:t>
        <a:bodyPr/>
        <a:lstStyle/>
        <a:p>
          <a:pPr algn="ctr" rtl="0">
            <a:lnSpc>
              <a:spcPts val="1500"/>
            </a:lnSpc>
          </a:pPr>
          <a:r>
            <a:rPr lang="ru-RU" sz="2000" b="1" u="none" dirty="0" smtClean="0"/>
            <a:t>Грант  на семейную ферму</a:t>
          </a:r>
          <a:endParaRPr lang="ru-RU" sz="2000" u="none" dirty="0"/>
        </a:p>
      </dgm:t>
    </dgm:pt>
    <dgm:pt modelId="{828B6B46-DB49-4370-8F75-5414AFB2F2C1}" type="parTrans" cxnId="{819C536C-B2A6-4811-88B5-9E60C4DF1129}">
      <dgm:prSet/>
      <dgm:spPr/>
      <dgm:t>
        <a:bodyPr/>
        <a:lstStyle/>
        <a:p>
          <a:endParaRPr lang="ru-RU"/>
        </a:p>
      </dgm:t>
    </dgm:pt>
    <dgm:pt modelId="{7F4C41F4-52AC-45A4-84DC-05F591065E62}" type="sibTrans" cxnId="{819C536C-B2A6-4811-88B5-9E60C4DF1129}">
      <dgm:prSet/>
      <dgm:spPr/>
      <dgm:t>
        <a:bodyPr/>
        <a:lstStyle/>
        <a:p>
          <a:endParaRPr lang="ru-RU"/>
        </a:p>
      </dgm:t>
    </dgm:pt>
    <dgm:pt modelId="{C4D7CEA3-D078-418A-9D7A-59377D046705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600" b="0" baseline="0" dirty="0" smtClean="0"/>
            <a:t>сумма субсидии </a:t>
          </a:r>
          <a:r>
            <a:rPr lang="ru-RU" sz="1600" b="0" dirty="0" smtClean="0"/>
            <a:t>до 10 млн. рублей</a:t>
          </a:r>
          <a:endParaRPr lang="ru-RU" sz="1600" b="0" dirty="0"/>
        </a:p>
      </dgm:t>
    </dgm:pt>
    <dgm:pt modelId="{2A9367CC-63FB-46D9-A0D2-E7ADFDB8D25D}" type="parTrans" cxnId="{3B87EC01-2F7E-4B2F-8587-DEFBCB97DED1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CD290D5-AE12-4527-A497-30BB65DF6EBA}" type="sibTrans" cxnId="{3B87EC01-2F7E-4B2F-8587-DEFBCB97DED1}">
      <dgm:prSet/>
      <dgm:spPr/>
      <dgm:t>
        <a:bodyPr/>
        <a:lstStyle/>
        <a:p>
          <a:endParaRPr lang="ru-RU"/>
        </a:p>
      </dgm:t>
    </dgm:pt>
    <dgm:pt modelId="{2D1B6CDB-B8FC-4977-AD3D-5E425B7C616B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600" b="0" dirty="0" smtClean="0"/>
            <a:t>получатели субсидии </a:t>
          </a:r>
        </a:p>
      </dgm:t>
    </dgm:pt>
    <dgm:pt modelId="{823AEF50-AA23-41D9-8846-63809CE378F6}" type="parTrans" cxnId="{5E612F8A-8177-4201-8DD8-508EC6FDC17D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B13FC15-425A-4B5C-AE3F-8971C87A3781}" type="sibTrans" cxnId="{5E612F8A-8177-4201-8DD8-508EC6FDC17D}">
      <dgm:prSet/>
      <dgm:spPr/>
      <dgm:t>
        <a:bodyPr/>
        <a:lstStyle/>
        <a:p>
          <a:endParaRPr lang="ru-RU"/>
        </a:p>
      </dgm:t>
    </dgm:pt>
    <dgm:pt modelId="{66D8DFD9-D87D-4356-BD61-6628A13B5B7A}">
      <dgm:prSet custT="1"/>
      <dgm:spPr>
        <a:ln w="28575">
          <a:solidFill>
            <a:schemeClr val="accent5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600" b="0" dirty="0" smtClean="0"/>
            <a:t>требования к получателю субсидии</a:t>
          </a:r>
          <a:endParaRPr lang="ru-RU" sz="1600" b="0" dirty="0"/>
        </a:p>
      </dgm:t>
    </dgm:pt>
    <dgm:pt modelId="{188762F7-E742-4309-A1F7-10F5DEAA88DA}" type="parTrans" cxnId="{D5743211-189A-4CF2-B6FD-A4F9B714B9B9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E799F57-3786-4AF7-8E99-EED8005B51F9}" type="sibTrans" cxnId="{D5743211-189A-4CF2-B6FD-A4F9B714B9B9}">
      <dgm:prSet/>
      <dgm:spPr/>
      <dgm:t>
        <a:bodyPr/>
        <a:lstStyle/>
        <a:p>
          <a:endParaRPr lang="ru-RU"/>
        </a:p>
      </dgm:t>
    </dgm:pt>
    <dgm:pt modelId="{21B69117-E6F6-47DC-9703-51F59E3F2564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субсидируются затраты на создание семейной животноводческой фермы</a:t>
          </a:r>
          <a:endParaRPr lang="ru-RU" sz="1400" b="0" dirty="0"/>
        </a:p>
      </dgm:t>
    </dgm:pt>
    <dgm:pt modelId="{70731F7A-273C-4811-825D-AE657C555AFD}" type="parTrans" cxnId="{DF685B78-C0B8-4EA0-92D5-686ED8F0ED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5B9F7BF-1FCB-4532-A672-4E9E9AD04E54}" type="sibTrans" cxnId="{DF685B78-C0B8-4EA0-92D5-686ED8F0ED7D}">
      <dgm:prSet/>
      <dgm:spPr/>
      <dgm:t>
        <a:bodyPr/>
        <a:lstStyle/>
        <a:p>
          <a:endParaRPr lang="ru-RU"/>
        </a:p>
      </dgm:t>
    </dgm:pt>
    <dgm:pt modelId="{74B208A6-B977-4D44-A6B2-C3787FCB2C9E}" type="pres">
      <dgm:prSet presAssocID="{CBFE6239-95F4-417B-829B-518277181F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BEBBFA-902D-40E4-AFC5-69DBE23E069B}" type="pres">
      <dgm:prSet presAssocID="{14886F00-912C-496A-828E-6D8E77AB9EAD}" presName="root" presStyleCnt="0"/>
      <dgm:spPr/>
    </dgm:pt>
    <dgm:pt modelId="{F0A1ABAD-C57A-4744-8C35-D1F8A9485FD3}" type="pres">
      <dgm:prSet presAssocID="{14886F00-912C-496A-828E-6D8E77AB9EAD}" presName="rootComposite" presStyleCnt="0"/>
      <dgm:spPr/>
    </dgm:pt>
    <dgm:pt modelId="{3930F359-71CF-4669-ACA0-A1816C50AACF}" type="pres">
      <dgm:prSet presAssocID="{14886F00-912C-496A-828E-6D8E77AB9EAD}" presName="rootText" presStyleLbl="node1" presStyleIdx="0" presStyleCnt="1" custScaleX="461261" custScaleY="99536" custLinFactY="-46247" custLinFactNeighborX="3137" custLinFactNeighborY="-100000"/>
      <dgm:spPr/>
      <dgm:t>
        <a:bodyPr/>
        <a:lstStyle/>
        <a:p>
          <a:endParaRPr lang="ru-RU"/>
        </a:p>
      </dgm:t>
    </dgm:pt>
    <dgm:pt modelId="{D7B6C1A1-DCD9-44E9-9005-BD020AE274F9}" type="pres">
      <dgm:prSet presAssocID="{14886F00-912C-496A-828E-6D8E77AB9EAD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0ABB8F-2E15-49F2-89E0-31E2AF35D4CA}" type="pres">
      <dgm:prSet presAssocID="{14886F00-912C-496A-828E-6D8E77AB9EAD}" presName="childShape" presStyleCnt="0"/>
      <dgm:spPr/>
    </dgm:pt>
    <dgm:pt modelId="{F7E9756E-6EC2-40C3-80A9-B214DC3F12F9}" type="pres">
      <dgm:prSet presAssocID="{2A9367CC-63FB-46D9-A0D2-E7ADFDB8D25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BA798C4-81D3-4B52-84AB-83AC0D3955E4}" type="pres">
      <dgm:prSet presAssocID="{C4D7CEA3-D078-418A-9D7A-59377D046705}" presName="childText" presStyleLbl="bgAcc1" presStyleIdx="0" presStyleCnt="4" custScaleX="459520" custScaleY="105610" custLinFactNeighborX="-634" custLinFactNeighborY="-57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1876-881C-41C6-A171-F615E03F6851}" type="pres">
      <dgm:prSet presAssocID="{70731F7A-273C-4811-825D-AE657C555AF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6580FC5-74FE-4487-9A8D-C8EC2C39D2F1}" type="pres">
      <dgm:prSet presAssocID="{21B69117-E6F6-47DC-9703-51F59E3F2564}" presName="childText" presStyleLbl="bgAcc1" presStyleIdx="1" presStyleCnt="4" custScaleX="459108" custScaleY="174130" custLinFactNeighborX="-222" custLinFactNeighborY="-26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FAB8E-C3BC-4FAC-9BA9-FB7F05228C83}" type="pres">
      <dgm:prSet presAssocID="{823AEF50-AA23-41D9-8846-63809CE378F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9084116-29F3-4365-BE8C-22387E2F3888}" type="pres">
      <dgm:prSet presAssocID="{2D1B6CDB-B8FC-4977-AD3D-5E425B7C616B}" presName="childText" presStyleLbl="bgAcc1" presStyleIdx="2" presStyleCnt="4" custScaleX="459423" custScaleY="106862" custLinFactNeighborX="2253" custLinFactNeighborY="-9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851C2-3317-4EF6-BED6-8AB393653F94}" type="pres">
      <dgm:prSet presAssocID="{188762F7-E742-4309-A1F7-10F5DEAA88D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7382027D-8793-42CE-8360-2C4281FAA249}" type="pres">
      <dgm:prSet presAssocID="{66D8DFD9-D87D-4356-BD61-6628A13B5B7A}" presName="childText" presStyleLbl="bgAcc1" presStyleIdx="3" presStyleCnt="4" custScaleX="461423" custScaleY="129091" custLinFactNeighborX="-2537" custLinFactNeighborY="20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21A855-C0F1-4CDD-8A8E-0CAF8311ED20}" type="presOf" srcId="{CBFE6239-95F4-417B-829B-518277181F1E}" destId="{74B208A6-B977-4D44-A6B2-C3787FCB2C9E}" srcOrd="0" destOrd="0" presId="urn:microsoft.com/office/officeart/2005/8/layout/hierarchy3"/>
    <dgm:cxn modelId="{01DF1264-44F6-4FE6-84F4-86F1E4D14C9E}" type="presOf" srcId="{14886F00-912C-496A-828E-6D8E77AB9EAD}" destId="{D7B6C1A1-DCD9-44E9-9005-BD020AE274F9}" srcOrd="1" destOrd="0" presId="urn:microsoft.com/office/officeart/2005/8/layout/hierarchy3"/>
    <dgm:cxn modelId="{834FFC52-793E-4513-AE5B-2E31A84E8F0E}" type="presOf" srcId="{188762F7-E742-4309-A1F7-10F5DEAA88DA}" destId="{AB7851C2-3317-4EF6-BED6-8AB393653F94}" srcOrd="0" destOrd="0" presId="urn:microsoft.com/office/officeart/2005/8/layout/hierarchy3"/>
    <dgm:cxn modelId="{819C536C-B2A6-4811-88B5-9E60C4DF1129}" srcId="{CBFE6239-95F4-417B-829B-518277181F1E}" destId="{14886F00-912C-496A-828E-6D8E77AB9EAD}" srcOrd="0" destOrd="0" parTransId="{828B6B46-DB49-4370-8F75-5414AFB2F2C1}" sibTransId="{7F4C41F4-52AC-45A4-84DC-05F591065E62}"/>
    <dgm:cxn modelId="{D70301D6-54FE-4466-B3DA-98663351D6DF}" type="presOf" srcId="{70731F7A-273C-4811-825D-AE657C555AFD}" destId="{ABD31876-881C-41C6-A171-F615E03F6851}" srcOrd="0" destOrd="0" presId="urn:microsoft.com/office/officeart/2005/8/layout/hierarchy3"/>
    <dgm:cxn modelId="{D6531059-304B-4258-8434-3C93ACA5FD3A}" type="presOf" srcId="{C4D7CEA3-D078-418A-9D7A-59377D046705}" destId="{3BA798C4-81D3-4B52-84AB-83AC0D3955E4}" srcOrd="0" destOrd="0" presId="urn:microsoft.com/office/officeart/2005/8/layout/hierarchy3"/>
    <dgm:cxn modelId="{D5743211-189A-4CF2-B6FD-A4F9B714B9B9}" srcId="{14886F00-912C-496A-828E-6D8E77AB9EAD}" destId="{66D8DFD9-D87D-4356-BD61-6628A13B5B7A}" srcOrd="3" destOrd="0" parTransId="{188762F7-E742-4309-A1F7-10F5DEAA88DA}" sibTransId="{5E799F57-3786-4AF7-8E99-EED8005B51F9}"/>
    <dgm:cxn modelId="{013BF619-416E-4D27-B060-3DAA33DF3E50}" type="presOf" srcId="{823AEF50-AA23-41D9-8846-63809CE378F6}" destId="{532FAB8E-C3BC-4FAC-9BA9-FB7F05228C83}" srcOrd="0" destOrd="0" presId="urn:microsoft.com/office/officeart/2005/8/layout/hierarchy3"/>
    <dgm:cxn modelId="{7CC3C7F2-15B4-491D-8070-7D27958AE8F0}" type="presOf" srcId="{66D8DFD9-D87D-4356-BD61-6628A13B5B7A}" destId="{7382027D-8793-42CE-8360-2C4281FAA249}" srcOrd="0" destOrd="0" presId="urn:microsoft.com/office/officeart/2005/8/layout/hierarchy3"/>
    <dgm:cxn modelId="{5E612F8A-8177-4201-8DD8-508EC6FDC17D}" srcId="{14886F00-912C-496A-828E-6D8E77AB9EAD}" destId="{2D1B6CDB-B8FC-4977-AD3D-5E425B7C616B}" srcOrd="2" destOrd="0" parTransId="{823AEF50-AA23-41D9-8846-63809CE378F6}" sibTransId="{5B13FC15-425A-4B5C-AE3F-8971C87A3781}"/>
    <dgm:cxn modelId="{3B87EC01-2F7E-4B2F-8587-DEFBCB97DED1}" srcId="{14886F00-912C-496A-828E-6D8E77AB9EAD}" destId="{C4D7CEA3-D078-418A-9D7A-59377D046705}" srcOrd="0" destOrd="0" parTransId="{2A9367CC-63FB-46D9-A0D2-E7ADFDB8D25D}" sibTransId="{7CD290D5-AE12-4527-A497-30BB65DF6EBA}"/>
    <dgm:cxn modelId="{03239C8D-0040-49BA-8F17-0D9208ADEF66}" type="presOf" srcId="{14886F00-912C-496A-828E-6D8E77AB9EAD}" destId="{3930F359-71CF-4669-ACA0-A1816C50AACF}" srcOrd="0" destOrd="0" presId="urn:microsoft.com/office/officeart/2005/8/layout/hierarchy3"/>
    <dgm:cxn modelId="{DF685B78-C0B8-4EA0-92D5-686ED8F0ED7D}" srcId="{14886F00-912C-496A-828E-6D8E77AB9EAD}" destId="{21B69117-E6F6-47DC-9703-51F59E3F2564}" srcOrd="1" destOrd="0" parTransId="{70731F7A-273C-4811-825D-AE657C555AFD}" sibTransId="{C5B9F7BF-1FCB-4532-A672-4E9E9AD04E54}"/>
    <dgm:cxn modelId="{337CE43C-BA66-4296-9058-3BFE8DADC716}" type="presOf" srcId="{21B69117-E6F6-47DC-9703-51F59E3F2564}" destId="{A6580FC5-74FE-4487-9A8D-C8EC2C39D2F1}" srcOrd="0" destOrd="0" presId="urn:microsoft.com/office/officeart/2005/8/layout/hierarchy3"/>
    <dgm:cxn modelId="{EFE49C92-5B05-4704-9CC8-4E0EAA8A4A26}" type="presOf" srcId="{2D1B6CDB-B8FC-4977-AD3D-5E425B7C616B}" destId="{89084116-29F3-4365-BE8C-22387E2F3888}" srcOrd="0" destOrd="0" presId="urn:microsoft.com/office/officeart/2005/8/layout/hierarchy3"/>
    <dgm:cxn modelId="{F714D7AC-ACD6-4CFA-8962-15B633CEEC0D}" type="presOf" srcId="{2A9367CC-63FB-46D9-A0D2-E7ADFDB8D25D}" destId="{F7E9756E-6EC2-40C3-80A9-B214DC3F12F9}" srcOrd="0" destOrd="0" presId="urn:microsoft.com/office/officeart/2005/8/layout/hierarchy3"/>
    <dgm:cxn modelId="{B20D93F9-AF32-480F-97AD-822D6759AA4B}" type="presParOf" srcId="{74B208A6-B977-4D44-A6B2-C3787FCB2C9E}" destId="{14BEBBFA-902D-40E4-AFC5-69DBE23E069B}" srcOrd="0" destOrd="0" presId="urn:microsoft.com/office/officeart/2005/8/layout/hierarchy3"/>
    <dgm:cxn modelId="{5BEFD7E7-8E5A-46C0-BBDC-4308EF50B55D}" type="presParOf" srcId="{14BEBBFA-902D-40E4-AFC5-69DBE23E069B}" destId="{F0A1ABAD-C57A-4744-8C35-D1F8A9485FD3}" srcOrd="0" destOrd="0" presId="urn:microsoft.com/office/officeart/2005/8/layout/hierarchy3"/>
    <dgm:cxn modelId="{54E1AA2C-EACB-407C-84CA-8D675ABAC485}" type="presParOf" srcId="{F0A1ABAD-C57A-4744-8C35-D1F8A9485FD3}" destId="{3930F359-71CF-4669-ACA0-A1816C50AACF}" srcOrd="0" destOrd="0" presId="urn:microsoft.com/office/officeart/2005/8/layout/hierarchy3"/>
    <dgm:cxn modelId="{9C0172F7-51B3-4176-BF73-3EFAD55DDA4E}" type="presParOf" srcId="{F0A1ABAD-C57A-4744-8C35-D1F8A9485FD3}" destId="{D7B6C1A1-DCD9-44E9-9005-BD020AE274F9}" srcOrd="1" destOrd="0" presId="urn:microsoft.com/office/officeart/2005/8/layout/hierarchy3"/>
    <dgm:cxn modelId="{85A27533-02C0-43BB-8CC9-1101D45780A2}" type="presParOf" srcId="{14BEBBFA-902D-40E4-AFC5-69DBE23E069B}" destId="{8E0ABB8F-2E15-49F2-89E0-31E2AF35D4CA}" srcOrd="1" destOrd="0" presId="urn:microsoft.com/office/officeart/2005/8/layout/hierarchy3"/>
    <dgm:cxn modelId="{D87A3C45-9268-409D-BF40-4816E3FFC847}" type="presParOf" srcId="{8E0ABB8F-2E15-49F2-89E0-31E2AF35D4CA}" destId="{F7E9756E-6EC2-40C3-80A9-B214DC3F12F9}" srcOrd="0" destOrd="0" presId="urn:microsoft.com/office/officeart/2005/8/layout/hierarchy3"/>
    <dgm:cxn modelId="{DBB5ABCD-F71F-4E4B-B54A-0EAC70111550}" type="presParOf" srcId="{8E0ABB8F-2E15-49F2-89E0-31E2AF35D4CA}" destId="{3BA798C4-81D3-4B52-84AB-83AC0D3955E4}" srcOrd="1" destOrd="0" presId="urn:microsoft.com/office/officeart/2005/8/layout/hierarchy3"/>
    <dgm:cxn modelId="{EF4F2E5B-43BC-4AFF-8D79-D6178A3E3616}" type="presParOf" srcId="{8E0ABB8F-2E15-49F2-89E0-31E2AF35D4CA}" destId="{ABD31876-881C-41C6-A171-F615E03F6851}" srcOrd="2" destOrd="0" presId="urn:microsoft.com/office/officeart/2005/8/layout/hierarchy3"/>
    <dgm:cxn modelId="{54D7550D-22DF-41CD-B3C7-3507E1287B29}" type="presParOf" srcId="{8E0ABB8F-2E15-49F2-89E0-31E2AF35D4CA}" destId="{A6580FC5-74FE-4487-9A8D-C8EC2C39D2F1}" srcOrd="3" destOrd="0" presId="urn:microsoft.com/office/officeart/2005/8/layout/hierarchy3"/>
    <dgm:cxn modelId="{95EB66F4-53B0-49C4-B010-9CD945C8432A}" type="presParOf" srcId="{8E0ABB8F-2E15-49F2-89E0-31E2AF35D4CA}" destId="{532FAB8E-C3BC-4FAC-9BA9-FB7F05228C83}" srcOrd="4" destOrd="0" presId="urn:microsoft.com/office/officeart/2005/8/layout/hierarchy3"/>
    <dgm:cxn modelId="{FF3BD761-A362-4965-9647-35ABED773811}" type="presParOf" srcId="{8E0ABB8F-2E15-49F2-89E0-31E2AF35D4CA}" destId="{89084116-29F3-4365-BE8C-22387E2F3888}" srcOrd="5" destOrd="0" presId="urn:microsoft.com/office/officeart/2005/8/layout/hierarchy3"/>
    <dgm:cxn modelId="{AD277EBF-2314-4484-8284-ED3C5D02A945}" type="presParOf" srcId="{8E0ABB8F-2E15-49F2-89E0-31E2AF35D4CA}" destId="{AB7851C2-3317-4EF6-BED6-8AB393653F94}" srcOrd="6" destOrd="0" presId="urn:microsoft.com/office/officeart/2005/8/layout/hierarchy3"/>
    <dgm:cxn modelId="{A9CD3E46-F514-43CE-BFAD-E94E15ED9BF9}" type="presParOf" srcId="{8E0ABB8F-2E15-49F2-89E0-31E2AF35D4CA}" destId="{7382027D-8793-42CE-8360-2C4281FAA24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BFE6239-95F4-417B-829B-518277181F1E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86F00-912C-496A-828E-6D8E77AB9EAD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2000" b="1" u="none" dirty="0" smtClean="0"/>
            <a:t>Приобретение</a:t>
          </a:r>
          <a:r>
            <a:rPr lang="ru-RU" sz="2000" b="1" u="none" baseline="0" dirty="0" smtClean="0"/>
            <a:t> оборудования в лизинг</a:t>
          </a:r>
          <a:endParaRPr lang="ru-RU" sz="2000" u="none" dirty="0"/>
        </a:p>
      </dgm:t>
    </dgm:pt>
    <dgm:pt modelId="{828B6B46-DB49-4370-8F75-5414AFB2F2C1}" type="parTrans" cxnId="{819C536C-B2A6-4811-88B5-9E60C4DF1129}">
      <dgm:prSet/>
      <dgm:spPr/>
      <dgm:t>
        <a:bodyPr/>
        <a:lstStyle/>
        <a:p>
          <a:endParaRPr lang="ru-RU"/>
        </a:p>
      </dgm:t>
    </dgm:pt>
    <dgm:pt modelId="{7F4C41F4-52AC-45A4-84DC-05F591065E62}" type="sibTrans" cxnId="{819C536C-B2A6-4811-88B5-9E60C4DF1129}">
      <dgm:prSet/>
      <dgm:spPr/>
      <dgm:t>
        <a:bodyPr/>
        <a:lstStyle/>
        <a:p>
          <a:endParaRPr lang="ru-RU"/>
        </a:p>
      </dgm:t>
    </dgm:pt>
    <dgm:pt modelId="{C4D7CEA3-D078-418A-9D7A-59377D046705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baseline="0" dirty="0" smtClean="0"/>
            <a:t>сумма субсидии</a:t>
          </a:r>
          <a:endParaRPr lang="ru-RU" sz="1400" b="0" dirty="0"/>
        </a:p>
      </dgm:t>
    </dgm:pt>
    <dgm:pt modelId="{2A9367CC-63FB-46D9-A0D2-E7ADFDB8D25D}" type="parTrans" cxnId="{3B87EC01-2F7E-4B2F-8587-DEFBCB97DED1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CD290D5-AE12-4527-A497-30BB65DF6EBA}" type="sibTrans" cxnId="{3B87EC01-2F7E-4B2F-8587-DEFBCB97DED1}">
      <dgm:prSet/>
      <dgm:spPr/>
      <dgm:t>
        <a:bodyPr/>
        <a:lstStyle/>
        <a:p>
          <a:endParaRPr lang="ru-RU"/>
        </a:p>
      </dgm:t>
    </dgm:pt>
    <dgm:pt modelId="{2D1B6CDB-B8FC-4977-AD3D-5E425B7C616B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предоставляется сельскохозяйственным товаропроизводителям (за исключением граждан, ведущих личное подсобное хозяйство), организации АПК независимо от их организационно-правовой формы, организации потребительской кооперации</a:t>
          </a:r>
          <a:endParaRPr lang="ru-RU" sz="1400" b="1" dirty="0" smtClean="0"/>
        </a:p>
      </dgm:t>
    </dgm:pt>
    <dgm:pt modelId="{823AEF50-AA23-41D9-8846-63809CE378F6}" type="parTrans" cxnId="{5E612F8A-8177-4201-8DD8-508EC6FDC1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B13FC15-425A-4B5C-AE3F-8971C87A3781}" type="sibTrans" cxnId="{5E612F8A-8177-4201-8DD8-508EC6FDC17D}">
      <dgm:prSet/>
      <dgm:spPr/>
      <dgm:t>
        <a:bodyPr/>
        <a:lstStyle/>
        <a:p>
          <a:endParaRPr lang="ru-RU"/>
        </a:p>
      </dgm:t>
    </dgm:pt>
    <dgm:pt modelId="{60847D13-ECD2-49AE-BE1A-9C45957DC343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>
            <a:spcAft>
              <a:spcPts val="600"/>
            </a:spcAft>
          </a:pPr>
          <a:r>
            <a:rPr lang="ru-RU" sz="1400" b="0" dirty="0" smtClean="0"/>
            <a:t>требования</a:t>
          </a:r>
        </a:p>
      </dgm:t>
    </dgm:pt>
    <dgm:pt modelId="{17EF8CF0-1347-45A0-B11B-FD67FADF1C61}" type="parTrans" cxnId="{CD451E9A-24D1-4373-B574-D14087C7FFE9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FDD1A42-073A-48CE-8626-3DF034373035}" type="sibTrans" cxnId="{CD451E9A-24D1-4373-B574-D14087C7FFE9}">
      <dgm:prSet/>
      <dgm:spPr/>
      <dgm:t>
        <a:bodyPr/>
        <a:lstStyle/>
        <a:p>
          <a:endParaRPr lang="ru-RU"/>
        </a:p>
      </dgm:t>
    </dgm:pt>
    <dgm:pt modelId="{21B69117-E6F6-47DC-9703-51F59E3F2564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субсидируется часть затрат на уплату первоначального лизингового платежа по договорам финансовой аренды (лизинга)</a:t>
          </a:r>
          <a:endParaRPr lang="ru-RU" sz="1400" b="0" dirty="0"/>
        </a:p>
      </dgm:t>
    </dgm:pt>
    <dgm:pt modelId="{70731F7A-273C-4811-825D-AE657C555AFD}" type="parTrans" cxnId="{DF685B78-C0B8-4EA0-92D5-686ED8F0ED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5B9F7BF-1FCB-4532-A672-4E9E9AD04E54}" type="sibTrans" cxnId="{DF685B78-C0B8-4EA0-92D5-686ED8F0ED7D}">
      <dgm:prSet/>
      <dgm:spPr/>
      <dgm:t>
        <a:bodyPr/>
        <a:lstStyle/>
        <a:p>
          <a:endParaRPr lang="ru-RU"/>
        </a:p>
      </dgm:t>
    </dgm:pt>
    <dgm:pt modelId="{74B208A6-B977-4D44-A6B2-C3787FCB2C9E}" type="pres">
      <dgm:prSet presAssocID="{CBFE6239-95F4-417B-829B-518277181F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BEBBFA-902D-40E4-AFC5-69DBE23E069B}" type="pres">
      <dgm:prSet presAssocID="{14886F00-912C-496A-828E-6D8E77AB9EAD}" presName="root" presStyleCnt="0"/>
      <dgm:spPr/>
    </dgm:pt>
    <dgm:pt modelId="{F0A1ABAD-C57A-4744-8C35-D1F8A9485FD3}" type="pres">
      <dgm:prSet presAssocID="{14886F00-912C-496A-828E-6D8E77AB9EAD}" presName="rootComposite" presStyleCnt="0"/>
      <dgm:spPr/>
    </dgm:pt>
    <dgm:pt modelId="{3930F359-71CF-4669-ACA0-A1816C50AACF}" type="pres">
      <dgm:prSet presAssocID="{14886F00-912C-496A-828E-6D8E77AB9EAD}" presName="rootText" presStyleLbl="node1" presStyleIdx="0" presStyleCnt="1" custScaleX="451886" custScaleY="99536" custLinFactY="-39866" custLinFactNeighborX="-86" custLinFactNeighborY="-100000"/>
      <dgm:spPr/>
      <dgm:t>
        <a:bodyPr/>
        <a:lstStyle/>
        <a:p>
          <a:endParaRPr lang="ru-RU"/>
        </a:p>
      </dgm:t>
    </dgm:pt>
    <dgm:pt modelId="{D7B6C1A1-DCD9-44E9-9005-BD020AE274F9}" type="pres">
      <dgm:prSet presAssocID="{14886F00-912C-496A-828E-6D8E77AB9EAD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0ABB8F-2E15-49F2-89E0-31E2AF35D4CA}" type="pres">
      <dgm:prSet presAssocID="{14886F00-912C-496A-828E-6D8E77AB9EAD}" presName="childShape" presStyleCnt="0"/>
      <dgm:spPr/>
    </dgm:pt>
    <dgm:pt modelId="{F7E9756E-6EC2-40C3-80A9-B214DC3F12F9}" type="pres">
      <dgm:prSet presAssocID="{2A9367CC-63FB-46D9-A0D2-E7ADFDB8D25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BA798C4-81D3-4B52-84AB-83AC0D3955E4}" type="pres">
      <dgm:prSet presAssocID="{C4D7CEA3-D078-418A-9D7A-59377D046705}" presName="childText" presStyleLbl="bgAcc1" presStyleIdx="0" presStyleCnt="4" custScaleX="459520" custScaleY="112369" custLinFactNeighborX="-5229" custLinFactNeighborY="-40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1876-881C-41C6-A171-F615E03F6851}" type="pres">
      <dgm:prSet presAssocID="{70731F7A-273C-4811-825D-AE657C555AF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6580FC5-74FE-4487-9A8D-C8EC2C39D2F1}" type="pres">
      <dgm:prSet presAssocID="{21B69117-E6F6-47DC-9703-51F59E3F2564}" presName="childText" presStyleLbl="bgAcc1" presStyleIdx="1" presStyleCnt="4" custScaleX="459108" custScaleY="157901" custLinFactNeighborX="-5023" custLinFactNeighborY="-38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FAB8E-C3BC-4FAC-9BA9-FB7F05228C83}" type="pres">
      <dgm:prSet presAssocID="{823AEF50-AA23-41D9-8846-63809CE378F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9084116-29F3-4365-BE8C-22387E2F3888}" type="pres">
      <dgm:prSet presAssocID="{2D1B6CDB-B8FC-4977-AD3D-5E425B7C616B}" presName="childText" presStyleLbl="bgAcc1" presStyleIdx="2" presStyleCnt="4" custScaleX="459423" custScaleY="258256" custLinFactNeighborX="-6053" custLinFactNeighborY="-49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39A4-FE38-43BB-BCBD-9BDB167B7C18}" type="pres">
      <dgm:prSet presAssocID="{17EF8CF0-1347-45A0-B11B-FD67FADF1C6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EEB84AF-EF91-40CB-888F-CF335631961F}" type="pres">
      <dgm:prSet presAssocID="{60847D13-ECD2-49AE-BE1A-9C45957DC343}" presName="childText" presStyleLbl="bgAcc1" presStyleIdx="3" presStyleCnt="4" custScaleX="457774" custScaleY="110804" custLinFactNeighborX="-4356" custLinFactNeighborY="-50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0AE2F-D94E-4628-B626-790DA4B9D9AD}" type="presOf" srcId="{823AEF50-AA23-41D9-8846-63809CE378F6}" destId="{532FAB8E-C3BC-4FAC-9BA9-FB7F05228C83}" srcOrd="0" destOrd="0" presId="urn:microsoft.com/office/officeart/2005/8/layout/hierarchy3"/>
    <dgm:cxn modelId="{90E4EB47-D701-41F0-82CD-93F4AB3629B9}" type="presOf" srcId="{60847D13-ECD2-49AE-BE1A-9C45957DC343}" destId="{6EEB84AF-EF91-40CB-888F-CF335631961F}" srcOrd="0" destOrd="0" presId="urn:microsoft.com/office/officeart/2005/8/layout/hierarchy3"/>
    <dgm:cxn modelId="{0BF6364F-518A-4CD0-BD16-1370D858B762}" type="presOf" srcId="{17EF8CF0-1347-45A0-B11B-FD67FADF1C61}" destId="{33A239A4-FE38-43BB-BCBD-9BDB167B7C18}" srcOrd="0" destOrd="0" presId="urn:microsoft.com/office/officeart/2005/8/layout/hierarchy3"/>
    <dgm:cxn modelId="{819C536C-B2A6-4811-88B5-9E60C4DF1129}" srcId="{CBFE6239-95F4-417B-829B-518277181F1E}" destId="{14886F00-912C-496A-828E-6D8E77AB9EAD}" srcOrd="0" destOrd="0" parTransId="{828B6B46-DB49-4370-8F75-5414AFB2F2C1}" sibTransId="{7F4C41F4-52AC-45A4-84DC-05F591065E62}"/>
    <dgm:cxn modelId="{9FEE68C3-F145-47D6-9A3E-CA71FB8D92EF}" type="presOf" srcId="{21B69117-E6F6-47DC-9703-51F59E3F2564}" destId="{A6580FC5-74FE-4487-9A8D-C8EC2C39D2F1}" srcOrd="0" destOrd="0" presId="urn:microsoft.com/office/officeart/2005/8/layout/hierarchy3"/>
    <dgm:cxn modelId="{B462A3B5-0ECA-49EF-934B-C61D2F71B27B}" type="presOf" srcId="{C4D7CEA3-D078-418A-9D7A-59377D046705}" destId="{3BA798C4-81D3-4B52-84AB-83AC0D3955E4}" srcOrd="0" destOrd="0" presId="urn:microsoft.com/office/officeart/2005/8/layout/hierarchy3"/>
    <dgm:cxn modelId="{8499900F-4980-4451-9458-5B2FA62EB688}" type="presOf" srcId="{CBFE6239-95F4-417B-829B-518277181F1E}" destId="{74B208A6-B977-4D44-A6B2-C3787FCB2C9E}" srcOrd="0" destOrd="0" presId="urn:microsoft.com/office/officeart/2005/8/layout/hierarchy3"/>
    <dgm:cxn modelId="{B47CB19C-EFD3-4B6E-97EA-0BA937044902}" type="presOf" srcId="{70731F7A-273C-4811-825D-AE657C555AFD}" destId="{ABD31876-881C-41C6-A171-F615E03F6851}" srcOrd="0" destOrd="0" presId="urn:microsoft.com/office/officeart/2005/8/layout/hierarchy3"/>
    <dgm:cxn modelId="{CD451E9A-24D1-4373-B574-D14087C7FFE9}" srcId="{14886F00-912C-496A-828E-6D8E77AB9EAD}" destId="{60847D13-ECD2-49AE-BE1A-9C45957DC343}" srcOrd="3" destOrd="0" parTransId="{17EF8CF0-1347-45A0-B11B-FD67FADF1C61}" sibTransId="{8FDD1A42-073A-48CE-8626-3DF034373035}"/>
    <dgm:cxn modelId="{5E612F8A-8177-4201-8DD8-508EC6FDC17D}" srcId="{14886F00-912C-496A-828E-6D8E77AB9EAD}" destId="{2D1B6CDB-B8FC-4977-AD3D-5E425B7C616B}" srcOrd="2" destOrd="0" parTransId="{823AEF50-AA23-41D9-8846-63809CE378F6}" sibTransId="{5B13FC15-425A-4B5C-AE3F-8971C87A3781}"/>
    <dgm:cxn modelId="{3B87EC01-2F7E-4B2F-8587-DEFBCB97DED1}" srcId="{14886F00-912C-496A-828E-6D8E77AB9EAD}" destId="{C4D7CEA3-D078-418A-9D7A-59377D046705}" srcOrd="0" destOrd="0" parTransId="{2A9367CC-63FB-46D9-A0D2-E7ADFDB8D25D}" sibTransId="{7CD290D5-AE12-4527-A497-30BB65DF6EBA}"/>
    <dgm:cxn modelId="{1965D9AC-282A-4012-A3C9-25A3176916AC}" type="presOf" srcId="{2D1B6CDB-B8FC-4977-AD3D-5E425B7C616B}" destId="{89084116-29F3-4365-BE8C-22387E2F3888}" srcOrd="0" destOrd="0" presId="urn:microsoft.com/office/officeart/2005/8/layout/hierarchy3"/>
    <dgm:cxn modelId="{DF685B78-C0B8-4EA0-92D5-686ED8F0ED7D}" srcId="{14886F00-912C-496A-828E-6D8E77AB9EAD}" destId="{21B69117-E6F6-47DC-9703-51F59E3F2564}" srcOrd="1" destOrd="0" parTransId="{70731F7A-273C-4811-825D-AE657C555AFD}" sibTransId="{C5B9F7BF-1FCB-4532-A672-4E9E9AD04E54}"/>
    <dgm:cxn modelId="{6FEA811B-A47E-4A47-AEFF-222D619CF876}" type="presOf" srcId="{14886F00-912C-496A-828E-6D8E77AB9EAD}" destId="{D7B6C1A1-DCD9-44E9-9005-BD020AE274F9}" srcOrd="1" destOrd="0" presId="urn:microsoft.com/office/officeart/2005/8/layout/hierarchy3"/>
    <dgm:cxn modelId="{AE991528-8395-40AB-B088-869F1B0D9651}" type="presOf" srcId="{14886F00-912C-496A-828E-6D8E77AB9EAD}" destId="{3930F359-71CF-4669-ACA0-A1816C50AACF}" srcOrd="0" destOrd="0" presId="urn:microsoft.com/office/officeart/2005/8/layout/hierarchy3"/>
    <dgm:cxn modelId="{A8E35680-C214-41B1-94FB-1F59FD83C18D}" type="presOf" srcId="{2A9367CC-63FB-46D9-A0D2-E7ADFDB8D25D}" destId="{F7E9756E-6EC2-40C3-80A9-B214DC3F12F9}" srcOrd="0" destOrd="0" presId="urn:microsoft.com/office/officeart/2005/8/layout/hierarchy3"/>
    <dgm:cxn modelId="{D4092A11-A599-4AAB-A92F-0F33722755F7}" type="presParOf" srcId="{74B208A6-B977-4D44-A6B2-C3787FCB2C9E}" destId="{14BEBBFA-902D-40E4-AFC5-69DBE23E069B}" srcOrd="0" destOrd="0" presId="urn:microsoft.com/office/officeart/2005/8/layout/hierarchy3"/>
    <dgm:cxn modelId="{6ECEBBCB-7415-4C4F-A62B-B6BD17CF2C35}" type="presParOf" srcId="{14BEBBFA-902D-40E4-AFC5-69DBE23E069B}" destId="{F0A1ABAD-C57A-4744-8C35-D1F8A9485FD3}" srcOrd="0" destOrd="0" presId="urn:microsoft.com/office/officeart/2005/8/layout/hierarchy3"/>
    <dgm:cxn modelId="{79E9B648-B9E6-459D-B5ED-A2B934304B04}" type="presParOf" srcId="{F0A1ABAD-C57A-4744-8C35-D1F8A9485FD3}" destId="{3930F359-71CF-4669-ACA0-A1816C50AACF}" srcOrd="0" destOrd="0" presId="urn:microsoft.com/office/officeart/2005/8/layout/hierarchy3"/>
    <dgm:cxn modelId="{BBD42D6C-73C3-49F2-B246-5CAD05BC9426}" type="presParOf" srcId="{F0A1ABAD-C57A-4744-8C35-D1F8A9485FD3}" destId="{D7B6C1A1-DCD9-44E9-9005-BD020AE274F9}" srcOrd="1" destOrd="0" presId="urn:microsoft.com/office/officeart/2005/8/layout/hierarchy3"/>
    <dgm:cxn modelId="{6B7499A8-2CE2-4C4F-A072-F3400CA41DD8}" type="presParOf" srcId="{14BEBBFA-902D-40E4-AFC5-69DBE23E069B}" destId="{8E0ABB8F-2E15-49F2-89E0-31E2AF35D4CA}" srcOrd="1" destOrd="0" presId="urn:microsoft.com/office/officeart/2005/8/layout/hierarchy3"/>
    <dgm:cxn modelId="{A9BC0FD3-D0A0-4217-AE37-75C9006E882A}" type="presParOf" srcId="{8E0ABB8F-2E15-49F2-89E0-31E2AF35D4CA}" destId="{F7E9756E-6EC2-40C3-80A9-B214DC3F12F9}" srcOrd="0" destOrd="0" presId="urn:microsoft.com/office/officeart/2005/8/layout/hierarchy3"/>
    <dgm:cxn modelId="{942EC54C-060E-4407-A806-4A06AA7ACF7F}" type="presParOf" srcId="{8E0ABB8F-2E15-49F2-89E0-31E2AF35D4CA}" destId="{3BA798C4-81D3-4B52-84AB-83AC0D3955E4}" srcOrd="1" destOrd="0" presId="urn:microsoft.com/office/officeart/2005/8/layout/hierarchy3"/>
    <dgm:cxn modelId="{7C83F870-EFCD-485F-93E4-07BE1B6B0A27}" type="presParOf" srcId="{8E0ABB8F-2E15-49F2-89E0-31E2AF35D4CA}" destId="{ABD31876-881C-41C6-A171-F615E03F6851}" srcOrd="2" destOrd="0" presId="urn:microsoft.com/office/officeart/2005/8/layout/hierarchy3"/>
    <dgm:cxn modelId="{E573D979-7DF8-4227-9A61-C31EAB80DCF9}" type="presParOf" srcId="{8E0ABB8F-2E15-49F2-89E0-31E2AF35D4CA}" destId="{A6580FC5-74FE-4487-9A8D-C8EC2C39D2F1}" srcOrd="3" destOrd="0" presId="urn:microsoft.com/office/officeart/2005/8/layout/hierarchy3"/>
    <dgm:cxn modelId="{5256FEED-FC2E-44EE-A351-8334F7389AD9}" type="presParOf" srcId="{8E0ABB8F-2E15-49F2-89E0-31E2AF35D4CA}" destId="{532FAB8E-C3BC-4FAC-9BA9-FB7F05228C83}" srcOrd="4" destOrd="0" presId="urn:microsoft.com/office/officeart/2005/8/layout/hierarchy3"/>
    <dgm:cxn modelId="{89E2F7A3-D99F-430E-97BE-557DDF5B28F8}" type="presParOf" srcId="{8E0ABB8F-2E15-49F2-89E0-31E2AF35D4CA}" destId="{89084116-29F3-4365-BE8C-22387E2F3888}" srcOrd="5" destOrd="0" presId="urn:microsoft.com/office/officeart/2005/8/layout/hierarchy3"/>
    <dgm:cxn modelId="{A72AE169-46D5-48AB-804E-72FA6F0C56C5}" type="presParOf" srcId="{8E0ABB8F-2E15-49F2-89E0-31E2AF35D4CA}" destId="{33A239A4-FE38-43BB-BCBD-9BDB167B7C18}" srcOrd="6" destOrd="0" presId="urn:microsoft.com/office/officeart/2005/8/layout/hierarchy3"/>
    <dgm:cxn modelId="{18A1B413-A78E-4026-B521-2F84F82603AB}" type="presParOf" srcId="{8E0ABB8F-2E15-49F2-89E0-31E2AF35D4CA}" destId="{6EEB84AF-EF91-40CB-888F-CF335631961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2B409A2-C758-4C71-9A81-0C6B01E99918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FFC000"/>
          </a:solidFill>
        </a:ln>
      </dgm:spPr>
      <dgm:t>
        <a:bodyPr lIns="180000"/>
        <a:lstStyle/>
        <a:p>
          <a:pPr algn="l" rtl="0">
            <a:lnSpc>
              <a:spcPct val="70000"/>
            </a:lnSpc>
            <a:spcBef>
              <a:spcPct val="0"/>
            </a:spcBef>
          </a:pPr>
          <a:r>
            <a:rPr lang="ru-RU" sz="1400" b="1" u="sng" dirty="0" smtClean="0">
              <a:latin typeface="+mn-lt"/>
            </a:rPr>
            <a:t>сумма кредита </a:t>
          </a:r>
          <a:r>
            <a:rPr lang="ru-RU" sz="1400" b="1" dirty="0" smtClean="0">
              <a:latin typeface="+mn-lt"/>
            </a:rPr>
            <a:t>- не более 150 млн. руб.</a:t>
          </a:r>
          <a:endParaRPr lang="ru-RU" sz="1400" b="1" u="sng" dirty="0">
            <a:latin typeface="+mn-lt"/>
          </a:endParaRPr>
        </a:p>
      </dgm:t>
    </dgm:pt>
    <dgm:pt modelId="{F922FDF3-9E21-438F-B3D3-A35BC4586C19}" type="parTrans" cxnId="{AB0BC35C-ED52-49C4-9DC6-0A28DF9E6004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42123AD0-6F6A-4D14-8474-9BB95BE3DEEC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FFC000"/>
          </a:solidFill>
        </a:ln>
      </dgm:spPr>
      <dgm:t>
        <a:bodyPr lIns="180000"/>
        <a:lstStyle/>
        <a:p>
          <a:pPr algn="l" rtl="0"/>
          <a:r>
            <a:rPr lang="ru-RU" sz="1400" b="1" u="sng" dirty="0" smtClean="0"/>
            <a:t>получатели</a:t>
          </a:r>
          <a:r>
            <a:rPr lang="ru-RU" sz="1400" b="1" dirty="0" smtClean="0"/>
            <a:t> – субъекты малого и среднего предпринимательства, не имеющие задолженности по уплате налогов, не допускавшие нецелевого использования ранее полученных средств финансовой поддержки, имеющие положительную деловую репутацию</a:t>
          </a:r>
        </a:p>
      </dgm:t>
    </dgm:pt>
    <dgm:pt modelId="{88F95E46-78C3-4A0E-ADE0-E2EAFE5CBCC0}" type="parTrans" cxnId="{10E335E9-2D0E-4C56-A243-D1C05EDBECF1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D198E93E-648A-42AA-88AD-1B0F6F22BE78}" type="sibTrans" cxnId="{10E335E9-2D0E-4C56-A243-D1C05EDBECF1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FFC000"/>
          </a:solidFill>
        </a:ln>
      </dgm:spPr>
      <dgm:t>
        <a:bodyPr lIns="180000"/>
        <a:lstStyle/>
        <a:p>
          <a:pPr algn="l" rtl="0">
            <a:lnSpc>
              <a:spcPct val="90000"/>
            </a:lnSpc>
          </a:pPr>
          <a:r>
            <a:rPr lang="ru-RU" sz="1400" b="1" u="sng" dirty="0" smtClean="0"/>
            <a:t>процентную ставку </a:t>
          </a:r>
          <a:r>
            <a:rPr lang="ru-RU" sz="1400" b="1" u="none" dirty="0" smtClean="0"/>
            <a:t>устанавливает банк-партнер в зависимости от качества обеспечения и финансового положения предприятия</a:t>
          </a:r>
        </a:p>
      </dgm:t>
    </dgm:pt>
    <dgm:pt modelId="{ADD7B6FD-7658-451C-9C3C-83A83D5C8810}" type="parTrans" cxnId="{1D4DA2C8-B657-4505-8D7D-709BC2A30CFF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FFC000"/>
          </a:solidFill>
        </a:ln>
      </dgm:spPr>
      <dgm:t>
        <a:bodyPr lIns="180000" anchor="ctr"/>
        <a:lstStyle/>
        <a:p>
          <a:pPr algn="l"/>
          <a:r>
            <a:rPr lang="ru-RU" sz="1400" b="1" dirty="0" smtClean="0"/>
            <a:t>срок кредитования от 6 месяцев</a:t>
          </a:r>
        </a:p>
      </dgm:t>
    </dgm:pt>
    <dgm:pt modelId="{8DB10FAA-7600-444E-A907-59426987DA10}" type="parTrans" cxnId="{DE833263-1A57-4A45-BA7C-676FEC49ED9C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043DCAC8-9111-4F91-9559-FE86B53079B8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  <a:effectLst/>
      </dgm:spPr>
      <dgm:t>
        <a:bodyPr/>
        <a:lstStyle/>
        <a:p>
          <a:pPr rtl="0">
            <a:lnSpc>
              <a:spcPts val="1500"/>
            </a:lnSpc>
          </a:pPr>
          <a:endParaRPr lang="ru-RU" sz="2000" u="none" dirty="0">
            <a:solidFill>
              <a:schemeClr val="bg1"/>
            </a:solidFill>
          </a:endParaRPr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186495" custScaleY="51068" custLinFactNeighborX="-260" custLinFactNeighborY="-15191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4" custScaleX="261693" custScaleY="47684" custLinFactNeighborX="215" custLinFactNeighborY="7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10AE9-339A-4E56-973C-C3DBBFF24991}" type="pres">
      <dgm:prSet presAssocID="{88F95E46-78C3-4A0E-ADE0-E2EAFE5CBCC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7A76ED8-B369-487F-B865-752808083874}" type="pres">
      <dgm:prSet presAssocID="{42123AD0-6F6A-4D14-8474-9BB95BE3DEEC}" presName="childText" presStyleLbl="bgAcc1" presStyleIdx="1" presStyleCnt="4" custScaleX="261567" custScaleY="114606" custLinFactNeighborX="1259" custLinFactNeighborY="5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2" presStyleCnt="4" custScaleX="259708" custScaleY="70883" custLinFactNeighborX="3279" custLinFactNeighborY="40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3" presStyleCnt="4" custScaleX="257006" custScaleY="37551" custLinFactNeighborX="1151" custLinFactNeighborY="35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335A60-1E70-4B3D-9831-077C505437C0}" type="presOf" srcId="{8DB10FAA-7600-444E-A907-59426987DA10}" destId="{112A9C07-C5F6-496F-9484-D33C912464E3}" srcOrd="0" destOrd="0" presId="urn:microsoft.com/office/officeart/2005/8/layout/hierarchy3"/>
    <dgm:cxn modelId="{DE833263-1A57-4A45-BA7C-676FEC49ED9C}" srcId="{043DCAC8-9111-4F91-9559-FE86B53079B8}" destId="{48403DF2-954C-42AA-A965-9E58A54F242F}" srcOrd="3" destOrd="0" parTransId="{8DB10FAA-7600-444E-A907-59426987DA10}" sibTransId="{C4ED6562-AEED-4825-B30C-52AABD40FBAE}"/>
    <dgm:cxn modelId="{1D4DA2C8-B657-4505-8D7D-709BC2A30CFF}" srcId="{043DCAC8-9111-4F91-9559-FE86B53079B8}" destId="{5F77889B-D5B5-4AD4-AABA-019D2E1722E4}" srcOrd="2" destOrd="0" parTransId="{ADD7B6FD-7658-451C-9C3C-83A83D5C8810}" sibTransId="{741EFFEF-2F8D-40C9-8DAE-9C55552A9F28}"/>
    <dgm:cxn modelId="{10E335E9-2D0E-4C56-A243-D1C05EDBECF1}" srcId="{043DCAC8-9111-4F91-9559-FE86B53079B8}" destId="{42123AD0-6F6A-4D14-8474-9BB95BE3DEEC}" srcOrd="1" destOrd="0" parTransId="{88F95E46-78C3-4A0E-ADE0-E2EAFE5CBCC0}" sibTransId="{D198E93E-648A-42AA-88AD-1B0F6F22BE78}"/>
    <dgm:cxn modelId="{CDB49ADA-DACF-4E99-98F0-1549C6EA2955}" type="presOf" srcId="{88F95E46-78C3-4A0E-ADE0-E2EAFE5CBCC0}" destId="{63210AE9-339A-4E56-973C-C3DBBFF24991}" srcOrd="0" destOrd="0" presId="urn:microsoft.com/office/officeart/2005/8/layout/hierarchy3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A584ABAB-17C4-443B-8F95-B4D7A4520AEA}" type="presOf" srcId="{48403DF2-954C-42AA-A965-9E58A54F242F}" destId="{D2A3F814-5F55-48D6-8A21-9AE2A89A762F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05342F91-23BE-4D6A-B73D-81A19842F816}" type="presOf" srcId="{42123AD0-6F6A-4D14-8474-9BB95BE3DEEC}" destId="{57A76ED8-B369-487F-B865-752808083874}" srcOrd="0" destOrd="0" presId="urn:microsoft.com/office/officeart/2005/8/layout/hierarchy3"/>
    <dgm:cxn modelId="{95B5CAC1-9F72-40CC-A76B-903D11D0E5DC}" type="presOf" srcId="{ADD7B6FD-7658-451C-9C3C-83A83D5C8810}" destId="{C9B598E8-BCF7-4769-99D1-928D274F9AB2}" srcOrd="0" destOrd="0" presId="urn:microsoft.com/office/officeart/2005/8/layout/hierarchy3"/>
    <dgm:cxn modelId="{3F218F6F-46A5-4147-A8AE-589F6332CC05}" type="presOf" srcId="{043DCAC8-9111-4F91-9559-FE86B53079B8}" destId="{BE2D9FDE-6B7E-4F41-B5D8-2AB68318C304}" srcOrd="1" destOrd="0" presId="urn:microsoft.com/office/officeart/2005/8/layout/hierarchy3"/>
    <dgm:cxn modelId="{BEAC4A60-C9B9-4963-94E5-FF79104527A8}" type="presOf" srcId="{D2A64AC8-10D4-4115-AE6E-39D87322DD57}" destId="{78EE7F6A-6F44-455C-B50D-64123ACEC5F2}" srcOrd="0" destOrd="0" presId="urn:microsoft.com/office/officeart/2005/8/layout/hierarchy3"/>
    <dgm:cxn modelId="{1C0DBEE2-04F7-438B-96C8-89A3AA457964}" type="presOf" srcId="{043DCAC8-9111-4F91-9559-FE86B53079B8}" destId="{1D5A7343-907B-4912-80D4-6F5662FA2455}" srcOrd="0" destOrd="0" presId="urn:microsoft.com/office/officeart/2005/8/layout/hierarchy3"/>
    <dgm:cxn modelId="{937B514E-EB03-4C53-9219-366E733D7730}" type="presOf" srcId="{5F77889B-D5B5-4AD4-AABA-019D2E1722E4}" destId="{5DA40A49-58BD-4DDF-82A7-CB8D9BE42F8B}" srcOrd="0" destOrd="0" presId="urn:microsoft.com/office/officeart/2005/8/layout/hierarchy3"/>
    <dgm:cxn modelId="{34E31DD7-1FC8-4B22-8E11-CBAE77A31604}" type="presOf" srcId="{F922FDF3-9E21-438F-B3D3-A35BC4586C19}" destId="{454D93ED-AF89-4755-A7F4-FA31BD3F5F68}" srcOrd="0" destOrd="0" presId="urn:microsoft.com/office/officeart/2005/8/layout/hierarchy3"/>
    <dgm:cxn modelId="{C2E1D19C-4B9B-4EB4-B0BE-CA1310253EFA}" type="presOf" srcId="{82B409A2-C758-4C71-9A81-0C6B01E99918}" destId="{65AF64C8-A547-4247-A3F7-B33C10903303}" srcOrd="0" destOrd="0" presId="urn:microsoft.com/office/officeart/2005/8/layout/hierarchy3"/>
    <dgm:cxn modelId="{7E51952E-B3E4-489A-8176-745BE7899E52}" type="presParOf" srcId="{78EE7F6A-6F44-455C-B50D-64123ACEC5F2}" destId="{580902A7-4BB6-46C5-A7EF-2599D4737705}" srcOrd="0" destOrd="0" presId="urn:microsoft.com/office/officeart/2005/8/layout/hierarchy3"/>
    <dgm:cxn modelId="{460B3F4F-E4AB-442C-8D7B-F0000EE711A3}" type="presParOf" srcId="{580902A7-4BB6-46C5-A7EF-2599D4737705}" destId="{A06B3FA1-3269-4C0E-A576-C6B00B3E41A6}" srcOrd="0" destOrd="0" presId="urn:microsoft.com/office/officeart/2005/8/layout/hierarchy3"/>
    <dgm:cxn modelId="{98DF852F-4132-4A6B-937C-619B49279EE1}" type="presParOf" srcId="{A06B3FA1-3269-4C0E-A576-C6B00B3E41A6}" destId="{1D5A7343-907B-4912-80D4-6F5662FA2455}" srcOrd="0" destOrd="0" presId="urn:microsoft.com/office/officeart/2005/8/layout/hierarchy3"/>
    <dgm:cxn modelId="{E3015D55-E365-4BD8-8135-2A86727F54DB}" type="presParOf" srcId="{A06B3FA1-3269-4C0E-A576-C6B00B3E41A6}" destId="{BE2D9FDE-6B7E-4F41-B5D8-2AB68318C304}" srcOrd="1" destOrd="0" presId="urn:microsoft.com/office/officeart/2005/8/layout/hierarchy3"/>
    <dgm:cxn modelId="{17C56C3C-03C3-475F-A6B1-E3D824929945}" type="presParOf" srcId="{580902A7-4BB6-46C5-A7EF-2599D4737705}" destId="{E8D402AB-A022-4DCD-8A54-F7732FD1571D}" srcOrd="1" destOrd="0" presId="urn:microsoft.com/office/officeart/2005/8/layout/hierarchy3"/>
    <dgm:cxn modelId="{6289ABEB-C978-472E-9C51-2EC933A7C21A}" type="presParOf" srcId="{E8D402AB-A022-4DCD-8A54-F7732FD1571D}" destId="{454D93ED-AF89-4755-A7F4-FA31BD3F5F68}" srcOrd="0" destOrd="0" presId="urn:microsoft.com/office/officeart/2005/8/layout/hierarchy3"/>
    <dgm:cxn modelId="{F9AE5F24-A7A8-4733-9F26-F362A6626EC1}" type="presParOf" srcId="{E8D402AB-A022-4DCD-8A54-F7732FD1571D}" destId="{65AF64C8-A547-4247-A3F7-B33C10903303}" srcOrd="1" destOrd="0" presId="urn:microsoft.com/office/officeart/2005/8/layout/hierarchy3"/>
    <dgm:cxn modelId="{56EE30E5-F097-4EA6-99B1-4C4CA1646540}" type="presParOf" srcId="{E8D402AB-A022-4DCD-8A54-F7732FD1571D}" destId="{63210AE9-339A-4E56-973C-C3DBBFF24991}" srcOrd="2" destOrd="0" presId="urn:microsoft.com/office/officeart/2005/8/layout/hierarchy3"/>
    <dgm:cxn modelId="{8F743EA2-F97E-48EA-AAF4-FB8C2D9B7D2F}" type="presParOf" srcId="{E8D402AB-A022-4DCD-8A54-F7732FD1571D}" destId="{57A76ED8-B369-487F-B865-752808083874}" srcOrd="3" destOrd="0" presId="urn:microsoft.com/office/officeart/2005/8/layout/hierarchy3"/>
    <dgm:cxn modelId="{2C91E697-CFC9-4C5B-93BB-59F0F8D23D0D}" type="presParOf" srcId="{E8D402AB-A022-4DCD-8A54-F7732FD1571D}" destId="{C9B598E8-BCF7-4769-99D1-928D274F9AB2}" srcOrd="4" destOrd="0" presId="urn:microsoft.com/office/officeart/2005/8/layout/hierarchy3"/>
    <dgm:cxn modelId="{54253EE1-2E93-43D4-B2E2-EA095CD316F2}" type="presParOf" srcId="{E8D402AB-A022-4DCD-8A54-F7732FD1571D}" destId="{5DA40A49-58BD-4DDF-82A7-CB8D9BE42F8B}" srcOrd="5" destOrd="0" presId="urn:microsoft.com/office/officeart/2005/8/layout/hierarchy3"/>
    <dgm:cxn modelId="{A1829D56-63B5-4021-9E13-E51865477DD3}" type="presParOf" srcId="{E8D402AB-A022-4DCD-8A54-F7732FD1571D}" destId="{112A9C07-C5F6-496F-9484-D33C912464E3}" srcOrd="6" destOrd="0" presId="urn:microsoft.com/office/officeart/2005/8/layout/hierarchy3"/>
    <dgm:cxn modelId="{0AEAC149-6343-4600-8956-E65158F1B3B9}" type="presParOf" srcId="{E8D402AB-A022-4DCD-8A54-F7732FD1571D}" destId="{D2A3F814-5F55-48D6-8A21-9AE2A89A762F}" srcOrd="7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BFE6239-95F4-417B-829B-518277181F1E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86F00-912C-496A-828E-6D8E77AB9EAD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2000" b="1" u="none" dirty="0" smtClean="0"/>
            <a:t>Грант  потребительскому кооперативу</a:t>
          </a:r>
          <a:endParaRPr lang="ru-RU" sz="2000" u="none" dirty="0"/>
        </a:p>
      </dgm:t>
    </dgm:pt>
    <dgm:pt modelId="{828B6B46-DB49-4370-8F75-5414AFB2F2C1}" type="parTrans" cxnId="{819C536C-B2A6-4811-88B5-9E60C4DF1129}">
      <dgm:prSet/>
      <dgm:spPr/>
      <dgm:t>
        <a:bodyPr/>
        <a:lstStyle/>
        <a:p>
          <a:endParaRPr lang="ru-RU"/>
        </a:p>
      </dgm:t>
    </dgm:pt>
    <dgm:pt modelId="{7F4C41F4-52AC-45A4-84DC-05F591065E62}" type="sibTrans" cxnId="{819C536C-B2A6-4811-88B5-9E60C4DF1129}">
      <dgm:prSet/>
      <dgm:spPr/>
      <dgm:t>
        <a:bodyPr/>
        <a:lstStyle/>
        <a:p>
          <a:endParaRPr lang="ru-RU"/>
        </a:p>
      </dgm:t>
    </dgm:pt>
    <dgm:pt modelId="{C4D7CEA3-D078-418A-9D7A-59377D046705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сумма субсидии до 5 млн. рублей</a:t>
          </a:r>
          <a:endParaRPr lang="ru-RU" sz="1400" b="0" dirty="0"/>
        </a:p>
      </dgm:t>
    </dgm:pt>
    <dgm:pt modelId="{2A9367CC-63FB-46D9-A0D2-E7ADFDB8D25D}" type="parTrans" cxnId="{3B87EC01-2F7E-4B2F-8587-DEFBCB97DED1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CD290D5-AE12-4527-A497-30BB65DF6EBA}" type="sibTrans" cxnId="{3B87EC01-2F7E-4B2F-8587-DEFBCB97DED1}">
      <dgm:prSet/>
      <dgm:spPr/>
      <dgm:t>
        <a:bodyPr/>
        <a:lstStyle/>
        <a:p>
          <a:endParaRPr lang="ru-RU"/>
        </a:p>
      </dgm:t>
    </dgm:pt>
    <dgm:pt modelId="{2D1B6CDB-B8FC-4977-AD3D-5E425B7C616B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получатели субсидии – потребительские кооперативы</a:t>
          </a:r>
        </a:p>
      </dgm:t>
    </dgm:pt>
    <dgm:pt modelId="{823AEF50-AA23-41D9-8846-63809CE378F6}" type="parTrans" cxnId="{5E612F8A-8177-4201-8DD8-508EC6FDC1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B13FC15-425A-4B5C-AE3F-8971C87A3781}" type="sibTrans" cxnId="{5E612F8A-8177-4201-8DD8-508EC6FDC17D}">
      <dgm:prSet/>
      <dgm:spPr/>
      <dgm:t>
        <a:bodyPr/>
        <a:lstStyle/>
        <a:p>
          <a:endParaRPr lang="ru-RU"/>
        </a:p>
      </dgm:t>
    </dgm:pt>
    <dgm:pt modelId="{60847D13-ECD2-49AE-BE1A-9C45957DC343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>
            <a:spcAft>
              <a:spcPts val="600"/>
            </a:spcAft>
          </a:pPr>
          <a:r>
            <a:rPr lang="ru-RU" sz="1400" b="0" dirty="0" smtClean="0"/>
            <a:t>требования</a:t>
          </a:r>
        </a:p>
      </dgm:t>
    </dgm:pt>
    <dgm:pt modelId="{17EF8CF0-1347-45A0-B11B-FD67FADF1C61}" type="parTrans" cxnId="{CD451E9A-24D1-4373-B574-D14087C7FFE9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FDD1A42-073A-48CE-8626-3DF034373035}" type="sibTrans" cxnId="{CD451E9A-24D1-4373-B574-D14087C7FFE9}">
      <dgm:prSet/>
      <dgm:spPr/>
      <dgm:t>
        <a:bodyPr/>
        <a:lstStyle/>
        <a:p>
          <a:endParaRPr lang="ru-RU"/>
        </a:p>
      </dgm:t>
    </dgm:pt>
    <dgm:pt modelId="{21B69117-E6F6-47DC-9703-51F59E3F2564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гранты предоставляются в целях создания, расширения или модернизации материально-технической базы кооперативов, включая:</a:t>
          </a:r>
          <a:endParaRPr lang="ru-RU" sz="1400" b="0" dirty="0"/>
        </a:p>
      </dgm:t>
    </dgm:pt>
    <dgm:pt modelId="{70731F7A-273C-4811-825D-AE657C555AFD}" type="parTrans" cxnId="{DF685B78-C0B8-4EA0-92D5-686ED8F0ED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5B9F7BF-1FCB-4532-A672-4E9E9AD04E54}" type="sibTrans" cxnId="{DF685B78-C0B8-4EA0-92D5-686ED8F0ED7D}">
      <dgm:prSet/>
      <dgm:spPr/>
      <dgm:t>
        <a:bodyPr/>
        <a:lstStyle/>
        <a:p>
          <a:endParaRPr lang="ru-RU"/>
        </a:p>
      </dgm:t>
    </dgm:pt>
    <dgm:pt modelId="{74B208A6-B977-4D44-A6B2-C3787FCB2C9E}" type="pres">
      <dgm:prSet presAssocID="{CBFE6239-95F4-417B-829B-518277181F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BEBBFA-902D-40E4-AFC5-69DBE23E069B}" type="pres">
      <dgm:prSet presAssocID="{14886F00-912C-496A-828E-6D8E77AB9EAD}" presName="root" presStyleCnt="0"/>
      <dgm:spPr/>
    </dgm:pt>
    <dgm:pt modelId="{F0A1ABAD-C57A-4744-8C35-D1F8A9485FD3}" type="pres">
      <dgm:prSet presAssocID="{14886F00-912C-496A-828E-6D8E77AB9EAD}" presName="rootComposite" presStyleCnt="0"/>
      <dgm:spPr/>
    </dgm:pt>
    <dgm:pt modelId="{3930F359-71CF-4669-ACA0-A1816C50AACF}" type="pres">
      <dgm:prSet presAssocID="{14886F00-912C-496A-828E-6D8E77AB9EAD}" presName="rootText" presStyleLbl="node1" presStyleIdx="0" presStyleCnt="1" custScaleX="449591" custScaleY="99536" custLinFactNeighborX="-60077" custLinFactNeighborY="-95356"/>
      <dgm:spPr/>
      <dgm:t>
        <a:bodyPr/>
        <a:lstStyle/>
        <a:p>
          <a:endParaRPr lang="ru-RU"/>
        </a:p>
      </dgm:t>
    </dgm:pt>
    <dgm:pt modelId="{D7B6C1A1-DCD9-44E9-9005-BD020AE274F9}" type="pres">
      <dgm:prSet presAssocID="{14886F00-912C-496A-828E-6D8E77AB9EAD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0ABB8F-2E15-49F2-89E0-31E2AF35D4CA}" type="pres">
      <dgm:prSet presAssocID="{14886F00-912C-496A-828E-6D8E77AB9EAD}" presName="childShape" presStyleCnt="0"/>
      <dgm:spPr/>
    </dgm:pt>
    <dgm:pt modelId="{F7E9756E-6EC2-40C3-80A9-B214DC3F12F9}" type="pres">
      <dgm:prSet presAssocID="{2A9367CC-63FB-46D9-A0D2-E7ADFDB8D25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BA798C4-81D3-4B52-84AB-83AC0D3955E4}" type="pres">
      <dgm:prSet presAssocID="{C4D7CEA3-D078-418A-9D7A-59377D046705}" presName="childText" presStyleLbl="bgAcc1" presStyleIdx="0" presStyleCnt="4" custScaleX="459520" custScaleY="110730" custLinFactNeighborX="-723" custLinFactNeighborY="-72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1876-881C-41C6-A171-F615E03F6851}" type="pres">
      <dgm:prSet presAssocID="{70731F7A-273C-4811-825D-AE657C555AF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6580FC5-74FE-4487-9A8D-C8EC2C39D2F1}" type="pres">
      <dgm:prSet presAssocID="{21B69117-E6F6-47DC-9703-51F59E3F2564}" presName="childText" presStyleLbl="bgAcc1" presStyleIdx="1" presStyleCnt="4" custScaleX="459108" custScaleY="134243" custLinFactNeighborX="-857" custLinFactNeighborY="-56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FAB8E-C3BC-4FAC-9BA9-FB7F05228C83}" type="pres">
      <dgm:prSet presAssocID="{823AEF50-AA23-41D9-8846-63809CE378F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9084116-29F3-4365-BE8C-22387E2F3888}" type="pres">
      <dgm:prSet presAssocID="{2D1B6CDB-B8FC-4977-AD3D-5E425B7C616B}" presName="childText" presStyleLbl="bgAcc1" presStyleIdx="2" presStyleCnt="4" custScaleX="459423" custScaleY="156543" custLinFactNeighborX="-1171" custLinFactNeighborY="-44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39A4-FE38-43BB-BCBD-9BDB167B7C18}" type="pres">
      <dgm:prSet presAssocID="{17EF8CF0-1347-45A0-B11B-FD67FADF1C6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EEB84AF-EF91-40CB-888F-CF335631961F}" type="pres">
      <dgm:prSet presAssocID="{60847D13-ECD2-49AE-BE1A-9C45957DC343}" presName="childText" presStyleLbl="bgAcc1" presStyleIdx="3" presStyleCnt="4" custScaleX="457774" custScaleY="98990" custLinFactNeighborX="1267" custLinFactNeighborY="-8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5B2FF6-FB5A-4937-8933-14E7D94F86A2}" type="presOf" srcId="{21B69117-E6F6-47DC-9703-51F59E3F2564}" destId="{A6580FC5-74FE-4487-9A8D-C8EC2C39D2F1}" srcOrd="0" destOrd="0" presId="urn:microsoft.com/office/officeart/2005/8/layout/hierarchy3"/>
    <dgm:cxn modelId="{F9825690-7EDF-4A51-AC9C-BA8F914456A5}" type="presOf" srcId="{14886F00-912C-496A-828E-6D8E77AB9EAD}" destId="{D7B6C1A1-DCD9-44E9-9005-BD020AE274F9}" srcOrd="1" destOrd="0" presId="urn:microsoft.com/office/officeart/2005/8/layout/hierarchy3"/>
    <dgm:cxn modelId="{2737423A-0D42-48D3-BCD0-370926875BC2}" type="presOf" srcId="{17EF8CF0-1347-45A0-B11B-FD67FADF1C61}" destId="{33A239A4-FE38-43BB-BCBD-9BDB167B7C18}" srcOrd="0" destOrd="0" presId="urn:microsoft.com/office/officeart/2005/8/layout/hierarchy3"/>
    <dgm:cxn modelId="{819C536C-B2A6-4811-88B5-9E60C4DF1129}" srcId="{CBFE6239-95F4-417B-829B-518277181F1E}" destId="{14886F00-912C-496A-828E-6D8E77AB9EAD}" srcOrd="0" destOrd="0" parTransId="{828B6B46-DB49-4370-8F75-5414AFB2F2C1}" sibTransId="{7F4C41F4-52AC-45A4-84DC-05F591065E62}"/>
    <dgm:cxn modelId="{C59F201E-A245-49DD-8DBE-432D3EC03D33}" type="presOf" srcId="{2D1B6CDB-B8FC-4977-AD3D-5E425B7C616B}" destId="{89084116-29F3-4365-BE8C-22387E2F3888}" srcOrd="0" destOrd="0" presId="urn:microsoft.com/office/officeart/2005/8/layout/hierarchy3"/>
    <dgm:cxn modelId="{7BC0604F-7842-42C5-BD82-2DF47BAAA7A3}" type="presOf" srcId="{2A9367CC-63FB-46D9-A0D2-E7ADFDB8D25D}" destId="{F7E9756E-6EC2-40C3-80A9-B214DC3F12F9}" srcOrd="0" destOrd="0" presId="urn:microsoft.com/office/officeart/2005/8/layout/hierarchy3"/>
    <dgm:cxn modelId="{CD451E9A-24D1-4373-B574-D14087C7FFE9}" srcId="{14886F00-912C-496A-828E-6D8E77AB9EAD}" destId="{60847D13-ECD2-49AE-BE1A-9C45957DC343}" srcOrd="3" destOrd="0" parTransId="{17EF8CF0-1347-45A0-B11B-FD67FADF1C61}" sibTransId="{8FDD1A42-073A-48CE-8626-3DF034373035}"/>
    <dgm:cxn modelId="{5E612F8A-8177-4201-8DD8-508EC6FDC17D}" srcId="{14886F00-912C-496A-828E-6D8E77AB9EAD}" destId="{2D1B6CDB-B8FC-4977-AD3D-5E425B7C616B}" srcOrd="2" destOrd="0" parTransId="{823AEF50-AA23-41D9-8846-63809CE378F6}" sibTransId="{5B13FC15-425A-4B5C-AE3F-8971C87A3781}"/>
    <dgm:cxn modelId="{EAF0DD84-5F35-4896-BD5A-78A427E2EEF4}" type="presOf" srcId="{14886F00-912C-496A-828E-6D8E77AB9EAD}" destId="{3930F359-71CF-4669-ACA0-A1816C50AACF}" srcOrd="0" destOrd="0" presId="urn:microsoft.com/office/officeart/2005/8/layout/hierarchy3"/>
    <dgm:cxn modelId="{3B87EC01-2F7E-4B2F-8587-DEFBCB97DED1}" srcId="{14886F00-912C-496A-828E-6D8E77AB9EAD}" destId="{C4D7CEA3-D078-418A-9D7A-59377D046705}" srcOrd="0" destOrd="0" parTransId="{2A9367CC-63FB-46D9-A0D2-E7ADFDB8D25D}" sibTransId="{7CD290D5-AE12-4527-A497-30BB65DF6EBA}"/>
    <dgm:cxn modelId="{E27518FF-E979-4AFA-865A-C31484E6FE23}" type="presOf" srcId="{CBFE6239-95F4-417B-829B-518277181F1E}" destId="{74B208A6-B977-4D44-A6B2-C3787FCB2C9E}" srcOrd="0" destOrd="0" presId="urn:microsoft.com/office/officeart/2005/8/layout/hierarchy3"/>
    <dgm:cxn modelId="{C5AB3DB7-CCB3-4F95-BB4E-76C412D43506}" type="presOf" srcId="{70731F7A-273C-4811-825D-AE657C555AFD}" destId="{ABD31876-881C-41C6-A171-F615E03F6851}" srcOrd="0" destOrd="0" presId="urn:microsoft.com/office/officeart/2005/8/layout/hierarchy3"/>
    <dgm:cxn modelId="{DF685B78-C0B8-4EA0-92D5-686ED8F0ED7D}" srcId="{14886F00-912C-496A-828E-6D8E77AB9EAD}" destId="{21B69117-E6F6-47DC-9703-51F59E3F2564}" srcOrd="1" destOrd="0" parTransId="{70731F7A-273C-4811-825D-AE657C555AFD}" sibTransId="{C5B9F7BF-1FCB-4532-A672-4E9E9AD04E54}"/>
    <dgm:cxn modelId="{F074DFD9-67F8-405D-A360-A9D0D6788F19}" type="presOf" srcId="{823AEF50-AA23-41D9-8846-63809CE378F6}" destId="{532FAB8E-C3BC-4FAC-9BA9-FB7F05228C83}" srcOrd="0" destOrd="0" presId="urn:microsoft.com/office/officeart/2005/8/layout/hierarchy3"/>
    <dgm:cxn modelId="{C6CD03FB-8113-4111-997C-4CE1EFA3F66D}" type="presOf" srcId="{60847D13-ECD2-49AE-BE1A-9C45957DC343}" destId="{6EEB84AF-EF91-40CB-888F-CF335631961F}" srcOrd="0" destOrd="0" presId="urn:microsoft.com/office/officeart/2005/8/layout/hierarchy3"/>
    <dgm:cxn modelId="{DFE018A1-A59A-4470-8D65-71BC76C0A484}" type="presOf" srcId="{C4D7CEA3-D078-418A-9D7A-59377D046705}" destId="{3BA798C4-81D3-4B52-84AB-83AC0D3955E4}" srcOrd="0" destOrd="0" presId="urn:microsoft.com/office/officeart/2005/8/layout/hierarchy3"/>
    <dgm:cxn modelId="{F5F0C3A3-94CB-47A8-A4F6-1B9A9DE3E935}" type="presParOf" srcId="{74B208A6-B977-4D44-A6B2-C3787FCB2C9E}" destId="{14BEBBFA-902D-40E4-AFC5-69DBE23E069B}" srcOrd="0" destOrd="0" presId="urn:microsoft.com/office/officeart/2005/8/layout/hierarchy3"/>
    <dgm:cxn modelId="{E2F11DAF-B1FE-453D-8C95-97495C8C41BE}" type="presParOf" srcId="{14BEBBFA-902D-40E4-AFC5-69DBE23E069B}" destId="{F0A1ABAD-C57A-4744-8C35-D1F8A9485FD3}" srcOrd="0" destOrd="0" presId="urn:microsoft.com/office/officeart/2005/8/layout/hierarchy3"/>
    <dgm:cxn modelId="{F06A7257-CFE9-4CED-8A29-28F150C3D9B7}" type="presParOf" srcId="{F0A1ABAD-C57A-4744-8C35-D1F8A9485FD3}" destId="{3930F359-71CF-4669-ACA0-A1816C50AACF}" srcOrd="0" destOrd="0" presId="urn:microsoft.com/office/officeart/2005/8/layout/hierarchy3"/>
    <dgm:cxn modelId="{6B023FAD-0727-4719-BA21-87664EE20288}" type="presParOf" srcId="{F0A1ABAD-C57A-4744-8C35-D1F8A9485FD3}" destId="{D7B6C1A1-DCD9-44E9-9005-BD020AE274F9}" srcOrd="1" destOrd="0" presId="urn:microsoft.com/office/officeart/2005/8/layout/hierarchy3"/>
    <dgm:cxn modelId="{EDFC30B2-2E91-48E8-BAC0-138DEA3BACA4}" type="presParOf" srcId="{14BEBBFA-902D-40E4-AFC5-69DBE23E069B}" destId="{8E0ABB8F-2E15-49F2-89E0-31E2AF35D4CA}" srcOrd="1" destOrd="0" presId="urn:microsoft.com/office/officeart/2005/8/layout/hierarchy3"/>
    <dgm:cxn modelId="{243AB672-8596-4504-B6C8-3301D193F7C4}" type="presParOf" srcId="{8E0ABB8F-2E15-49F2-89E0-31E2AF35D4CA}" destId="{F7E9756E-6EC2-40C3-80A9-B214DC3F12F9}" srcOrd="0" destOrd="0" presId="urn:microsoft.com/office/officeart/2005/8/layout/hierarchy3"/>
    <dgm:cxn modelId="{A2BE2749-5D7C-4DCC-8532-CC600CC3D5C8}" type="presParOf" srcId="{8E0ABB8F-2E15-49F2-89E0-31E2AF35D4CA}" destId="{3BA798C4-81D3-4B52-84AB-83AC0D3955E4}" srcOrd="1" destOrd="0" presId="urn:microsoft.com/office/officeart/2005/8/layout/hierarchy3"/>
    <dgm:cxn modelId="{2F3329FA-2608-48D2-A396-ED9AE1D0BF46}" type="presParOf" srcId="{8E0ABB8F-2E15-49F2-89E0-31E2AF35D4CA}" destId="{ABD31876-881C-41C6-A171-F615E03F6851}" srcOrd="2" destOrd="0" presId="urn:microsoft.com/office/officeart/2005/8/layout/hierarchy3"/>
    <dgm:cxn modelId="{E34E411F-BCCD-480A-A3B4-CE2AD3C082F9}" type="presParOf" srcId="{8E0ABB8F-2E15-49F2-89E0-31E2AF35D4CA}" destId="{A6580FC5-74FE-4487-9A8D-C8EC2C39D2F1}" srcOrd="3" destOrd="0" presId="urn:microsoft.com/office/officeart/2005/8/layout/hierarchy3"/>
    <dgm:cxn modelId="{BBD350BF-96AE-4DAF-BA17-FCCEE15CED96}" type="presParOf" srcId="{8E0ABB8F-2E15-49F2-89E0-31E2AF35D4CA}" destId="{532FAB8E-C3BC-4FAC-9BA9-FB7F05228C83}" srcOrd="4" destOrd="0" presId="urn:microsoft.com/office/officeart/2005/8/layout/hierarchy3"/>
    <dgm:cxn modelId="{C5773F87-6279-4F25-B0C8-825E069FA4DE}" type="presParOf" srcId="{8E0ABB8F-2E15-49F2-89E0-31E2AF35D4CA}" destId="{89084116-29F3-4365-BE8C-22387E2F3888}" srcOrd="5" destOrd="0" presId="urn:microsoft.com/office/officeart/2005/8/layout/hierarchy3"/>
    <dgm:cxn modelId="{7249A334-0B42-43CA-9DC6-0A1C94E8F1C2}" type="presParOf" srcId="{8E0ABB8F-2E15-49F2-89E0-31E2AF35D4CA}" destId="{33A239A4-FE38-43BB-BCBD-9BDB167B7C18}" srcOrd="6" destOrd="0" presId="urn:microsoft.com/office/officeart/2005/8/layout/hierarchy3"/>
    <dgm:cxn modelId="{EDF31D49-A347-4F7E-812C-2EA080E9D7BB}" type="presParOf" srcId="{8E0ABB8F-2E15-49F2-89E0-31E2AF35D4CA}" destId="{6EEB84AF-EF91-40CB-888F-CF335631961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BFE6239-95F4-417B-829B-518277181F1E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86F00-912C-496A-828E-6D8E77AB9EAD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2000" b="1" u="none" dirty="0" smtClean="0"/>
            <a:t>Субсидии на проектную деятельность</a:t>
          </a:r>
          <a:endParaRPr lang="ru-RU" sz="2000" u="none" dirty="0"/>
        </a:p>
      </dgm:t>
    </dgm:pt>
    <dgm:pt modelId="{828B6B46-DB49-4370-8F75-5414AFB2F2C1}" type="parTrans" cxnId="{819C536C-B2A6-4811-88B5-9E60C4DF1129}">
      <dgm:prSet/>
      <dgm:spPr/>
      <dgm:t>
        <a:bodyPr/>
        <a:lstStyle/>
        <a:p>
          <a:endParaRPr lang="ru-RU"/>
        </a:p>
      </dgm:t>
    </dgm:pt>
    <dgm:pt modelId="{7F4C41F4-52AC-45A4-84DC-05F591065E62}" type="sibTrans" cxnId="{819C536C-B2A6-4811-88B5-9E60C4DF1129}">
      <dgm:prSet/>
      <dgm:spPr/>
      <dgm:t>
        <a:bodyPr/>
        <a:lstStyle/>
        <a:p>
          <a:endParaRPr lang="ru-RU"/>
        </a:p>
      </dgm:t>
    </dgm:pt>
    <dgm:pt modelId="{C4D7CEA3-D078-418A-9D7A-59377D046705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baseline="0" dirty="0" smtClean="0"/>
            <a:t>возмещается от 30 до 50 % понесенных затрат, но не более 1-1,5 млн. рублей</a:t>
          </a:r>
          <a:endParaRPr lang="ru-RU" sz="1400" b="0" dirty="0"/>
        </a:p>
      </dgm:t>
    </dgm:pt>
    <dgm:pt modelId="{2A9367CC-63FB-46D9-A0D2-E7ADFDB8D25D}" type="parTrans" cxnId="{3B87EC01-2F7E-4B2F-8587-DEFBCB97DED1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CD290D5-AE12-4527-A497-30BB65DF6EBA}" type="sibTrans" cxnId="{3B87EC01-2F7E-4B2F-8587-DEFBCB97DED1}">
      <dgm:prSet/>
      <dgm:spPr/>
      <dgm:t>
        <a:bodyPr/>
        <a:lstStyle/>
        <a:p>
          <a:endParaRPr lang="ru-RU"/>
        </a:p>
      </dgm:t>
    </dgm:pt>
    <dgm:pt modelId="{2D1B6CDB-B8FC-4977-AD3D-5E425B7C616B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получатели субсидии – субъекты малых форм хозяйствования</a:t>
          </a:r>
        </a:p>
      </dgm:t>
    </dgm:pt>
    <dgm:pt modelId="{823AEF50-AA23-41D9-8846-63809CE378F6}" type="parTrans" cxnId="{5E612F8A-8177-4201-8DD8-508EC6FDC1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B13FC15-425A-4B5C-AE3F-8971C87A3781}" type="sibTrans" cxnId="{5E612F8A-8177-4201-8DD8-508EC6FDC17D}">
      <dgm:prSet/>
      <dgm:spPr/>
      <dgm:t>
        <a:bodyPr/>
        <a:lstStyle/>
        <a:p>
          <a:endParaRPr lang="ru-RU"/>
        </a:p>
      </dgm:t>
    </dgm:pt>
    <dgm:pt modelId="{21B69117-E6F6-47DC-9703-51F59E3F2564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возмещаются затраты, связанные с реализацией проектной деятельности в агропромышленном комплексе, по следующим направлениям проектной деятельности:</a:t>
          </a:r>
          <a:endParaRPr lang="ru-RU" sz="1400" dirty="0"/>
        </a:p>
      </dgm:t>
    </dgm:pt>
    <dgm:pt modelId="{70731F7A-273C-4811-825D-AE657C555AFD}" type="parTrans" cxnId="{DF685B78-C0B8-4EA0-92D5-686ED8F0ED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5B9F7BF-1FCB-4532-A672-4E9E9AD04E54}" type="sibTrans" cxnId="{DF685B78-C0B8-4EA0-92D5-686ED8F0ED7D}">
      <dgm:prSet/>
      <dgm:spPr/>
      <dgm:t>
        <a:bodyPr/>
        <a:lstStyle/>
        <a:p>
          <a:endParaRPr lang="ru-RU"/>
        </a:p>
      </dgm:t>
    </dgm:pt>
    <dgm:pt modelId="{74B208A6-B977-4D44-A6B2-C3787FCB2C9E}" type="pres">
      <dgm:prSet presAssocID="{CBFE6239-95F4-417B-829B-518277181F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BEBBFA-902D-40E4-AFC5-69DBE23E069B}" type="pres">
      <dgm:prSet presAssocID="{14886F00-912C-496A-828E-6D8E77AB9EAD}" presName="root" presStyleCnt="0"/>
      <dgm:spPr/>
    </dgm:pt>
    <dgm:pt modelId="{F0A1ABAD-C57A-4744-8C35-D1F8A9485FD3}" type="pres">
      <dgm:prSet presAssocID="{14886F00-912C-496A-828E-6D8E77AB9EAD}" presName="rootComposite" presStyleCnt="0"/>
      <dgm:spPr/>
    </dgm:pt>
    <dgm:pt modelId="{3930F359-71CF-4669-ACA0-A1816C50AACF}" type="pres">
      <dgm:prSet presAssocID="{14886F00-912C-496A-828E-6D8E77AB9EAD}" presName="rootText" presStyleLbl="node1" presStyleIdx="0" presStyleCnt="1" custScaleX="413320" custScaleY="99536" custLinFactNeighborX="-60077" custLinFactNeighborY="-95356"/>
      <dgm:spPr/>
      <dgm:t>
        <a:bodyPr/>
        <a:lstStyle/>
        <a:p>
          <a:endParaRPr lang="ru-RU"/>
        </a:p>
      </dgm:t>
    </dgm:pt>
    <dgm:pt modelId="{D7B6C1A1-DCD9-44E9-9005-BD020AE274F9}" type="pres">
      <dgm:prSet presAssocID="{14886F00-912C-496A-828E-6D8E77AB9EAD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0ABB8F-2E15-49F2-89E0-31E2AF35D4CA}" type="pres">
      <dgm:prSet presAssocID="{14886F00-912C-496A-828E-6D8E77AB9EAD}" presName="childShape" presStyleCnt="0"/>
      <dgm:spPr/>
    </dgm:pt>
    <dgm:pt modelId="{F7E9756E-6EC2-40C3-80A9-B214DC3F12F9}" type="pres">
      <dgm:prSet presAssocID="{2A9367CC-63FB-46D9-A0D2-E7ADFDB8D25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3BA798C4-81D3-4B52-84AB-83AC0D3955E4}" type="pres">
      <dgm:prSet presAssocID="{C4D7CEA3-D078-418A-9D7A-59377D046705}" presName="childText" presStyleLbl="bgAcc1" presStyleIdx="0" presStyleCnt="3" custScaleX="459520" custScaleY="147785" custLinFactNeighborX="-1189" custLinFactNeighborY="-7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1876-881C-41C6-A171-F615E03F6851}" type="pres">
      <dgm:prSet presAssocID="{70731F7A-273C-4811-825D-AE657C555AF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6580FC5-74FE-4487-9A8D-C8EC2C39D2F1}" type="pres">
      <dgm:prSet presAssocID="{21B69117-E6F6-47DC-9703-51F59E3F2564}" presName="childText" presStyleLbl="bgAcc1" presStyleIdx="1" presStyleCnt="3" custScaleX="459108" custScaleY="148824" custLinFactNeighborX="-983" custLinFactNeighborY="-44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FAB8E-C3BC-4FAC-9BA9-FB7F05228C83}" type="pres">
      <dgm:prSet presAssocID="{823AEF50-AA23-41D9-8846-63809CE378F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084116-29F3-4365-BE8C-22387E2F3888}" type="pres">
      <dgm:prSet presAssocID="{2D1B6CDB-B8FC-4977-AD3D-5E425B7C616B}" presName="childText" presStyleLbl="bgAcc1" presStyleIdx="2" presStyleCnt="3" custScaleX="459423" custScaleY="108656" custLinFactNeighborX="-1140" custLinFactNeighborY="7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9C536C-B2A6-4811-88B5-9E60C4DF1129}" srcId="{CBFE6239-95F4-417B-829B-518277181F1E}" destId="{14886F00-912C-496A-828E-6D8E77AB9EAD}" srcOrd="0" destOrd="0" parTransId="{828B6B46-DB49-4370-8F75-5414AFB2F2C1}" sibTransId="{7F4C41F4-52AC-45A4-84DC-05F591065E62}"/>
    <dgm:cxn modelId="{0CE59686-DC94-47F8-A71E-8CE27588A5D4}" type="presOf" srcId="{2A9367CC-63FB-46D9-A0D2-E7ADFDB8D25D}" destId="{F7E9756E-6EC2-40C3-80A9-B214DC3F12F9}" srcOrd="0" destOrd="0" presId="urn:microsoft.com/office/officeart/2005/8/layout/hierarchy3"/>
    <dgm:cxn modelId="{A25B0633-DE07-47D7-9CB8-2D83A1BC88B8}" type="presOf" srcId="{C4D7CEA3-D078-418A-9D7A-59377D046705}" destId="{3BA798C4-81D3-4B52-84AB-83AC0D3955E4}" srcOrd="0" destOrd="0" presId="urn:microsoft.com/office/officeart/2005/8/layout/hierarchy3"/>
    <dgm:cxn modelId="{65ED7192-CC05-4061-9320-F2AAF2929F05}" type="presOf" srcId="{21B69117-E6F6-47DC-9703-51F59E3F2564}" destId="{A6580FC5-74FE-4487-9A8D-C8EC2C39D2F1}" srcOrd="0" destOrd="0" presId="urn:microsoft.com/office/officeart/2005/8/layout/hierarchy3"/>
    <dgm:cxn modelId="{046280D7-9BE2-4892-ADA7-93CD164505D3}" type="presOf" srcId="{70731F7A-273C-4811-825D-AE657C555AFD}" destId="{ABD31876-881C-41C6-A171-F615E03F6851}" srcOrd="0" destOrd="0" presId="urn:microsoft.com/office/officeart/2005/8/layout/hierarchy3"/>
    <dgm:cxn modelId="{FF8DB184-906D-4C7F-9D22-6ACE63F68E57}" type="presOf" srcId="{CBFE6239-95F4-417B-829B-518277181F1E}" destId="{74B208A6-B977-4D44-A6B2-C3787FCB2C9E}" srcOrd="0" destOrd="0" presId="urn:microsoft.com/office/officeart/2005/8/layout/hierarchy3"/>
    <dgm:cxn modelId="{5E612F8A-8177-4201-8DD8-508EC6FDC17D}" srcId="{14886F00-912C-496A-828E-6D8E77AB9EAD}" destId="{2D1B6CDB-B8FC-4977-AD3D-5E425B7C616B}" srcOrd="2" destOrd="0" parTransId="{823AEF50-AA23-41D9-8846-63809CE378F6}" sibTransId="{5B13FC15-425A-4B5C-AE3F-8971C87A3781}"/>
    <dgm:cxn modelId="{3B87EC01-2F7E-4B2F-8587-DEFBCB97DED1}" srcId="{14886F00-912C-496A-828E-6D8E77AB9EAD}" destId="{C4D7CEA3-D078-418A-9D7A-59377D046705}" srcOrd="0" destOrd="0" parTransId="{2A9367CC-63FB-46D9-A0D2-E7ADFDB8D25D}" sibTransId="{7CD290D5-AE12-4527-A497-30BB65DF6EBA}"/>
    <dgm:cxn modelId="{7C928EA0-969D-483B-B143-D91DF27A0B61}" type="presOf" srcId="{14886F00-912C-496A-828E-6D8E77AB9EAD}" destId="{3930F359-71CF-4669-ACA0-A1816C50AACF}" srcOrd="0" destOrd="0" presId="urn:microsoft.com/office/officeart/2005/8/layout/hierarchy3"/>
    <dgm:cxn modelId="{5224A8BD-39E8-4299-9F4D-04A92194EF88}" type="presOf" srcId="{14886F00-912C-496A-828E-6D8E77AB9EAD}" destId="{D7B6C1A1-DCD9-44E9-9005-BD020AE274F9}" srcOrd="1" destOrd="0" presId="urn:microsoft.com/office/officeart/2005/8/layout/hierarchy3"/>
    <dgm:cxn modelId="{1C57C932-F0B6-416F-9690-8636EFCBB28F}" type="presOf" srcId="{823AEF50-AA23-41D9-8846-63809CE378F6}" destId="{532FAB8E-C3BC-4FAC-9BA9-FB7F05228C83}" srcOrd="0" destOrd="0" presId="urn:microsoft.com/office/officeart/2005/8/layout/hierarchy3"/>
    <dgm:cxn modelId="{DF685B78-C0B8-4EA0-92D5-686ED8F0ED7D}" srcId="{14886F00-912C-496A-828E-6D8E77AB9EAD}" destId="{21B69117-E6F6-47DC-9703-51F59E3F2564}" srcOrd="1" destOrd="0" parTransId="{70731F7A-273C-4811-825D-AE657C555AFD}" sibTransId="{C5B9F7BF-1FCB-4532-A672-4E9E9AD04E54}"/>
    <dgm:cxn modelId="{CADAB471-33F2-41ED-B664-1653DFF7C95B}" type="presOf" srcId="{2D1B6CDB-B8FC-4977-AD3D-5E425B7C616B}" destId="{89084116-29F3-4365-BE8C-22387E2F3888}" srcOrd="0" destOrd="0" presId="urn:microsoft.com/office/officeart/2005/8/layout/hierarchy3"/>
    <dgm:cxn modelId="{2A2922BC-1DBA-4530-AAEF-2900E2C7E9A9}" type="presParOf" srcId="{74B208A6-B977-4D44-A6B2-C3787FCB2C9E}" destId="{14BEBBFA-902D-40E4-AFC5-69DBE23E069B}" srcOrd="0" destOrd="0" presId="urn:microsoft.com/office/officeart/2005/8/layout/hierarchy3"/>
    <dgm:cxn modelId="{100317E3-BD20-4CF1-A14C-83F5D9867DE4}" type="presParOf" srcId="{14BEBBFA-902D-40E4-AFC5-69DBE23E069B}" destId="{F0A1ABAD-C57A-4744-8C35-D1F8A9485FD3}" srcOrd="0" destOrd="0" presId="urn:microsoft.com/office/officeart/2005/8/layout/hierarchy3"/>
    <dgm:cxn modelId="{32A7D6C1-93F4-427B-BCB8-5B5ABF1B1CD6}" type="presParOf" srcId="{F0A1ABAD-C57A-4744-8C35-D1F8A9485FD3}" destId="{3930F359-71CF-4669-ACA0-A1816C50AACF}" srcOrd="0" destOrd="0" presId="urn:microsoft.com/office/officeart/2005/8/layout/hierarchy3"/>
    <dgm:cxn modelId="{E1F8520C-785B-4355-A38B-334297525482}" type="presParOf" srcId="{F0A1ABAD-C57A-4744-8C35-D1F8A9485FD3}" destId="{D7B6C1A1-DCD9-44E9-9005-BD020AE274F9}" srcOrd="1" destOrd="0" presId="urn:microsoft.com/office/officeart/2005/8/layout/hierarchy3"/>
    <dgm:cxn modelId="{094B9716-43CF-409B-BC32-240AD7A41637}" type="presParOf" srcId="{14BEBBFA-902D-40E4-AFC5-69DBE23E069B}" destId="{8E0ABB8F-2E15-49F2-89E0-31E2AF35D4CA}" srcOrd="1" destOrd="0" presId="urn:microsoft.com/office/officeart/2005/8/layout/hierarchy3"/>
    <dgm:cxn modelId="{1847432D-3E6B-4FC1-83AF-D936F2498618}" type="presParOf" srcId="{8E0ABB8F-2E15-49F2-89E0-31E2AF35D4CA}" destId="{F7E9756E-6EC2-40C3-80A9-B214DC3F12F9}" srcOrd="0" destOrd="0" presId="urn:microsoft.com/office/officeart/2005/8/layout/hierarchy3"/>
    <dgm:cxn modelId="{E0E18B63-470D-4AC1-B772-9B1E5AA3B5FB}" type="presParOf" srcId="{8E0ABB8F-2E15-49F2-89E0-31E2AF35D4CA}" destId="{3BA798C4-81D3-4B52-84AB-83AC0D3955E4}" srcOrd="1" destOrd="0" presId="urn:microsoft.com/office/officeart/2005/8/layout/hierarchy3"/>
    <dgm:cxn modelId="{AD3AA14B-5568-4187-A34D-AEF44A6D8494}" type="presParOf" srcId="{8E0ABB8F-2E15-49F2-89E0-31E2AF35D4CA}" destId="{ABD31876-881C-41C6-A171-F615E03F6851}" srcOrd="2" destOrd="0" presId="urn:microsoft.com/office/officeart/2005/8/layout/hierarchy3"/>
    <dgm:cxn modelId="{A51AF4A5-D0B2-4346-85EE-3950432DDFBB}" type="presParOf" srcId="{8E0ABB8F-2E15-49F2-89E0-31E2AF35D4CA}" destId="{A6580FC5-74FE-4487-9A8D-C8EC2C39D2F1}" srcOrd="3" destOrd="0" presId="urn:microsoft.com/office/officeart/2005/8/layout/hierarchy3"/>
    <dgm:cxn modelId="{453766BF-3412-4BAD-9146-009F3F139EB7}" type="presParOf" srcId="{8E0ABB8F-2E15-49F2-89E0-31E2AF35D4CA}" destId="{532FAB8E-C3BC-4FAC-9BA9-FB7F05228C83}" srcOrd="4" destOrd="0" presId="urn:microsoft.com/office/officeart/2005/8/layout/hierarchy3"/>
    <dgm:cxn modelId="{7DCCBC30-1D67-420F-9D89-B0A8D188FEB8}" type="presParOf" srcId="{8E0ABB8F-2E15-49F2-89E0-31E2AF35D4CA}" destId="{89084116-29F3-4365-BE8C-22387E2F388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BFE6239-95F4-417B-829B-518277181F1E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86F00-912C-496A-828E-6D8E77AB9EAD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2000" b="1" u="none" dirty="0" smtClean="0"/>
            <a:t>Субсидии на производство и реализацию молока</a:t>
          </a:r>
          <a:endParaRPr lang="ru-RU" sz="2000" u="none" dirty="0"/>
        </a:p>
      </dgm:t>
    </dgm:pt>
    <dgm:pt modelId="{828B6B46-DB49-4370-8F75-5414AFB2F2C1}" type="parTrans" cxnId="{819C536C-B2A6-4811-88B5-9E60C4DF1129}">
      <dgm:prSet/>
      <dgm:spPr/>
      <dgm:t>
        <a:bodyPr/>
        <a:lstStyle/>
        <a:p>
          <a:endParaRPr lang="ru-RU"/>
        </a:p>
      </dgm:t>
    </dgm:pt>
    <dgm:pt modelId="{7F4C41F4-52AC-45A4-84DC-05F591065E62}" type="sibTrans" cxnId="{819C536C-B2A6-4811-88B5-9E60C4DF1129}">
      <dgm:prSet/>
      <dgm:spPr/>
      <dgm:t>
        <a:bodyPr/>
        <a:lstStyle/>
        <a:p>
          <a:endParaRPr lang="ru-RU"/>
        </a:p>
      </dgm:t>
    </dgm:pt>
    <dgm:pt modelId="{C4D7CEA3-D078-418A-9D7A-59377D046705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baseline="0" dirty="0" smtClean="0"/>
            <a:t>не более 30 % от фактической себестоимости производства 1 кг молока (на основании отчетов о производстве, себестоимости и реализации продукции животноводства по форме N 13-АПК, утвержденной приказом Министерства с/х РФ) за год, предшествующий текущему году</a:t>
          </a:r>
          <a:endParaRPr lang="ru-RU" sz="1400" b="0" dirty="0"/>
        </a:p>
      </dgm:t>
    </dgm:pt>
    <dgm:pt modelId="{2A9367CC-63FB-46D9-A0D2-E7ADFDB8D25D}" type="parTrans" cxnId="{3B87EC01-2F7E-4B2F-8587-DEFBCB97DED1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CD290D5-AE12-4527-A497-30BB65DF6EBA}" type="sibTrans" cxnId="{3B87EC01-2F7E-4B2F-8587-DEFBCB97DED1}">
      <dgm:prSet/>
      <dgm:spPr/>
      <dgm:t>
        <a:bodyPr/>
        <a:lstStyle/>
        <a:p>
          <a:endParaRPr lang="ru-RU"/>
        </a:p>
      </dgm:t>
    </dgm:pt>
    <dgm:pt modelId="{2D1B6CDB-B8FC-4977-AD3D-5E425B7C616B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получатели субсидии – с/х товаропроизводители (за исключением граждан, ведущих личное подсобное хозяйство)</a:t>
          </a:r>
        </a:p>
      </dgm:t>
    </dgm:pt>
    <dgm:pt modelId="{823AEF50-AA23-41D9-8846-63809CE378F6}" type="parTrans" cxnId="{5E612F8A-8177-4201-8DD8-508EC6FDC1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B13FC15-425A-4B5C-AE3F-8971C87A3781}" type="sibTrans" cxnId="{5E612F8A-8177-4201-8DD8-508EC6FDC17D}">
      <dgm:prSet/>
      <dgm:spPr/>
      <dgm:t>
        <a:bodyPr/>
        <a:lstStyle/>
        <a:p>
          <a:endParaRPr lang="ru-RU"/>
        </a:p>
      </dgm:t>
    </dgm:pt>
    <dgm:pt modelId="{21B69117-E6F6-47DC-9703-51F59E3F2564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предоставляются в целях возмещения части затрат с/х товаропроизводителям на производство и реализацию молока из расчета за 1 кг реализованного и (или) отгруженного на собственную переработку молока высшего и (или) первого сорта.</a:t>
          </a:r>
          <a:endParaRPr lang="ru-RU" sz="1400" dirty="0"/>
        </a:p>
      </dgm:t>
    </dgm:pt>
    <dgm:pt modelId="{70731F7A-273C-4811-825D-AE657C555AFD}" type="parTrans" cxnId="{DF685B78-C0B8-4EA0-92D5-686ED8F0ED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5B9F7BF-1FCB-4532-A672-4E9E9AD04E54}" type="sibTrans" cxnId="{DF685B78-C0B8-4EA0-92D5-686ED8F0ED7D}">
      <dgm:prSet/>
      <dgm:spPr/>
      <dgm:t>
        <a:bodyPr/>
        <a:lstStyle/>
        <a:p>
          <a:endParaRPr lang="ru-RU"/>
        </a:p>
      </dgm:t>
    </dgm:pt>
    <dgm:pt modelId="{74B208A6-B977-4D44-A6B2-C3787FCB2C9E}" type="pres">
      <dgm:prSet presAssocID="{CBFE6239-95F4-417B-829B-518277181F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BEBBFA-902D-40E4-AFC5-69DBE23E069B}" type="pres">
      <dgm:prSet presAssocID="{14886F00-912C-496A-828E-6D8E77AB9EAD}" presName="root" presStyleCnt="0"/>
      <dgm:spPr/>
    </dgm:pt>
    <dgm:pt modelId="{F0A1ABAD-C57A-4744-8C35-D1F8A9485FD3}" type="pres">
      <dgm:prSet presAssocID="{14886F00-912C-496A-828E-6D8E77AB9EAD}" presName="rootComposite" presStyleCnt="0"/>
      <dgm:spPr/>
    </dgm:pt>
    <dgm:pt modelId="{3930F359-71CF-4669-ACA0-A1816C50AACF}" type="pres">
      <dgm:prSet presAssocID="{14886F00-912C-496A-828E-6D8E77AB9EAD}" presName="rootText" presStyleLbl="node1" presStyleIdx="0" presStyleCnt="1" custScaleX="450605" custScaleY="99536" custLinFactNeighborX="3145" custLinFactNeighborY="-46664"/>
      <dgm:spPr/>
      <dgm:t>
        <a:bodyPr/>
        <a:lstStyle/>
        <a:p>
          <a:endParaRPr lang="ru-RU"/>
        </a:p>
      </dgm:t>
    </dgm:pt>
    <dgm:pt modelId="{D7B6C1A1-DCD9-44E9-9005-BD020AE274F9}" type="pres">
      <dgm:prSet presAssocID="{14886F00-912C-496A-828E-6D8E77AB9EAD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0ABB8F-2E15-49F2-89E0-31E2AF35D4CA}" type="pres">
      <dgm:prSet presAssocID="{14886F00-912C-496A-828E-6D8E77AB9EAD}" presName="childShape" presStyleCnt="0"/>
      <dgm:spPr/>
    </dgm:pt>
    <dgm:pt modelId="{F7E9756E-6EC2-40C3-80A9-B214DC3F12F9}" type="pres">
      <dgm:prSet presAssocID="{2A9367CC-63FB-46D9-A0D2-E7ADFDB8D25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3BA798C4-81D3-4B52-84AB-83AC0D3955E4}" type="pres">
      <dgm:prSet presAssocID="{C4D7CEA3-D078-418A-9D7A-59377D046705}" presName="childText" presStyleLbl="bgAcc1" presStyleIdx="0" presStyleCnt="3" custScaleX="459520" custScaleY="214842" custLinFactNeighborX="-4983" custLinFactNeighborY="-53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1876-881C-41C6-A171-F615E03F6851}" type="pres">
      <dgm:prSet presAssocID="{70731F7A-273C-4811-825D-AE657C555AF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6580FC5-74FE-4487-9A8D-C8EC2C39D2F1}" type="pres">
      <dgm:prSet presAssocID="{21B69117-E6F6-47DC-9703-51F59E3F2564}" presName="childText" presStyleLbl="bgAcc1" presStyleIdx="1" presStyleCnt="3" custScaleX="459108" custScaleY="221919" custLinFactNeighborX="-4571" custLinFactNeighborY="-59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FAB8E-C3BC-4FAC-9BA9-FB7F05228C83}" type="pres">
      <dgm:prSet presAssocID="{823AEF50-AA23-41D9-8846-63809CE378F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084116-29F3-4365-BE8C-22387E2F3888}" type="pres">
      <dgm:prSet presAssocID="{2D1B6CDB-B8FC-4977-AD3D-5E425B7C616B}" presName="childText" presStyleLbl="bgAcc1" presStyleIdx="2" presStyleCnt="3" custScaleX="459423" custScaleY="108656" custLinFactNeighborX="-4886" custLinFactNeighborY="-64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6B9B8-5DAD-43F4-9F2B-B05570FED965}" type="presOf" srcId="{823AEF50-AA23-41D9-8846-63809CE378F6}" destId="{532FAB8E-C3BC-4FAC-9BA9-FB7F05228C83}" srcOrd="0" destOrd="0" presId="urn:microsoft.com/office/officeart/2005/8/layout/hierarchy3"/>
    <dgm:cxn modelId="{0C65C256-676C-4D6D-A25D-0E100BF7531C}" type="presOf" srcId="{2A9367CC-63FB-46D9-A0D2-E7ADFDB8D25D}" destId="{F7E9756E-6EC2-40C3-80A9-B214DC3F12F9}" srcOrd="0" destOrd="0" presId="urn:microsoft.com/office/officeart/2005/8/layout/hierarchy3"/>
    <dgm:cxn modelId="{819C536C-B2A6-4811-88B5-9E60C4DF1129}" srcId="{CBFE6239-95F4-417B-829B-518277181F1E}" destId="{14886F00-912C-496A-828E-6D8E77AB9EAD}" srcOrd="0" destOrd="0" parTransId="{828B6B46-DB49-4370-8F75-5414AFB2F2C1}" sibTransId="{7F4C41F4-52AC-45A4-84DC-05F591065E62}"/>
    <dgm:cxn modelId="{BBEC6122-702C-454C-BA7B-7610AC5B46BA}" type="presOf" srcId="{CBFE6239-95F4-417B-829B-518277181F1E}" destId="{74B208A6-B977-4D44-A6B2-C3787FCB2C9E}" srcOrd="0" destOrd="0" presId="urn:microsoft.com/office/officeart/2005/8/layout/hierarchy3"/>
    <dgm:cxn modelId="{48603D21-2CC3-4421-849F-9041F1652B93}" type="presOf" srcId="{70731F7A-273C-4811-825D-AE657C555AFD}" destId="{ABD31876-881C-41C6-A171-F615E03F6851}" srcOrd="0" destOrd="0" presId="urn:microsoft.com/office/officeart/2005/8/layout/hierarchy3"/>
    <dgm:cxn modelId="{5E612F8A-8177-4201-8DD8-508EC6FDC17D}" srcId="{14886F00-912C-496A-828E-6D8E77AB9EAD}" destId="{2D1B6CDB-B8FC-4977-AD3D-5E425B7C616B}" srcOrd="2" destOrd="0" parTransId="{823AEF50-AA23-41D9-8846-63809CE378F6}" sibTransId="{5B13FC15-425A-4B5C-AE3F-8971C87A3781}"/>
    <dgm:cxn modelId="{DBE2593E-5276-49F7-8427-408493A00204}" type="presOf" srcId="{14886F00-912C-496A-828E-6D8E77AB9EAD}" destId="{3930F359-71CF-4669-ACA0-A1816C50AACF}" srcOrd="0" destOrd="0" presId="urn:microsoft.com/office/officeart/2005/8/layout/hierarchy3"/>
    <dgm:cxn modelId="{3B87EC01-2F7E-4B2F-8587-DEFBCB97DED1}" srcId="{14886F00-912C-496A-828E-6D8E77AB9EAD}" destId="{C4D7CEA3-D078-418A-9D7A-59377D046705}" srcOrd="0" destOrd="0" parTransId="{2A9367CC-63FB-46D9-A0D2-E7ADFDB8D25D}" sibTransId="{7CD290D5-AE12-4527-A497-30BB65DF6EBA}"/>
    <dgm:cxn modelId="{D22E3BE2-26E3-4753-8E6E-854FECA9CA26}" type="presOf" srcId="{C4D7CEA3-D078-418A-9D7A-59377D046705}" destId="{3BA798C4-81D3-4B52-84AB-83AC0D3955E4}" srcOrd="0" destOrd="0" presId="urn:microsoft.com/office/officeart/2005/8/layout/hierarchy3"/>
    <dgm:cxn modelId="{DF685B78-C0B8-4EA0-92D5-686ED8F0ED7D}" srcId="{14886F00-912C-496A-828E-6D8E77AB9EAD}" destId="{21B69117-E6F6-47DC-9703-51F59E3F2564}" srcOrd="1" destOrd="0" parTransId="{70731F7A-273C-4811-825D-AE657C555AFD}" sibTransId="{C5B9F7BF-1FCB-4532-A672-4E9E9AD04E54}"/>
    <dgm:cxn modelId="{553A9154-758F-438C-8CF1-99A4EC078D97}" type="presOf" srcId="{2D1B6CDB-B8FC-4977-AD3D-5E425B7C616B}" destId="{89084116-29F3-4365-BE8C-22387E2F3888}" srcOrd="0" destOrd="0" presId="urn:microsoft.com/office/officeart/2005/8/layout/hierarchy3"/>
    <dgm:cxn modelId="{AA36013F-40F7-478B-A45B-918EF0D501AB}" type="presOf" srcId="{21B69117-E6F6-47DC-9703-51F59E3F2564}" destId="{A6580FC5-74FE-4487-9A8D-C8EC2C39D2F1}" srcOrd="0" destOrd="0" presId="urn:microsoft.com/office/officeart/2005/8/layout/hierarchy3"/>
    <dgm:cxn modelId="{ADA9ADE9-2D7F-4658-B025-222868E91E1D}" type="presOf" srcId="{14886F00-912C-496A-828E-6D8E77AB9EAD}" destId="{D7B6C1A1-DCD9-44E9-9005-BD020AE274F9}" srcOrd="1" destOrd="0" presId="urn:microsoft.com/office/officeart/2005/8/layout/hierarchy3"/>
    <dgm:cxn modelId="{DA9A55BE-E470-4056-9260-A630FC12EDE5}" type="presParOf" srcId="{74B208A6-B977-4D44-A6B2-C3787FCB2C9E}" destId="{14BEBBFA-902D-40E4-AFC5-69DBE23E069B}" srcOrd="0" destOrd="0" presId="urn:microsoft.com/office/officeart/2005/8/layout/hierarchy3"/>
    <dgm:cxn modelId="{631D281B-D30B-4EFA-9C4C-FCF94A90ECD1}" type="presParOf" srcId="{14BEBBFA-902D-40E4-AFC5-69DBE23E069B}" destId="{F0A1ABAD-C57A-4744-8C35-D1F8A9485FD3}" srcOrd="0" destOrd="0" presId="urn:microsoft.com/office/officeart/2005/8/layout/hierarchy3"/>
    <dgm:cxn modelId="{A6485A11-7FC3-4E13-B8FC-DF8238D7233A}" type="presParOf" srcId="{F0A1ABAD-C57A-4744-8C35-D1F8A9485FD3}" destId="{3930F359-71CF-4669-ACA0-A1816C50AACF}" srcOrd="0" destOrd="0" presId="urn:microsoft.com/office/officeart/2005/8/layout/hierarchy3"/>
    <dgm:cxn modelId="{C114DB30-A628-436F-926A-A622577C4FF0}" type="presParOf" srcId="{F0A1ABAD-C57A-4744-8C35-D1F8A9485FD3}" destId="{D7B6C1A1-DCD9-44E9-9005-BD020AE274F9}" srcOrd="1" destOrd="0" presId="urn:microsoft.com/office/officeart/2005/8/layout/hierarchy3"/>
    <dgm:cxn modelId="{E5AF94B5-8480-48A3-A5C9-2B6970DEE750}" type="presParOf" srcId="{14BEBBFA-902D-40E4-AFC5-69DBE23E069B}" destId="{8E0ABB8F-2E15-49F2-89E0-31E2AF35D4CA}" srcOrd="1" destOrd="0" presId="urn:microsoft.com/office/officeart/2005/8/layout/hierarchy3"/>
    <dgm:cxn modelId="{D460E7ED-B869-4500-B771-E8AB65DB0B76}" type="presParOf" srcId="{8E0ABB8F-2E15-49F2-89E0-31E2AF35D4CA}" destId="{F7E9756E-6EC2-40C3-80A9-B214DC3F12F9}" srcOrd="0" destOrd="0" presId="urn:microsoft.com/office/officeart/2005/8/layout/hierarchy3"/>
    <dgm:cxn modelId="{038FA1F0-EF12-4CDA-903C-8BAD1D1EA41E}" type="presParOf" srcId="{8E0ABB8F-2E15-49F2-89E0-31E2AF35D4CA}" destId="{3BA798C4-81D3-4B52-84AB-83AC0D3955E4}" srcOrd="1" destOrd="0" presId="urn:microsoft.com/office/officeart/2005/8/layout/hierarchy3"/>
    <dgm:cxn modelId="{756AC9A8-313F-4441-91E1-456F608E698B}" type="presParOf" srcId="{8E0ABB8F-2E15-49F2-89E0-31E2AF35D4CA}" destId="{ABD31876-881C-41C6-A171-F615E03F6851}" srcOrd="2" destOrd="0" presId="urn:microsoft.com/office/officeart/2005/8/layout/hierarchy3"/>
    <dgm:cxn modelId="{02613EDD-BB23-4F5A-8BFC-6A541BB018AB}" type="presParOf" srcId="{8E0ABB8F-2E15-49F2-89E0-31E2AF35D4CA}" destId="{A6580FC5-74FE-4487-9A8D-C8EC2C39D2F1}" srcOrd="3" destOrd="0" presId="urn:microsoft.com/office/officeart/2005/8/layout/hierarchy3"/>
    <dgm:cxn modelId="{9118EF7A-9FE7-4A9F-B47F-F2CE36B2877C}" type="presParOf" srcId="{8E0ABB8F-2E15-49F2-89E0-31E2AF35D4CA}" destId="{532FAB8E-C3BC-4FAC-9BA9-FB7F05228C83}" srcOrd="4" destOrd="0" presId="urn:microsoft.com/office/officeart/2005/8/layout/hierarchy3"/>
    <dgm:cxn modelId="{12C0FC69-A848-4E71-9C78-2E7533E767B2}" type="presParOf" srcId="{8E0ABB8F-2E15-49F2-89E0-31E2AF35D4CA}" destId="{89084116-29F3-4365-BE8C-22387E2F388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BFE6239-95F4-417B-829B-518277181F1E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86F00-912C-496A-828E-6D8E77AB9EAD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2000" b="1" u="none" dirty="0" smtClean="0"/>
            <a:t>Субсидии на производство и реализацию продукции растениеводства</a:t>
          </a:r>
          <a:endParaRPr lang="ru-RU" sz="2000" u="none" dirty="0"/>
        </a:p>
      </dgm:t>
    </dgm:pt>
    <dgm:pt modelId="{828B6B46-DB49-4370-8F75-5414AFB2F2C1}" type="parTrans" cxnId="{819C536C-B2A6-4811-88B5-9E60C4DF1129}">
      <dgm:prSet/>
      <dgm:spPr/>
      <dgm:t>
        <a:bodyPr/>
        <a:lstStyle/>
        <a:p>
          <a:endParaRPr lang="ru-RU"/>
        </a:p>
      </dgm:t>
    </dgm:pt>
    <dgm:pt modelId="{7F4C41F4-52AC-45A4-84DC-05F591065E62}" type="sibTrans" cxnId="{819C536C-B2A6-4811-88B5-9E60C4DF1129}">
      <dgm:prSet/>
      <dgm:spPr/>
      <dgm:t>
        <a:bodyPr/>
        <a:lstStyle/>
        <a:p>
          <a:endParaRPr lang="ru-RU"/>
        </a:p>
      </dgm:t>
    </dgm:pt>
    <dgm:pt modelId="{C4D7CEA3-D078-418A-9D7A-59377D046705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при определении размера субсидии за счет средств бюджета Пермского края учитываются данные о посевных площадях:</a:t>
          </a:r>
          <a:endParaRPr lang="ru-RU" sz="1400" b="0" dirty="0"/>
        </a:p>
      </dgm:t>
    </dgm:pt>
    <dgm:pt modelId="{2A9367CC-63FB-46D9-A0D2-E7ADFDB8D25D}" type="parTrans" cxnId="{3B87EC01-2F7E-4B2F-8587-DEFBCB97DED1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CD290D5-AE12-4527-A497-30BB65DF6EBA}" type="sibTrans" cxnId="{3B87EC01-2F7E-4B2F-8587-DEFBCB97DED1}">
      <dgm:prSet/>
      <dgm:spPr/>
      <dgm:t>
        <a:bodyPr/>
        <a:lstStyle/>
        <a:p>
          <a:endParaRPr lang="ru-RU"/>
        </a:p>
      </dgm:t>
    </dgm:pt>
    <dgm:pt modelId="{2D1B6CDB-B8FC-4977-AD3D-5E425B7C616B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получатели субсидии – с/х товаропроизводители, за исключением граждан, ведущих личное подсобное хозяйство</a:t>
          </a:r>
        </a:p>
      </dgm:t>
    </dgm:pt>
    <dgm:pt modelId="{823AEF50-AA23-41D9-8846-63809CE378F6}" type="parTrans" cxnId="{5E612F8A-8177-4201-8DD8-508EC6FDC1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B13FC15-425A-4B5C-AE3F-8971C87A3781}" type="sibTrans" cxnId="{5E612F8A-8177-4201-8DD8-508EC6FDC17D}">
      <dgm:prSet/>
      <dgm:spPr/>
      <dgm:t>
        <a:bodyPr/>
        <a:lstStyle/>
        <a:p>
          <a:endParaRPr lang="ru-RU"/>
        </a:p>
      </dgm:t>
    </dgm:pt>
    <dgm:pt modelId="{60847D13-ECD2-49AE-BE1A-9C45957DC343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>
            <a:spcAft>
              <a:spcPts val="600"/>
            </a:spcAft>
          </a:pPr>
          <a:r>
            <a:rPr lang="ru-RU" sz="1400" b="0" dirty="0" smtClean="0"/>
            <a:t>требования – недопущение снижения посевных площадей:</a:t>
          </a:r>
        </a:p>
      </dgm:t>
    </dgm:pt>
    <dgm:pt modelId="{17EF8CF0-1347-45A0-B11B-FD67FADF1C61}" type="parTrans" cxnId="{CD451E9A-24D1-4373-B574-D14087C7FFE9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FDD1A42-073A-48CE-8626-3DF034373035}" type="sibTrans" cxnId="{CD451E9A-24D1-4373-B574-D14087C7FFE9}">
      <dgm:prSet/>
      <dgm:spPr/>
      <dgm:t>
        <a:bodyPr/>
        <a:lstStyle/>
        <a:p>
          <a:endParaRPr lang="ru-RU"/>
        </a:p>
      </dgm:t>
    </dgm:pt>
    <dgm:pt modelId="{21B69117-E6F6-47DC-9703-51F59E3F2564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sz="1400" b="0" dirty="0" smtClean="0"/>
            <a:t>предоставляются с/х товаропроизводителям в расчете на 1 гектар посевной площади с/х культур в целях возмещения части затрат на производство и реализацию продукции растениеводства:</a:t>
          </a:r>
          <a:endParaRPr lang="ru-RU" sz="1400" b="0" dirty="0"/>
        </a:p>
      </dgm:t>
    </dgm:pt>
    <dgm:pt modelId="{70731F7A-273C-4811-825D-AE657C555AFD}" type="parTrans" cxnId="{DF685B78-C0B8-4EA0-92D5-686ED8F0ED7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5B9F7BF-1FCB-4532-A672-4E9E9AD04E54}" type="sibTrans" cxnId="{DF685B78-C0B8-4EA0-92D5-686ED8F0ED7D}">
      <dgm:prSet/>
      <dgm:spPr/>
      <dgm:t>
        <a:bodyPr/>
        <a:lstStyle/>
        <a:p>
          <a:endParaRPr lang="ru-RU"/>
        </a:p>
      </dgm:t>
    </dgm:pt>
    <dgm:pt modelId="{74B208A6-B977-4D44-A6B2-C3787FCB2C9E}" type="pres">
      <dgm:prSet presAssocID="{CBFE6239-95F4-417B-829B-518277181F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BEBBFA-902D-40E4-AFC5-69DBE23E069B}" type="pres">
      <dgm:prSet presAssocID="{14886F00-912C-496A-828E-6D8E77AB9EAD}" presName="root" presStyleCnt="0"/>
      <dgm:spPr/>
    </dgm:pt>
    <dgm:pt modelId="{F0A1ABAD-C57A-4744-8C35-D1F8A9485FD3}" type="pres">
      <dgm:prSet presAssocID="{14886F00-912C-496A-828E-6D8E77AB9EAD}" presName="rootComposite" presStyleCnt="0"/>
      <dgm:spPr/>
    </dgm:pt>
    <dgm:pt modelId="{3930F359-71CF-4669-ACA0-A1816C50AACF}" type="pres">
      <dgm:prSet presAssocID="{14886F00-912C-496A-828E-6D8E77AB9EAD}" presName="rootText" presStyleLbl="node1" presStyleIdx="0" presStyleCnt="1" custScaleX="449591" custScaleY="99536" custLinFactNeighborX="-60077" custLinFactNeighborY="-95356"/>
      <dgm:spPr/>
      <dgm:t>
        <a:bodyPr/>
        <a:lstStyle/>
        <a:p>
          <a:endParaRPr lang="ru-RU"/>
        </a:p>
      </dgm:t>
    </dgm:pt>
    <dgm:pt modelId="{D7B6C1A1-DCD9-44E9-9005-BD020AE274F9}" type="pres">
      <dgm:prSet presAssocID="{14886F00-912C-496A-828E-6D8E77AB9EAD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0ABB8F-2E15-49F2-89E0-31E2AF35D4CA}" type="pres">
      <dgm:prSet presAssocID="{14886F00-912C-496A-828E-6D8E77AB9EAD}" presName="childShape" presStyleCnt="0"/>
      <dgm:spPr/>
    </dgm:pt>
    <dgm:pt modelId="{F7E9756E-6EC2-40C3-80A9-B214DC3F12F9}" type="pres">
      <dgm:prSet presAssocID="{2A9367CC-63FB-46D9-A0D2-E7ADFDB8D25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BA798C4-81D3-4B52-84AB-83AC0D3955E4}" type="pres">
      <dgm:prSet presAssocID="{C4D7CEA3-D078-418A-9D7A-59377D046705}" presName="childText" presStyleLbl="bgAcc1" presStyleIdx="0" presStyleCnt="4" custScaleX="459520" custScaleY="136647" custLinFactNeighborX="-723" custLinFactNeighborY="-72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1876-881C-41C6-A171-F615E03F6851}" type="pres">
      <dgm:prSet presAssocID="{70731F7A-273C-4811-825D-AE657C555AF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6580FC5-74FE-4487-9A8D-C8EC2C39D2F1}" type="pres">
      <dgm:prSet presAssocID="{21B69117-E6F6-47DC-9703-51F59E3F2564}" presName="childText" presStyleLbl="bgAcc1" presStyleIdx="1" presStyleCnt="4" custScaleX="459108" custScaleY="152617" custLinFactNeighborX="-857" custLinFactNeighborY="-69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FAB8E-C3BC-4FAC-9BA9-FB7F05228C83}" type="pres">
      <dgm:prSet presAssocID="{823AEF50-AA23-41D9-8846-63809CE378F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9084116-29F3-4365-BE8C-22387E2F3888}" type="pres">
      <dgm:prSet presAssocID="{2D1B6CDB-B8FC-4977-AD3D-5E425B7C616B}" presName="childText" presStyleLbl="bgAcc1" presStyleIdx="2" presStyleCnt="4" custScaleX="459423" custScaleY="114833" custLinFactNeighborX="-1172" custLinFactNeighborY="-67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39A4-FE38-43BB-BCBD-9BDB167B7C18}" type="pres">
      <dgm:prSet presAssocID="{17EF8CF0-1347-45A0-B11B-FD67FADF1C6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EEB84AF-EF91-40CB-888F-CF335631961F}" type="pres">
      <dgm:prSet presAssocID="{60847D13-ECD2-49AE-BE1A-9C45957DC343}" presName="childText" presStyleLbl="bgAcc1" presStyleIdx="3" presStyleCnt="4" custScaleX="457774" custScaleY="98990" custLinFactNeighborX="477" custLinFactNeighborY="-62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93077-9504-4E48-9D9B-EE71BFB9242B}" type="presOf" srcId="{70731F7A-273C-4811-825D-AE657C555AFD}" destId="{ABD31876-881C-41C6-A171-F615E03F6851}" srcOrd="0" destOrd="0" presId="urn:microsoft.com/office/officeart/2005/8/layout/hierarchy3"/>
    <dgm:cxn modelId="{B4BE055E-461E-4928-82A7-0AC77321C734}" type="presOf" srcId="{60847D13-ECD2-49AE-BE1A-9C45957DC343}" destId="{6EEB84AF-EF91-40CB-888F-CF335631961F}" srcOrd="0" destOrd="0" presId="urn:microsoft.com/office/officeart/2005/8/layout/hierarchy3"/>
    <dgm:cxn modelId="{819C536C-B2A6-4811-88B5-9E60C4DF1129}" srcId="{CBFE6239-95F4-417B-829B-518277181F1E}" destId="{14886F00-912C-496A-828E-6D8E77AB9EAD}" srcOrd="0" destOrd="0" parTransId="{828B6B46-DB49-4370-8F75-5414AFB2F2C1}" sibTransId="{7F4C41F4-52AC-45A4-84DC-05F591065E62}"/>
    <dgm:cxn modelId="{3FF95BD9-43A5-4219-AF04-1E9518EDC7A6}" type="presOf" srcId="{CBFE6239-95F4-417B-829B-518277181F1E}" destId="{74B208A6-B977-4D44-A6B2-C3787FCB2C9E}" srcOrd="0" destOrd="0" presId="urn:microsoft.com/office/officeart/2005/8/layout/hierarchy3"/>
    <dgm:cxn modelId="{E7A84BDB-D7D0-4BD0-9EAD-6E90E8A41250}" type="presOf" srcId="{C4D7CEA3-D078-418A-9D7A-59377D046705}" destId="{3BA798C4-81D3-4B52-84AB-83AC0D3955E4}" srcOrd="0" destOrd="0" presId="urn:microsoft.com/office/officeart/2005/8/layout/hierarchy3"/>
    <dgm:cxn modelId="{6126DC83-A7A2-4D2E-A669-3733A308B9B2}" type="presOf" srcId="{823AEF50-AA23-41D9-8846-63809CE378F6}" destId="{532FAB8E-C3BC-4FAC-9BA9-FB7F05228C83}" srcOrd="0" destOrd="0" presId="urn:microsoft.com/office/officeart/2005/8/layout/hierarchy3"/>
    <dgm:cxn modelId="{71EE5D1C-C1C7-4362-93CD-FC379FACBFAA}" type="presOf" srcId="{21B69117-E6F6-47DC-9703-51F59E3F2564}" destId="{A6580FC5-74FE-4487-9A8D-C8EC2C39D2F1}" srcOrd="0" destOrd="0" presId="urn:microsoft.com/office/officeart/2005/8/layout/hierarchy3"/>
    <dgm:cxn modelId="{CD451E9A-24D1-4373-B574-D14087C7FFE9}" srcId="{14886F00-912C-496A-828E-6D8E77AB9EAD}" destId="{60847D13-ECD2-49AE-BE1A-9C45957DC343}" srcOrd="3" destOrd="0" parTransId="{17EF8CF0-1347-45A0-B11B-FD67FADF1C61}" sibTransId="{8FDD1A42-073A-48CE-8626-3DF034373035}"/>
    <dgm:cxn modelId="{5E612F8A-8177-4201-8DD8-508EC6FDC17D}" srcId="{14886F00-912C-496A-828E-6D8E77AB9EAD}" destId="{2D1B6CDB-B8FC-4977-AD3D-5E425B7C616B}" srcOrd="2" destOrd="0" parTransId="{823AEF50-AA23-41D9-8846-63809CE378F6}" sibTransId="{5B13FC15-425A-4B5C-AE3F-8971C87A3781}"/>
    <dgm:cxn modelId="{4C917F5D-2031-449D-B8C9-91D7DD33CEF6}" type="presOf" srcId="{14886F00-912C-496A-828E-6D8E77AB9EAD}" destId="{3930F359-71CF-4669-ACA0-A1816C50AACF}" srcOrd="0" destOrd="0" presId="urn:microsoft.com/office/officeart/2005/8/layout/hierarchy3"/>
    <dgm:cxn modelId="{3B87EC01-2F7E-4B2F-8587-DEFBCB97DED1}" srcId="{14886F00-912C-496A-828E-6D8E77AB9EAD}" destId="{C4D7CEA3-D078-418A-9D7A-59377D046705}" srcOrd="0" destOrd="0" parTransId="{2A9367CC-63FB-46D9-A0D2-E7ADFDB8D25D}" sibTransId="{7CD290D5-AE12-4527-A497-30BB65DF6EBA}"/>
    <dgm:cxn modelId="{1CE28329-3CF4-4173-818D-AB6BEC415AB6}" type="presOf" srcId="{2D1B6CDB-B8FC-4977-AD3D-5E425B7C616B}" destId="{89084116-29F3-4365-BE8C-22387E2F3888}" srcOrd="0" destOrd="0" presId="urn:microsoft.com/office/officeart/2005/8/layout/hierarchy3"/>
    <dgm:cxn modelId="{606F6B08-3218-44EF-BEBC-715A2E5B90BD}" type="presOf" srcId="{2A9367CC-63FB-46D9-A0D2-E7ADFDB8D25D}" destId="{F7E9756E-6EC2-40C3-80A9-B214DC3F12F9}" srcOrd="0" destOrd="0" presId="urn:microsoft.com/office/officeart/2005/8/layout/hierarchy3"/>
    <dgm:cxn modelId="{DF685B78-C0B8-4EA0-92D5-686ED8F0ED7D}" srcId="{14886F00-912C-496A-828E-6D8E77AB9EAD}" destId="{21B69117-E6F6-47DC-9703-51F59E3F2564}" srcOrd="1" destOrd="0" parTransId="{70731F7A-273C-4811-825D-AE657C555AFD}" sibTransId="{C5B9F7BF-1FCB-4532-A672-4E9E9AD04E54}"/>
    <dgm:cxn modelId="{7658C3F3-9C77-4279-A543-E180E2A710A7}" type="presOf" srcId="{17EF8CF0-1347-45A0-B11B-FD67FADF1C61}" destId="{33A239A4-FE38-43BB-BCBD-9BDB167B7C18}" srcOrd="0" destOrd="0" presId="urn:microsoft.com/office/officeart/2005/8/layout/hierarchy3"/>
    <dgm:cxn modelId="{67814202-A0D3-4431-942A-4ADD3278B7DA}" type="presOf" srcId="{14886F00-912C-496A-828E-6D8E77AB9EAD}" destId="{D7B6C1A1-DCD9-44E9-9005-BD020AE274F9}" srcOrd="1" destOrd="0" presId="urn:microsoft.com/office/officeart/2005/8/layout/hierarchy3"/>
    <dgm:cxn modelId="{EDAF23F4-5F2D-40A7-860B-4B31DD165264}" type="presParOf" srcId="{74B208A6-B977-4D44-A6B2-C3787FCB2C9E}" destId="{14BEBBFA-902D-40E4-AFC5-69DBE23E069B}" srcOrd="0" destOrd="0" presId="urn:microsoft.com/office/officeart/2005/8/layout/hierarchy3"/>
    <dgm:cxn modelId="{EDCDFCD5-0D0A-42B0-8D52-4915ACADE286}" type="presParOf" srcId="{14BEBBFA-902D-40E4-AFC5-69DBE23E069B}" destId="{F0A1ABAD-C57A-4744-8C35-D1F8A9485FD3}" srcOrd="0" destOrd="0" presId="urn:microsoft.com/office/officeart/2005/8/layout/hierarchy3"/>
    <dgm:cxn modelId="{9FF5A677-45B0-459C-9373-118A60A75921}" type="presParOf" srcId="{F0A1ABAD-C57A-4744-8C35-D1F8A9485FD3}" destId="{3930F359-71CF-4669-ACA0-A1816C50AACF}" srcOrd="0" destOrd="0" presId="urn:microsoft.com/office/officeart/2005/8/layout/hierarchy3"/>
    <dgm:cxn modelId="{9F631499-A289-4E5F-A95D-21DDF32DA9B5}" type="presParOf" srcId="{F0A1ABAD-C57A-4744-8C35-D1F8A9485FD3}" destId="{D7B6C1A1-DCD9-44E9-9005-BD020AE274F9}" srcOrd="1" destOrd="0" presId="urn:microsoft.com/office/officeart/2005/8/layout/hierarchy3"/>
    <dgm:cxn modelId="{AA7C0D10-1B40-4536-8384-D89C63D271DC}" type="presParOf" srcId="{14BEBBFA-902D-40E4-AFC5-69DBE23E069B}" destId="{8E0ABB8F-2E15-49F2-89E0-31E2AF35D4CA}" srcOrd="1" destOrd="0" presId="urn:microsoft.com/office/officeart/2005/8/layout/hierarchy3"/>
    <dgm:cxn modelId="{3C638447-9E97-4679-80C8-6A472EB28183}" type="presParOf" srcId="{8E0ABB8F-2E15-49F2-89E0-31E2AF35D4CA}" destId="{F7E9756E-6EC2-40C3-80A9-B214DC3F12F9}" srcOrd="0" destOrd="0" presId="urn:microsoft.com/office/officeart/2005/8/layout/hierarchy3"/>
    <dgm:cxn modelId="{6C8A9736-484B-4FE4-A204-4B8D5F58B710}" type="presParOf" srcId="{8E0ABB8F-2E15-49F2-89E0-31E2AF35D4CA}" destId="{3BA798C4-81D3-4B52-84AB-83AC0D3955E4}" srcOrd="1" destOrd="0" presId="urn:microsoft.com/office/officeart/2005/8/layout/hierarchy3"/>
    <dgm:cxn modelId="{D48A080E-39C9-446A-A3F9-D345240AE510}" type="presParOf" srcId="{8E0ABB8F-2E15-49F2-89E0-31E2AF35D4CA}" destId="{ABD31876-881C-41C6-A171-F615E03F6851}" srcOrd="2" destOrd="0" presId="urn:microsoft.com/office/officeart/2005/8/layout/hierarchy3"/>
    <dgm:cxn modelId="{BD6694CC-5532-4CEA-B658-7FBE9DA6D524}" type="presParOf" srcId="{8E0ABB8F-2E15-49F2-89E0-31E2AF35D4CA}" destId="{A6580FC5-74FE-4487-9A8D-C8EC2C39D2F1}" srcOrd="3" destOrd="0" presId="urn:microsoft.com/office/officeart/2005/8/layout/hierarchy3"/>
    <dgm:cxn modelId="{599CD928-3334-4F57-965D-22A41BF51E4B}" type="presParOf" srcId="{8E0ABB8F-2E15-49F2-89E0-31E2AF35D4CA}" destId="{532FAB8E-C3BC-4FAC-9BA9-FB7F05228C83}" srcOrd="4" destOrd="0" presId="urn:microsoft.com/office/officeart/2005/8/layout/hierarchy3"/>
    <dgm:cxn modelId="{A17F1388-0341-4B4E-ACD0-E519D84015CF}" type="presParOf" srcId="{8E0ABB8F-2E15-49F2-89E0-31E2AF35D4CA}" destId="{89084116-29F3-4365-BE8C-22387E2F3888}" srcOrd="5" destOrd="0" presId="urn:microsoft.com/office/officeart/2005/8/layout/hierarchy3"/>
    <dgm:cxn modelId="{E5E38C45-CE2D-4809-86B0-EE5A7447F587}" type="presParOf" srcId="{8E0ABB8F-2E15-49F2-89E0-31E2AF35D4CA}" destId="{33A239A4-FE38-43BB-BCBD-9BDB167B7C18}" srcOrd="6" destOrd="0" presId="urn:microsoft.com/office/officeart/2005/8/layout/hierarchy3"/>
    <dgm:cxn modelId="{A6D32331-74C9-4846-8684-233B8A2ED5EE}" type="presParOf" srcId="{8E0ABB8F-2E15-49F2-89E0-31E2AF35D4CA}" destId="{6EEB84AF-EF91-40CB-888F-CF335631961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600" b="1" u="none" dirty="0" smtClean="0"/>
            <a:t>Постановление Правительства РФ № 214 от 12.03.2015</a:t>
          </a:r>
          <a:endParaRPr lang="ru-RU" sz="1600" u="none" dirty="0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/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Организация включена в перечень организаций, оказывающих существенное влияние на отрасли промышленности согласно критериям, утвержденным приказом 596 Минпромторга РФ от 27.03.2015</a:t>
          </a:r>
        </a:p>
      </dgm:t>
    </dgm:pt>
    <dgm:pt modelId="{F922FDF3-9E21-438F-B3D3-A35BC4586C19}" type="parTrans" cxnId="{AB0BC35C-ED52-49C4-9DC6-0A28DF9E6004}">
      <dgm:prSet/>
      <dgm:spPr/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/>
      <dgm:spPr>
        <a:ln w="6350">
          <a:solidFill>
            <a:schemeClr val="tx2"/>
          </a:solidFill>
        </a:ln>
      </dgm:spPr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baseline="0" dirty="0" smtClean="0"/>
            <a:t>Субсидия предоставляется в размере 70% расходов на уплату процентов, но не более чем из расчета 70% ключевой ставки ЦБ РФ</a:t>
          </a:r>
        </a:p>
      </dgm:t>
    </dgm:pt>
    <dgm:pt modelId="{ADD7B6FD-7658-451C-9C3C-83A83D5C8810}" type="parTrans" cxnId="{1D4DA2C8-B657-4505-8D7D-709BC2A30CFF}">
      <dgm:prSet/>
      <dgm:spPr/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/>
      <dgm:t>
        <a:bodyPr lIns="180000" anchor="ctr"/>
        <a:lstStyle/>
        <a:p>
          <a:pPr algn="l"/>
          <a:r>
            <a:rPr lang="ru-RU" sz="1400" b="1" dirty="0" smtClean="0"/>
            <a:t>Ограничения</a:t>
          </a:r>
        </a:p>
      </dgm:t>
    </dgm:pt>
    <dgm:pt modelId="{8DB10FAA-7600-444E-A907-59426987DA10}" type="parTrans" cxnId="{DE833263-1A57-4A45-BA7C-676FEC49ED9C}">
      <dgm:prSet/>
      <dgm:spPr/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162952" custScaleY="51068" custLinFactNeighborX="-14" custLinFactNeighborY="-7577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3" custScaleX="239314" custScaleY="149677" custLinFactNeighborX="-7972" custLinFactNeighborY="-1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1" presStyleCnt="3" custScaleX="237661" custScaleY="148432" custLinFactNeighborX="-8683" custLinFactNeighborY="-10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2" presStyleCnt="3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2" presStyleCnt="3" custScaleX="232195" custScaleY="59879" custLinFactNeighborX="-8357" custLinFactNeighborY="-16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46C1E0-9926-4D6B-846A-5C380B2198E2}" type="presOf" srcId="{82B409A2-C758-4C71-9A81-0C6B01E99918}" destId="{65AF64C8-A547-4247-A3F7-B33C10903303}" srcOrd="0" destOrd="0" presId="urn:microsoft.com/office/officeart/2005/8/layout/hierarchy3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29327A7F-054B-4C3A-A9D4-039DF8EB6456}" type="presOf" srcId="{043DCAC8-9111-4F91-9559-FE86B53079B8}" destId="{1D5A7343-907B-4912-80D4-6F5662FA2455}" srcOrd="0" destOrd="0" presId="urn:microsoft.com/office/officeart/2005/8/layout/hierarchy3"/>
    <dgm:cxn modelId="{545D2A38-940E-4E59-916C-A7B124B20EE2}" type="presOf" srcId="{5F77889B-D5B5-4AD4-AABA-019D2E1722E4}" destId="{5DA40A49-58BD-4DDF-82A7-CB8D9BE42F8B}" srcOrd="0" destOrd="0" presId="urn:microsoft.com/office/officeart/2005/8/layout/hierarchy3"/>
    <dgm:cxn modelId="{68BF239B-4705-4E75-9C35-C5DA6E9E746D}" type="presOf" srcId="{48403DF2-954C-42AA-A965-9E58A54F242F}" destId="{D2A3F814-5F55-48D6-8A21-9AE2A89A762F}" srcOrd="0" destOrd="0" presId="urn:microsoft.com/office/officeart/2005/8/layout/hierarchy3"/>
    <dgm:cxn modelId="{CBEAE2AB-7113-4575-BD76-EC5990DB22D5}" type="presOf" srcId="{043DCAC8-9111-4F91-9559-FE86B53079B8}" destId="{BE2D9FDE-6B7E-4F41-B5D8-2AB68318C304}" srcOrd="1" destOrd="0" presId="urn:microsoft.com/office/officeart/2005/8/layout/hierarchy3"/>
    <dgm:cxn modelId="{AB937AEE-8C0F-4E3C-865C-1131D1CBD955}" type="presOf" srcId="{8DB10FAA-7600-444E-A907-59426987DA10}" destId="{112A9C07-C5F6-496F-9484-D33C912464E3}" srcOrd="0" destOrd="0" presId="urn:microsoft.com/office/officeart/2005/8/layout/hierarchy3"/>
    <dgm:cxn modelId="{8F0B38AA-0743-4438-B939-7AA0605F4DA0}" type="presOf" srcId="{F922FDF3-9E21-438F-B3D3-A35BC4586C19}" destId="{454D93ED-AF89-4755-A7F4-FA31BD3F5F68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DE833263-1A57-4A45-BA7C-676FEC49ED9C}" srcId="{043DCAC8-9111-4F91-9559-FE86B53079B8}" destId="{48403DF2-954C-42AA-A965-9E58A54F242F}" srcOrd="2" destOrd="0" parTransId="{8DB10FAA-7600-444E-A907-59426987DA10}" sibTransId="{C4ED6562-AEED-4825-B30C-52AABD40FBAE}"/>
    <dgm:cxn modelId="{D6F2F2BF-461B-4EC9-934C-71AAB7E2AAA9}" type="presOf" srcId="{ADD7B6FD-7658-451C-9C3C-83A83D5C8810}" destId="{C9B598E8-BCF7-4769-99D1-928D274F9AB2}" srcOrd="0" destOrd="0" presId="urn:microsoft.com/office/officeart/2005/8/layout/hierarchy3"/>
    <dgm:cxn modelId="{1D4DA2C8-B657-4505-8D7D-709BC2A30CFF}" srcId="{043DCAC8-9111-4F91-9559-FE86B53079B8}" destId="{5F77889B-D5B5-4AD4-AABA-019D2E1722E4}" srcOrd="1" destOrd="0" parTransId="{ADD7B6FD-7658-451C-9C3C-83A83D5C8810}" sibTransId="{741EFFEF-2F8D-40C9-8DAE-9C55552A9F28}"/>
    <dgm:cxn modelId="{EF27EBF5-32E4-407F-8D97-84EFCE6B5300}" type="presOf" srcId="{D2A64AC8-10D4-4115-AE6E-39D87322DD57}" destId="{78EE7F6A-6F44-455C-B50D-64123ACEC5F2}" srcOrd="0" destOrd="0" presId="urn:microsoft.com/office/officeart/2005/8/layout/hierarchy3"/>
    <dgm:cxn modelId="{34E64DE1-31B3-4867-BE8F-05FA5AA63FAA}" type="presParOf" srcId="{78EE7F6A-6F44-455C-B50D-64123ACEC5F2}" destId="{580902A7-4BB6-46C5-A7EF-2599D4737705}" srcOrd="0" destOrd="0" presId="urn:microsoft.com/office/officeart/2005/8/layout/hierarchy3"/>
    <dgm:cxn modelId="{40F16F6E-85A5-4701-B6D6-CD839EC9CF86}" type="presParOf" srcId="{580902A7-4BB6-46C5-A7EF-2599D4737705}" destId="{A06B3FA1-3269-4C0E-A576-C6B00B3E41A6}" srcOrd="0" destOrd="0" presId="urn:microsoft.com/office/officeart/2005/8/layout/hierarchy3"/>
    <dgm:cxn modelId="{D2EE7837-8CB5-41CD-A0DE-DD02497D4CA7}" type="presParOf" srcId="{A06B3FA1-3269-4C0E-A576-C6B00B3E41A6}" destId="{1D5A7343-907B-4912-80D4-6F5662FA2455}" srcOrd="0" destOrd="0" presId="urn:microsoft.com/office/officeart/2005/8/layout/hierarchy3"/>
    <dgm:cxn modelId="{26CF10ED-FFAE-4EF9-BC45-9A715BAA5D0D}" type="presParOf" srcId="{A06B3FA1-3269-4C0E-A576-C6B00B3E41A6}" destId="{BE2D9FDE-6B7E-4F41-B5D8-2AB68318C304}" srcOrd="1" destOrd="0" presId="urn:microsoft.com/office/officeart/2005/8/layout/hierarchy3"/>
    <dgm:cxn modelId="{C046A758-EC09-4AFD-A81E-F19690D0BCF1}" type="presParOf" srcId="{580902A7-4BB6-46C5-A7EF-2599D4737705}" destId="{E8D402AB-A022-4DCD-8A54-F7732FD1571D}" srcOrd="1" destOrd="0" presId="urn:microsoft.com/office/officeart/2005/8/layout/hierarchy3"/>
    <dgm:cxn modelId="{BDBF93C0-9EEE-4BE2-9DB5-52FF26AC5C13}" type="presParOf" srcId="{E8D402AB-A022-4DCD-8A54-F7732FD1571D}" destId="{454D93ED-AF89-4755-A7F4-FA31BD3F5F68}" srcOrd="0" destOrd="0" presId="urn:microsoft.com/office/officeart/2005/8/layout/hierarchy3"/>
    <dgm:cxn modelId="{130D943B-26B0-4BCD-BAD3-5CE6B921001F}" type="presParOf" srcId="{E8D402AB-A022-4DCD-8A54-F7732FD1571D}" destId="{65AF64C8-A547-4247-A3F7-B33C10903303}" srcOrd="1" destOrd="0" presId="urn:microsoft.com/office/officeart/2005/8/layout/hierarchy3"/>
    <dgm:cxn modelId="{26303EB6-DDF5-42FB-A882-DC1728FE437A}" type="presParOf" srcId="{E8D402AB-A022-4DCD-8A54-F7732FD1571D}" destId="{C9B598E8-BCF7-4769-99D1-928D274F9AB2}" srcOrd="2" destOrd="0" presId="urn:microsoft.com/office/officeart/2005/8/layout/hierarchy3"/>
    <dgm:cxn modelId="{B6559190-0FCA-42E9-A307-9612B2B0591A}" type="presParOf" srcId="{E8D402AB-A022-4DCD-8A54-F7732FD1571D}" destId="{5DA40A49-58BD-4DDF-82A7-CB8D9BE42F8B}" srcOrd="3" destOrd="0" presId="urn:microsoft.com/office/officeart/2005/8/layout/hierarchy3"/>
    <dgm:cxn modelId="{BFE718BB-678E-4CE4-A55E-00DD1C7615B0}" type="presParOf" srcId="{E8D402AB-A022-4DCD-8A54-F7732FD1571D}" destId="{112A9C07-C5F6-496F-9484-D33C912464E3}" srcOrd="4" destOrd="0" presId="urn:microsoft.com/office/officeart/2005/8/layout/hierarchy3"/>
    <dgm:cxn modelId="{2AD6265A-462C-445A-80FF-DEA363822596}" type="presParOf" srcId="{E8D402AB-A022-4DCD-8A54-F7732FD1571D}" destId="{D2A3F814-5F55-48D6-8A21-9AE2A89A762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600" b="1" u="none" dirty="0" smtClean="0"/>
            <a:t>Постановление Правительства РФ № 3 от 03.01.2014</a:t>
          </a:r>
          <a:endParaRPr lang="ru-RU" sz="1600" u="none" dirty="0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/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Организация реализует инвестиционный проект с объемом инвестиций не менее 150 млн. руб.</a:t>
          </a:r>
        </a:p>
      </dgm:t>
    </dgm:pt>
    <dgm:pt modelId="{F922FDF3-9E21-438F-B3D3-A35BC4586C19}" type="parTrans" cxnId="{AB0BC35C-ED52-49C4-9DC6-0A28DF9E6004}">
      <dgm:prSet/>
      <dgm:spPr/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/>
      <dgm:spPr>
        <a:ln w="6350">
          <a:solidFill>
            <a:schemeClr val="tx2"/>
          </a:solidFill>
        </a:ln>
      </dgm:spPr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baseline="0" dirty="0" smtClean="0"/>
            <a:t>Субсидия предоставляется в размере 70% расходов на уплату процентов, но не более чем из расчета 70% ключевой ставки ЦБ РФ</a:t>
          </a:r>
        </a:p>
      </dgm:t>
    </dgm:pt>
    <dgm:pt modelId="{ADD7B6FD-7658-451C-9C3C-83A83D5C8810}" type="parTrans" cxnId="{1D4DA2C8-B657-4505-8D7D-709BC2A30CFF}">
      <dgm:prSet/>
      <dgm:spPr/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/>
      <dgm:t>
        <a:bodyPr lIns="180000" anchor="ctr"/>
        <a:lstStyle/>
        <a:p>
          <a:pPr algn="l"/>
          <a:r>
            <a:rPr lang="ru-RU" sz="1400" b="1" dirty="0" smtClean="0"/>
            <a:t>Ограничения</a:t>
          </a:r>
        </a:p>
      </dgm:t>
    </dgm:pt>
    <dgm:pt modelId="{8DB10FAA-7600-444E-A907-59426987DA10}" type="parTrans" cxnId="{DE833263-1A57-4A45-BA7C-676FEC49ED9C}">
      <dgm:prSet/>
      <dgm:spPr/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1BAC0111-A2C7-41CC-85EB-D5B30C377BE6}">
      <dgm:prSet custT="1"/>
      <dgm:spPr/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Инвестиционный проект победил в конкурсном отборе Минпромторга РФ, который проводится 2 раза </a:t>
          </a:r>
          <a:br>
            <a:rPr lang="ru-RU" sz="1400" b="1" dirty="0" smtClean="0"/>
          </a:br>
          <a:r>
            <a:rPr lang="ru-RU" sz="1400" b="1" dirty="0" smtClean="0"/>
            <a:t>в год, апрель и октябрь</a:t>
          </a:r>
        </a:p>
      </dgm:t>
    </dgm:pt>
    <dgm:pt modelId="{158D1C7B-7CF2-4243-9C38-68191A9954A4}" type="parTrans" cxnId="{8FDB7FC8-F323-45EF-88B9-B3589E92F19F}">
      <dgm:prSet/>
      <dgm:spPr/>
      <dgm:t>
        <a:bodyPr/>
        <a:lstStyle/>
        <a:p>
          <a:endParaRPr lang="ru-RU"/>
        </a:p>
      </dgm:t>
    </dgm:pt>
    <dgm:pt modelId="{898C3E13-7413-4C42-995F-3D335392F88E}" type="sibTrans" cxnId="{8FDB7FC8-F323-45EF-88B9-B3589E92F19F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216065" custScaleY="51068" custLinFactNeighborX="-14" custLinFactNeighborY="-7577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4" custScaleX="239314" custScaleY="149677" custLinFactNeighborX="-7972" custLinFactNeighborY="-1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F27E6-85E1-455C-A100-764ABB16DE4F}" type="pres">
      <dgm:prSet presAssocID="{158D1C7B-7CF2-4243-9C38-68191A9954A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E236C63-0291-42D9-9496-4A7FCBC1A432}" type="pres">
      <dgm:prSet presAssocID="{1BAC0111-A2C7-41CC-85EB-D5B30C377BE6}" presName="childText" presStyleLbl="bgAcc1" presStyleIdx="1" presStyleCnt="4" custScaleX="234622" custScaleY="135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2" presStyleCnt="4" custScaleX="237661" custScaleY="148432" custLinFactNeighborX="-8683" custLinFactNeighborY="-10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3" presStyleCnt="4" custScaleX="232195" custScaleY="59879" custLinFactNeighborX="-8357" custLinFactNeighborY="-16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77F64-B55B-4574-8FCE-AFF9C8282F48}" type="presOf" srcId="{ADD7B6FD-7658-451C-9C3C-83A83D5C8810}" destId="{C9B598E8-BCF7-4769-99D1-928D274F9AB2}" srcOrd="0" destOrd="0" presId="urn:microsoft.com/office/officeart/2005/8/layout/hierarchy3"/>
    <dgm:cxn modelId="{FE2DCA98-7C65-4E95-9FA0-A24569F8A5FA}" type="presOf" srcId="{48403DF2-954C-42AA-A965-9E58A54F242F}" destId="{D2A3F814-5F55-48D6-8A21-9AE2A89A762F}" srcOrd="0" destOrd="0" presId="urn:microsoft.com/office/officeart/2005/8/layout/hierarchy3"/>
    <dgm:cxn modelId="{6790BA97-A92A-4888-A3BF-D87A5FEDED80}" type="presOf" srcId="{5F77889B-D5B5-4AD4-AABA-019D2E1722E4}" destId="{5DA40A49-58BD-4DDF-82A7-CB8D9BE42F8B}" srcOrd="0" destOrd="0" presId="urn:microsoft.com/office/officeart/2005/8/layout/hierarchy3"/>
    <dgm:cxn modelId="{63D30FA1-AF8E-45AA-82BD-8B87DB52B04E}" type="presOf" srcId="{D2A64AC8-10D4-4115-AE6E-39D87322DD57}" destId="{78EE7F6A-6F44-455C-B50D-64123ACEC5F2}" srcOrd="0" destOrd="0" presId="urn:microsoft.com/office/officeart/2005/8/layout/hierarchy3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8A4285DB-51D6-404A-BDE7-34FD25E298FE}" type="presOf" srcId="{F922FDF3-9E21-438F-B3D3-A35BC4586C19}" destId="{454D93ED-AF89-4755-A7F4-FA31BD3F5F68}" srcOrd="0" destOrd="0" presId="urn:microsoft.com/office/officeart/2005/8/layout/hierarchy3"/>
    <dgm:cxn modelId="{E4A80614-BC06-453C-B701-8B60EF409493}" type="presOf" srcId="{158D1C7B-7CF2-4243-9C38-68191A9954A4}" destId="{BE6F27E6-85E1-455C-A100-764ABB16DE4F}" srcOrd="0" destOrd="0" presId="urn:microsoft.com/office/officeart/2005/8/layout/hierarchy3"/>
    <dgm:cxn modelId="{EF14B311-05BC-452F-9FF6-F916EBB00B68}" type="presOf" srcId="{1BAC0111-A2C7-41CC-85EB-D5B30C377BE6}" destId="{2E236C63-0291-42D9-9496-4A7FCBC1A432}" srcOrd="0" destOrd="0" presId="urn:microsoft.com/office/officeart/2005/8/layout/hierarchy3"/>
    <dgm:cxn modelId="{729FE110-48A5-4B4E-88A2-1F7137C9D414}" type="presOf" srcId="{043DCAC8-9111-4F91-9559-FE86B53079B8}" destId="{1D5A7343-907B-4912-80D4-6F5662FA2455}" srcOrd="0" destOrd="0" presId="urn:microsoft.com/office/officeart/2005/8/layout/hierarchy3"/>
    <dgm:cxn modelId="{8FDB7FC8-F323-45EF-88B9-B3589E92F19F}" srcId="{043DCAC8-9111-4F91-9559-FE86B53079B8}" destId="{1BAC0111-A2C7-41CC-85EB-D5B30C377BE6}" srcOrd="1" destOrd="0" parTransId="{158D1C7B-7CF2-4243-9C38-68191A9954A4}" sibTransId="{898C3E13-7413-4C42-995F-3D335392F88E}"/>
    <dgm:cxn modelId="{E0C69929-385F-4BC8-9D4C-3A591F1D17C4}" type="presOf" srcId="{043DCAC8-9111-4F91-9559-FE86B53079B8}" destId="{BE2D9FDE-6B7E-4F41-B5D8-2AB68318C304}" srcOrd="1" destOrd="0" presId="urn:microsoft.com/office/officeart/2005/8/layout/hierarchy3"/>
    <dgm:cxn modelId="{3D6AE451-A73C-46EB-9081-F87B379BF7C8}" type="presOf" srcId="{82B409A2-C758-4C71-9A81-0C6B01E99918}" destId="{65AF64C8-A547-4247-A3F7-B33C10903303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DE833263-1A57-4A45-BA7C-676FEC49ED9C}" srcId="{043DCAC8-9111-4F91-9559-FE86B53079B8}" destId="{48403DF2-954C-42AA-A965-9E58A54F242F}" srcOrd="3" destOrd="0" parTransId="{8DB10FAA-7600-444E-A907-59426987DA10}" sibTransId="{C4ED6562-AEED-4825-B30C-52AABD40FBAE}"/>
    <dgm:cxn modelId="{1D4DA2C8-B657-4505-8D7D-709BC2A30CFF}" srcId="{043DCAC8-9111-4F91-9559-FE86B53079B8}" destId="{5F77889B-D5B5-4AD4-AABA-019D2E1722E4}" srcOrd="2" destOrd="0" parTransId="{ADD7B6FD-7658-451C-9C3C-83A83D5C8810}" sibTransId="{741EFFEF-2F8D-40C9-8DAE-9C55552A9F28}"/>
    <dgm:cxn modelId="{4F0D1D21-DD04-4346-9365-85B2B42B4280}" type="presOf" srcId="{8DB10FAA-7600-444E-A907-59426987DA10}" destId="{112A9C07-C5F6-496F-9484-D33C912464E3}" srcOrd="0" destOrd="0" presId="urn:microsoft.com/office/officeart/2005/8/layout/hierarchy3"/>
    <dgm:cxn modelId="{AF40598D-85A4-42AF-8C95-0A466169A664}" type="presParOf" srcId="{78EE7F6A-6F44-455C-B50D-64123ACEC5F2}" destId="{580902A7-4BB6-46C5-A7EF-2599D4737705}" srcOrd="0" destOrd="0" presId="urn:microsoft.com/office/officeart/2005/8/layout/hierarchy3"/>
    <dgm:cxn modelId="{DEEF8760-5AC6-4171-9490-B8432524A8D3}" type="presParOf" srcId="{580902A7-4BB6-46C5-A7EF-2599D4737705}" destId="{A06B3FA1-3269-4C0E-A576-C6B00B3E41A6}" srcOrd="0" destOrd="0" presId="urn:microsoft.com/office/officeart/2005/8/layout/hierarchy3"/>
    <dgm:cxn modelId="{9083F574-0099-4F45-908B-FBA53DEF19AF}" type="presParOf" srcId="{A06B3FA1-3269-4C0E-A576-C6B00B3E41A6}" destId="{1D5A7343-907B-4912-80D4-6F5662FA2455}" srcOrd="0" destOrd="0" presId="urn:microsoft.com/office/officeart/2005/8/layout/hierarchy3"/>
    <dgm:cxn modelId="{FF9AC241-FEEF-466D-94EC-EB70EED161A6}" type="presParOf" srcId="{A06B3FA1-3269-4C0E-A576-C6B00B3E41A6}" destId="{BE2D9FDE-6B7E-4F41-B5D8-2AB68318C304}" srcOrd="1" destOrd="0" presId="urn:microsoft.com/office/officeart/2005/8/layout/hierarchy3"/>
    <dgm:cxn modelId="{88F3E8B3-8B30-4AC4-845B-DE7C588C671F}" type="presParOf" srcId="{580902A7-4BB6-46C5-A7EF-2599D4737705}" destId="{E8D402AB-A022-4DCD-8A54-F7732FD1571D}" srcOrd="1" destOrd="0" presId="urn:microsoft.com/office/officeart/2005/8/layout/hierarchy3"/>
    <dgm:cxn modelId="{D07071BD-321D-40D3-8D99-B25AFE78A387}" type="presParOf" srcId="{E8D402AB-A022-4DCD-8A54-F7732FD1571D}" destId="{454D93ED-AF89-4755-A7F4-FA31BD3F5F68}" srcOrd="0" destOrd="0" presId="urn:microsoft.com/office/officeart/2005/8/layout/hierarchy3"/>
    <dgm:cxn modelId="{F42D0389-A58D-4270-8C2F-F6A854D60A42}" type="presParOf" srcId="{E8D402AB-A022-4DCD-8A54-F7732FD1571D}" destId="{65AF64C8-A547-4247-A3F7-B33C10903303}" srcOrd="1" destOrd="0" presId="urn:microsoft.com/office/officeart/2005/8/layout/hierarchy3"/>
    <dgm:cxn modelId="{EE442037-7575-46AD-A5B9-E536349393ED}" type="presParOf" srcId="{E8D402AB-A022-4DCD-8A54-F7732FD1571D}" destId="{BE6F27E6-85E1-455C-A100-764ABB16DE4F}" srcOrd="2" destOrd="0" presId="urn:microsoft.com/office/officeart/2005/8/layout/hierarchy3"/>
    <dgm:cxn modelId="{6C281A27-D58F-4089-B6BC-8553A2EE5897}" type="presParOf" srcId="{E8D402AB-A022-4DCD-8A54-F7732FD1571D}" destId="{2E236C63-0291-42D9-9496-4A7FCBC1A432}" srcOrd="3" destOrd="0" presId="urn:microsoft.com/office/officeart/2005/8/layout/hierarchy3"/>
    <dgm:cxn modelId="{BA4B92B3-30FD-484A-A590-89E55C24297E}" type="presParOf" srcId="{E8D402AB-A022-4DCD-8A54-F7732FD1571D}" destId="{C9B598E8-BCF7-4769-99D1-928D274F9AB2}" srcOrd="4" destOrd="0" presId="urn:microsoft.com/office/officeart/2005/8/layout/hierarchy3"/>
    <dgm:cxn modelId="{B6210782-099E-492C-8225-8919A5D84FD3}" type="presParOf" srcId="{E8D402AB-A022-4DCD-8A54-F7732FD1571D}" destId="{5DA40A49-58BD-4DDF-82A7-CB8D9BE42F8B}" srcOrd="5" destOrd="0" presId="urn:microsoft.com/office/officeart/2005/8/layout/hierarchy3"/>
    <dgm:cxn modelId="{76790319-0C09-4F38-8350-C78A0F10B2EB}" type="presParOf" srcId="{E8D402AB-A022-4DCD-8A54-F7732FD1571D}" destId="{112A9C07-C5F6-496F-9484-D33C912464E3}" srcOrd="6" destOrd="0" presId="urn:microsoft.com/office/officeart/2005/8/layout/hierarchy3"/>
    <dgm:cxn modelId="{F1D71411-F008-4DE3-856C-A497092406DB}" type="presParOf" srcId="{E8D402AB-A022-4DCD-8A54-F7732FD1571D}" destId="{D2A3F814-5F55-48D6-8A21-9AE2A89A762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F5559BC-E588-40E1-8663-16B21BC6B5FE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2" csCatId="colorful" phldr="1"/>
      <dgm:spPr/>
    </dgm:pt>
    <dgm:pt modelId="{60B5E3B3-581C-4B93-9109-42E20A97771B}">
      <dgm:prSet phldrT="[Текст]" custT="1"/>
      <dgm:spPr>
        <a:solidFill>
          <a:srgbClr val="00B0F0"/>
        </a:solidFill>
      </dgm:spPr>
      <dgm:t>
        <a:bodyPr/>
        <a:lstStyle/>
        <a:p>
          <a:endParaRPr lang="ru-RU" sz="1200" b="1" dirty="0">
            <a:solidFill>
              <a:schemeClr val="tx1"/>
            </a:solidFill>
          </a:endParaRPr>
        </a:p>
      </dgm:t>
    </dgm:pt>
    <dgm:pt modelId="{D214801F-FEE3-42B4-840F-43BDBE370E29}" type="parTrans" cxnId="{2DC1D333-2F8E-4566-A5BF-AD2A5AB33E8E}">
      <dgm:prSet/>
      <dgm:spPr/>
      <dgm:t>
        <a:bodyPr/>
        <a:lstStyle/>
        <a:p>
          <a:endParaRPr lang="ru-RU"/>
        </a:p>
      </dgm:t>
    </dgm:pt>
    <dgm:pt modelId="{BB936F17-A1FA-425C-AE68-09C8DBBDF73C}" type="sibTrans" cxnId="{2DC1D333-2F8E-4566-A5BF-AD2A5AB33E8E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935FF1C4-6197-4302-9B40-B910CFFF9444}">
      <dgm:prSet phldrT="[Текст]" custT="1"/>
      <dgm:spPr>
        <a:solidFill>
          <a:srgbClr val="D4263F"/>
        </a:solidFill>
      </dgm:spPr>
      <dgm:t>
        <a:bodyPr/>
        <a:lstStyle/>
        <a:p>
          <a:endParaRPr lang="ru-RU" sz="1200" b="1" dirty="0">
            <a:solidFill>
              <a:schemeClr val="tx1"/>
            </a:solidFill>
          </a:endParaRPr>
        </a:p>
      </dgm:t>
    </dgm:pt>
    <dgm:pt modelId="{F5B34C6D-3F71-4D69-835E-1A1819CCF6D0}" type="parTrans" cxnId="{F5BAB600-024F-469C-BAEA-07AF4A3BA90D}">
      <dgm:prSet/>
      <dgm:spPr/>
      <dgm:t>
        <a:bodyPr/>
        <a:lstStyle/>
        <a:p>
          <a:endParaRPr lang="ru-RU"/>
        </a:p>
      </dgm:t>
    </dgm:pt>
    <dgm:pt modelId="{7F3E9408-12AD-4BDA-80D4-DB7DD32BFF95}" type="sibTrans" cxnId="{F5BAB600-024F-469C-BAEA-07AF4A3BA90D}">
      <dgm:prSet/>
      <dgm:spPr>
        <a:solidFill>
          <a:srgbClr val="D4263F"/>
        </a:solidFill>
      </dgm:spPr>
      <dgm:t>
        <a:bodyPr/>
        <a:lstStyle/>
        <a:p>
          <a:endParaRPr lang="ru-RU"/>
        </a:p>
      </dgm:t>
    </dgm:pt>
    <dgm:pt modelId="{FD9F5294-167E-4B6D-91C4-D21246E377B6}">
      <dgm:prSet phldrT="[Текст]" custT="1"/>
      <dgm:spPr>
        <a:solidFill>
          <a:srgbClr val="F68222"/>
        </a:solidFill>
      </dgm:spPr>
      <dgm:t>
        <a:bodyPr/>
        <a:lstStyle/>
        <a:p>
          <a:endParaRPr lang="ru-RU" sz="1200" b="1" dirty="0">
            <a:solidFill>
              <a:schemeClr val="tx1"/>
            </a:solidFill>
          </a:endParaRPr>
        </a:p>
      </dgm:t>
    </dgm:pt>
    <dgm:pt modelId="{C3BAB4F5-4EE4-4E48-832A-04D92B772CC4}" type="parTrans" cxnId="{FF0CAC74-3B09-442C-9CBA-385326CC96C5}">
      <dgm:prSet/>
      <dgm:spPr/>
      <dgm:t>
        <a:bodyPr/>
        <a:lstStyle/>
        <a:p>
          <a:endParaRPr lang="ru-RU"/>
        </a:p>
      </dgm:t>
    </dgm:pt>
    <dgm:pt modelId="{C32A799A-6943-401B-AA8F-7FCB96C8D25B}" type="sibTrans" cxnId="{FF0CAC74-3B09-442C-9CBA-385326CC96C5}">
      <dgm:prSet/>
      <dgm:spPr/>
      <dgm:t>
        <a:bodyPr/>
        <a:lstStyle/>
        <a:p>
          <a:endParaRPr lang="ru-RU"/>
        </a:p>
      </dgm:t>
    </dgm:pt>
    <dgm:pt modelId="{723C01A0-2B45-4645-A310-EC22E260FBE1}" type="pres">
      <dgm:prSet presAssocID="{2F5559BC-E588-40E1-8663-16B21BC6B5FE}" presName="linearFlow" presStyleCnt="0">
        <dgm:presLayoutVars>
          <dgm:dir/>
          <dgm:resizeHandles val="exact"/>
        </dgm:presLayoutVars>
      </dgm:prSet>
      <dgm:spPr/>
    </dgm:pt>
    <dgm:pt modelId="{F239FD12-BBA8-4FAE-9500-0C6BD360D90B}" type="pres">
      <dgm:prSet presAssocID="{60B5E3B3-581C-4B93-9109-42E20A97771B}" presName="node" presStyleLbl="node1" presStyleIdx="0" presStyleCnt="3" custLinFactX="-67009" custLinFactNeighborX="-100000" custLinFactNeighborY="2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A0866-5EB2-4572-A981-7227F210BF40}" type="pres">
      <dgm:prSet presAssocID="{BB936F17-A1FA-425C-AE68-09C8DBBDF73C}" presName="spacerL" presStyleCnt="0"/>
      <dgm:spPr/>
    </dgm:pt>
    <dgm:pt modelId="{9A37B56D-DEC1-47F8-B315-6835CB878707}" type="pres">
      <dgm:prSet presAssocID="{BB936F17-A1FA-425C-AE68-09C8DBBDF73C}" presName="sibTrans" presStyleLbl="sibTrans2D1" presStyleIdx="0" presStyleCnt="2" custLinFactX="-72534" custLinFactNeighborX="-100000" custLinFactNeighborY="151"/>
      <dgm:spPr/>
      <dgm:t>
        <a:bodyPr/>
        <a:lstStyle/>
        <a:p>
          <a:endParaRPr lang="ru-RU"/>
        </a:p>
      </dgm:t>
    </dgm:pt>
    <dgm:pt modelId="{3F025EBF-352A-49B6-827E-13B0BFB24B58}" type="pres">
      <dgm:prSet presAssocID="{BB936F17-A1FA-425C-AE68-09C8DBBDF73C}" presName="spacerR" presStyleCnt="0"/>
      <dgm:spPr/>
    </dgm:pt>
    <dgm:pt modelId="{58063CBD-346C-468C-97DA-D4AEED70958F}" type="pres">
      <dgm:prSet presAssocID="{935FF1C4-6197-4302-9B40-B910CFFF9444}" presName="node" presStyleLbl="node1" presStyleIdx="1" presStyleCnt="3" custLinFactX="-11112" custLinFactNeighborX="-100000" custLinFactNeighborY="8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6ADFE-DF3F-410F-ADBD-0C638E5FF35B}" type="pres">
      <dgm:prSet presAssocID="{7F3E9408-12AD-4BDA-80D4-DB7DD32BFF95}" presName="spacerL" presStyleCnt="0"/>
      <dgm:spPr/>
    </dgm:pt>
    <dgm:pt modelId="{71B9EE50-20F4-466B-8D69-CB41E6244895}" type="pres">
      <dgm:prSet presAssocID="{7F3E9408-12AD-4BDA-80D4-DB7DD32BFF95}" presName="sibTrans" presStyleLbl="sibTrans2D1" presStyleIdx="1" presStyleCnt="2" custLinFactX="19988" custLinFactNeighborX="100000" custLinFactNeighborY="151"/>
      <dgm:spPr/>
      <dgm:t>
        <a:bodyPr/>
        <a:lstStyle/>
        <a:p>
          <a:endParaRPr lang="ru-RU"/>
        </a:p>
      </dgm:t>
    </dgm:pt>
    <dgm:pt modelId="{4AACC96D-D9E2-46B3-8E1C-2DF3AC207065}" type="pres">
      <dgm:prSet presAssocID="{7F3E9408-12AD-4BDA-80D4-DB7DD32BFF95}" presName="spacerR" presStyleCnt="0"/>
      <dgm:spPr/>
    </dgm:pt>
    <dgm:pt modelId="{5DC0584F-E079-4F19-813B-91080B178488}" type="pres">
      <dgm:prSet presAssocID="{FD9F5294-167E-4B6D-91C4-D21246E377B6}" presName="node" presStyleLbl="node1" presStyleIdx="2" presStyleCnt="3" custLinFactX="40677" custLinFactNeighborX="100000" custLinFactNeighborY="-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2BB598-729B-4BE3-90C6-148207ECE183}" type="presOf" srcId="{60B5E3B3-581C-4B93-9109-42E20A97771B}" destId="{F239FD12-BBA8-4FAE-9500-0C6BD360D90B}" srcOrd="0" destOrd="0" presId="urn:microsoft.com/office/officeart/2005/8/layout/equation1"/>
    <dgm:cxn modelId="{2A3C2E30-0975-4A3D-91F0-3BF2262A9F0F}" type="presOf" srcId="{2F5559BC-E588-40E1-8663-16B21BC6B5FE}" destId="{723C01A0-2B45-4645-A310-EC22E260FBE1}" srcOrd="0" destOrd="0" presId="urn:microsoft.com/office/officeart/2005/8/layout/equation1"/>
    <dgm:cxn modelId="{FF0CAC74-3B09-442C-9CBA-385326CC96C5}" srcId="{2F5559BC-E588-40E1-8663-16B21BC6B5FE}" destId="{FD9F5294-167E-4B6D-91C4-D21246E377B6}" srcOrd="2" destOrd="0" parTransId="{C3BAB4F5-4EE4-4E48-832A-04D92B772CC4}" sibTransId="{C32A799A-6943-401B-AA8F-7FCB96C8D25B}"/>
    <dgm:cxn modelId="{0A25B2DA-22EB-4D02-A971-E87B4A479A5E}" type="presOf" srcId="{935FF1C4-6197-4302-9B40-B910CFFF9444}" destId="{58063CBD-346C-468C-97DA-D4AEED70958F}" srcOrd="0" destOrd="0" presId="urn:microsoft.com/office/officeart/2005/8/layout/equation1"/>
    <dgm:cxn modelId="{636CD313-22BD-4DD5-8211-404700E8B8B4}" type="presOf" srcId="{FD9F5294-167E-4B6D-91C4-D21246E377B6}" destId="{5DC0584F-E079-4F19-813B-91080B178488}" srcOrd="0" destOrd="0" presId="urn:microsoft.com/office/officeart/2005/8/layout/equation1"/>
    <dgm:cxn modelId="{65B07442-472E-45E9-AC8A-6322C51EFF57}" type="presOf" srcId="{7F3E9408-12AD-4BDA-80D4-DB7DD32BFF95}" destId="{71B9EE50-20F4-466B-8D69-CB41E6244895}" srcOrd="0" destOrd="0" presId="urn:microsoft.com/office/officeart/2005/8/layout/equation1"/>
    <dgm:cxn modelId="{2DC1D333-2F8E-4566-A5BF-AD2A5AB33E8E}" srcId="{2F5559BC-E588-40E1-8663-16B21BC6B5FE}" destId="{60B5E3B3-581C-4B93-9109-42E20A97771B}" srcOrd="0" destOrd="0" parTransId="{D214801F-FEE3-42B4-840F-43BDBE370E29}" sibTransId="{BB936F17-A1FA-425C-AE68-09C8DBBDF73C}"/>
    <dgm:cxn modelId="{F5BAB600-024F-469C-BAEA-07AF4A3BA90D}" srcId="{2F5559BC-E588-40E1-8663-16B21BC6B5FE}" destId="{935FF1C4-6197-4302-9B40-B910CFFF9444}" srcOrd="1" destOrd="0" parTransId="{F5B34C6D-3F71-4D69-835E-1A1819CCF6D0}" sibTransId="{7F3E9408-12AD-4BDA-80D4-DB7DD32BFF95}"/>
    <dgm:cxn modelId="{5309FEFD-F9F0-40DE-B003-85FB9F8769FF}" type="presOf" srcId="{BB936F17-A1FA-425C-AE68-09C8DBBDF73C}" destId="{9A37B56D-DEC1-47F8-B315-6835CB878707}" srcOrd="0" destOrd="0" presId="urn:microsoft.com/office/officeart/2005/8/layout/equation1"/>
    <dgm:cxn modelId="{9C72605E-C9B5-4F65-9436-11FAFFF52144}" type="presParOf" srcId="{723C01A0-2B45-4645-A310-EC22E260FBE1}" destId="{F239FD12-BBA8-4FAE-9500-0C6BD360D90B}" srcOrd="0" destOrd="0" presId="urn:microsoft.com/office/officeart/2005/8/layout/equation1"/>
    <dgm:cxn modelId="{08AFDF2E-1A9B-4B89-A801-172EB8FEB4CA}" type="presParOf" srcId="{723C01A0-2B45-4645-A310-EC22E260FBE1}" destId="{9B0A0866-5EB2-4572-A981-7227F210BF40}" srcOrd="1" destOrd="0" presId="urn:microsoft.com/office/officeart/2005/8/layout/equation1"/>
    <dgm:cxn modelId="{A750252E-D474-4501-85BE-8C7876622FFB}" type="presParOf" srcId="{723C01A0-2B45-4645-A310-EC22E260FBE1}" destId="{9A37B56D-DEC1-47F8-B315-6835CB878707}" srcOrd="2" destOrd="0" presId="urn:microsoft.com/office/officeart/2005/8/layout/equation1"/>
    <dgm:cxn modelId="{9059BE33-0F6A-4152-BE31-3EE0AA8D3889}" type="presParOf" srcId="{723C01A0-2B45-4645-A310-EC22E260FBE1}" destId="{3F025EBF-352A-49B6-827E-13B0BFB24B58}" srcOrd="3" destOrd="0" presId="urn:microsoft.com/office/officeart/2005/8/layout/equation1"/>
    <dgm:cxn modelId="{4EF6CA64-1E0B-4A5A-8AE7-9D581F68A061}" type="presParOf" srcId="{723C01A0-2B45-4645-A310-EC22E260FBE1}" destId="{58063CBD-346C-468C-97DA-D4AEED70958F}" srcOrd="4" destOrd="0" presId="urn:microsoft.com/office/officeart/2005/8/layout/equation1"/>
    <dgm:cxn modelId="{6B0910FD-A6AD-4648-8679-2ABB44A68A4B}" type="presParOf" srcId="{723C01A0-2B45-4645-A310-EC22E260FBE1}" destId="{1C76ADFE-DF3F-410F-ADBD-0C638E5FF35B}" srcOrd="5" destOrd="0" presId="urn:microsoft.com/office/officeart/2005/8/layout/equation1"/>
    <dgm:cxn modelId="{7F37A775-F47B-4CCF-B2BD-2EFFDD9AFA02}" type="presParOf" srcId="{723C01A0-2B45-4645-A310-EC22E260FBE1}" destId="{71B9EE50-20F4-466B-8D69-CB41E6244895}" srcOrd="6" destOrd="0" presId="urn:microsoft.com/office/officeart/2005/8/layout/equation1"/>
    <dgm:cxn modelId="{0337114F-0EF1-4D83-90CE-16B2F3F324C3}" type="presParOf" srcId="{723C01A0-2B45-4645-A310-EC22E260FBE1}" destId="{4AACC96D-D9E2-46B3-8E1C-2DF3AC207065}" srcOrd="7" destOrd="0" presId="urn:microsoft.com/office/officeart/2005/8/layout/equation1"/>
    <dgm:cxn modelId="{F355E7D7-6A1D-4B2C-B8CE-293F2151AA8D}" type="presParOf" srcId="{723C01A0-2B45-4645-A310-EC22E260FBE1}" destId="{5DC0584F-E079-4F19-813B-91080B17848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600" b="1" u="none" dirty="0" smtClean="0"/>
            <a:t>Льготный займ </a:t>
          </a:r>
          <a:br>
            <a:rPr lang="ru-RU" sz="1600" b="1" u="none" dirty="0" smtClean="0"/>
          </a:br>
          <a:r>
            <a:rPr lang="ru-RU" sz="1600" b="1" u="none" dirty="0" smtClean="0"/>
            <a:t>под 5% годовых</a:t>
          </a:r>
          <a:endParaRPr lang="ru-RU" sz="1600" u="none" dirty="0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/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Общий бюджет проекта ≥ 100 млн. руб.</a:t>
          </a:r>
        </a:p>
        <a:p>
          <a:pPr algn="l" rtl="0">
            <a:spcAft>
              <a:spcPts val="0"/>
            </a:spcAft>
          </a:pPr>
          <a:r>
            <a:rPr lang="ru-RU" sz="1400" b="1" dirty="0" smtClean="0"/>
            <a:t>Сумма займа 50-300 млн. руб.</a:t>
          </a:r>
        </a:p>
        <a:p>
          <a:pPr algn="l" rtl="0">
            <a:spcAft>
              <a:spcPts val="0"/>
            </a:spcAft>
          </a:pPr>
          <a:r>
            <a:rPr lang="ru-RU" sz="1400" b="1" dirty="0" smtClean="0"/>
            <a:t>Срок займа </a:t>
          </a:r>
          <a:r>
            <a:rPr lang="ru-RU" sz="1400" b="1" baseline="0" dirty="0" smtClean="0"/>
            <a:t>≤</a:t>
          </a:r>
          <a:r>
            <a:rPr lang="ru-RU" sz="1400" b="1" dirty="0" smtClean="0"/>
            <a:t> 5 лет</a:t>
          </a:r>
        </a:p>
      </dgm:t>
    </dgm:pt>
    <dgm:pt modelId="{F922FDF3-9E21-438F-B3D3-A35BC4586C19}" type="parTrans" cxnId="{AB0BC35C-ED52-49C4-9DC6-0A28DF9E6004}">
      <dgm:prSet/>
      <dgm:spPr/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42123AD0-6F6A-4D14-8474-9BB95BE3DEEC}">
      <dgm:prSet custT="1"/>
      <dgm:spPr/>
      <dgm:t>
        <a:bodyPr lIns="180000"/>
        <a:lstStyle/>
        <a:p>
          <a:pPr algn="l" rtl="0"/>
          <a:r>
            <a:rPr lang="ru-RU" sz="1400" b="1" dirty="0" smtClean="0"/>
            <a:t>Софинансирование со стороны заявителя, инвестора или банка не менее 30% от общего бюджета проекта</a:t>
          </a:r>
        </a:p>
      </dgm:t>
    </dgm:pt>
    <dgm:pt modelId="{88F95E46-78C3-4A0E-ADE0-E2EAFE5CBCC0}" type="parTrans" cxnId="{10E335E9-2D0E-4C56-A243-D1C05EDBECF1}">
      <dgm:prSet/>
      <dgm:spPr/>
      <dgm:t>
        <a:bodyPr/>
        <a:lstStyle/>
        <a:p>
          <a:endParaRPr lang="ru-RU"/>
        </a:p>
      </dgm:t>
    </dgm:pt>
    <dgm:pt modelId="{D198E93E-648A-42AA-88AD-1B0F6F22BE78}" type="sibTrans" cxnId="{10E335E9-2D0E-4C56-A243-D1C05EDBECF1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/>
      <dgm:spPr>
        <a:ln w="6350">
          <a:solidFill>
            <a:schemeClr val="tx2"/>
          </a:solidFill>
        </a:ln>
      </dgm:spPr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Целевое назначение займа: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Покупка оборудования ≤ 50% займа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Разработка продукта или технологии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Инжиниринговые услуги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Исследование рынка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Приобретение лицензий (только в РФ)</a:t>
          </a:r>
        </a:p>
      </dgm:t>
    </dgm:pt>
    <dgm:pt modelId="{ADD7B6FD-7658-451C-9C3C-83A83D5C8810}" type="parTrans" cxnId="{1D4DA2C8-B657-4505-8D7D-709BC2A30CFF}">
      <dgm:prSet/>
      <dgm:spPr/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/>
      <dgm:t>
        <a:bodyPr lIns="180000" anchor="ctr"/>
        <a:lstStyle/>
        <a:p>
          <a:pPr algn="l"/>
          <a:r>
            <a:rPr lang="ru-RU" sz="1400" b="1" dirty="0" smtClean="0"/>
            <a:t>Ограничения</a:t>
          </a:r>
        </a:p>
      </dgm:t>
    </dgm:pt>
    <dgm:pt modelId="{8DB10FAA-7600-444E-A907-59426987DA10}" type="parTrans" cxnId="{DE833263-1A57-4A45-BA7C-676FEC49ED9C}">
      <dgm:prSet/>
      <dgm:spPr/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162952" custScaleY="51068" custLinFactNeighborX="-211" custLinFactNeighborY="-36077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4" custScaleX="239314" custScaleY="72857" custLinFactNeighborX="-7972" custLinFactNeighborY="-1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10AE9-339A-4E56-973C-C3DBBFF24991}" type="pres">
      <dgm:prSet presAssocID="{88F95E46-78C3-4A0E-ADE0-E2EAFE5CBCC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7A76ED8-B369-487F-B865-752808083874}" type="pres">
      <dgm:prSet presAssocID="{42123AD0-6F6A-4D14-8474-9BB95BE3DEEC}" presName="childText" presStyleLbl="bgAcc1" presStyleIdx="1" presStyleCnt="4" custScaleX="240131" custScaleY="70276" custLinFactNeighborX="-8683" custLinFactNeighborY="-19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2" presStyleCnt="4" custScaleX="237661" custScaleY="148432" custLinFactNeighborX="-8683" custLinFactNeighborY="-7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3" presStyleCnt="4" custScaleX="232195" custScaleY="59879" custLinFactNeighborX="-8357" custLinFactNeighborY="-16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E335E9-2D0E-4C56-A243-D1C05EDBECF1}" srcId="{043DCAC8-9111-4F91-9559-FE86B53079B8}" destId="{42123AD0-6F6A-4D14-8474-9BB95BE3DEEC}" srcOrd="1" destOrd="0" parTransId="{88F95E46-78C3-4A0E-ADE0-E2EAFE5CBCC0}" sibTransId="{D198E93E-648A-42AA-88AD-1B0F6F22BE78}"/>
    <dgm:cxn modelId="{402066A2-DCCC-4DB7-A234-17EE35E0555A}" type="presOf" srcId="{48403DF2-954C-42AA-A965-9E58A54F242F}" destId="{D2A3F814-5F55-48D6-8A21-9AE2A89A762F}" srcOrd="0" destOrd="0" presId="urn:microsoft.com/office/officeart/2005/8/layout/hierarchy3"/>
    <dgm:cxn modelId="{1D139219-8545-4321-B122-312E43420BAA}" type="presOf" srcId="{F922FDF3-9E21-438F-B3D3-A35BC4586C19}" destId="{454D93ED-AF89-4755-A7F4-FA31BD3F5F68}" srcOrd="0" destOrd="0" presId="urn:microsoft.com/office/officeart/2005/8/layout/hierarchy3"/>
    <dgm:cxn modelId="{D7A2828B-6D5A-4006-9B9B-A05B4EB20ABB}" type="presOf" srcId="{043DCAC8-9111-4F91-9559-FE86B53079B8}" destId="{1D5A7343-907B-4912-80D4-6F5662FA2455}" srcOrd="0" destOrd="0" presId="urn:microsoft.com/office/officeart/2005/8/layout/hierarchy3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E764B76E-C48D-4CD5-B746-6A1DB7B54715}" type="presOf" srcId="{82B409A2-C758-4C71-9A81-0C6B01E99918}" destId="{65AF64C8-A547-4247-A3F7-B33C10903303}" srcOrd="0" destOrd="0" presId="urn:microsoft.com/office/officeart/2005/8/layout/hierarchy3"/>
    <dgm:cxn modelId="{2C86ECB0-CEB2-44AB-A8C8-F268606B575A}" type="presOf" srcId="{043DCAC8-9111-4F91-9559-FE86B53079B8}" destId="{BE2D9FDE-6B7E-4F41-B5D8-2AB68318C304}" srcOrd="1" destOrd="0" presId="urn:microsoft.com/office/officeart/2005/8/layout/hierarchy3"/>
    <dgm:cxn modelId="{02A682F0-5A46-499F-A8EA-87609C13D2C7}" type="presOf" srcId="{8DB10FAA-7600-444E-A907-59426987DA10}" destId="{112A9C07-C5F6-496F-9484-D33C912464E3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DE833263-1A57-4A45-BA7C-676FEC49ED9C}" srcId="{043DCAC8-9111-4F91-9559-FE86B53079B8}" destId="{48403DF2-954C-42AA-A965-9E58A54F242F}" srcOrd="3" destOrd="0" parTransId="{8DB10FAA-7600-444E-A907-59426987DA10}" sibTransId="{C4ED6562-AEED-4825-B30C-52AABD40FBAE}"/>
    <dgm:cxn modelId="{1D4DA2C8-B657-4505-8D7D-709BC2A30CFF}" srcId="{043DCAC8-9111-4F91-9559-FE86B53079B8}" destId="{5F77889B-D5B5-4AD4-AABA-019D2E1722E4}" srcOrd="2" destOrd="0" parTransId="{ADD7B6FD-7658-451C-9C3C-83A83D5C8810}" sibTransId="{741EFFEF-2F8D-40C9-8DAE-9C55552A9F28}"/>
    <dgm:cxn modelId="{E5B65B79-7A4E-483F-8236-A50DEDE76610}" type="presOf" srcId="{42123AD0-6F6A-4D14-8474-9BB95BE3DEEC}" destId="{57A76ED8-B369-487F-B865-752808083874}" srcOrd="0" destOrd="0" presId="urn:microsoft.com/office/officeart/2005/8/layout/hierarchy3"/>
    <dgm:cxn modelId="{2E7DC352-9175-45BC-89B2-FBC57E7DED54}" type="presOf" srcId="{ADD7B6FD-7658-451C-9C3C-83A83D5C8810}" destId="{C9B598E8-BCF7-4769-99D1-928D274F9AB2}" srcOrd="0" destOrd="0" presId="urn:microsoft.com/office/officeart/2005/8/layout/hierarchy3"/>
    <dgm:cxn modelId="{67F4B77E-7A64-4BD7-AB18-14879FCA42AF}" type="presOf" srcId="{5F77889B-D5B5-4AD4-AABA-019D2E1722E4}" destId="{5DA40A49-58BD-4DDF-82A7-CB8D9BE42F8B}" srcOrd="0" destOrd="0" presId="urn:microsoft.com/office/officeart/2005/8/layout/hierarchy3"/>
    <dgm:cxn modelId="{42F1FE71-146D-4BFE-95BC-05ED8D806C83}" type="presOf" srcId="{D2A64AC8-10D4-4115-AE6E-39D87322DD57}" destId="{78EE7F6A-6F44-455C-B50D-64123ACEC5F2}" srcOrd="0" destOrd="0" presId="urn:microsoft.com/office/officeart/2005/8/layout/hierarchy3"/>
    <dgm:cxn modelId="{8FE5F64A-392F-4A59-952B-5D9E8CCDA55F}" type="presOf" srcId="{88F95E46-78C3-4A0E-ADE0-E2EAFE5CBCC0}" destId="{63210AE9-339A-4E56-973C-C3DBBFF24991}" srcOrd="0" destOrd="0" presId="urn:microsoft.com/office/officeart/2005/8/layout/hierarchy3"/>
    <dgm:cxn modelId="{AFC96540-3D1E-47BA-8353-A3F505B896C3}" type="presParOf" srcId="{78EE7F6A-6F44-455C-B50D-64123ACEC5F2}" destId="{580902A7-4BB6-46C5-A7EF-2599D4737705}" srcOrd="0" destOrd="0" presId="urn:microsoft.com/office/officeart/2005/8/layout/hierarchy3"/>
    <dgm:cxn modelId="{9C59676E-559E-4CBA-B5A6-22F36E971454}" type="presParOf" srcId="{580902A7-4BB6-46C5-A7EF-2599D4737705}" destId="{A06B3FA1-3269-4C0E-A576-C6B00B3E41A6}" srcOrd="0" destOrd="0" presId="urn:microsoft.com/office/officeart/2005/8/layout/hierarchy3"/>
    <dgm:cxn modelId="{F72AC5BD-9E62-485F-9F64-003BD16E0C9A}" type="presParOf" srcId="{A06B3FA1-3269-4C0E-A576-C6B00B3E41A6}" destId="{1D5A7343-907B-4912-80D4-6F5662FA2455}" srcOrd="0" destOrd="0" presId="urn:microsoft.com/office/officeart/2005/8/layout/hierarchy3"/>
    <dgm:cxn modelId="{4A3DF728-02EA-46A2-A5D8-FF457A53F848}" type="presParOf" srcId="{A06B3FA1-3269-4C0E-A576-C6B00B3E41A6}" destId="{BE2D9FDE-6B7E-4F41-B5D8-2AB68318C304}" srcOrd="1" destOrd="0" presId="urn:microsoft.com/office/officeart/2005/8/layout/hierarchy3"/>
    <dgm:cxn modelId="{DD340EAD-31A9-4B5F-8951-F81080FE8F65}" type="presParOf" srcId="{580902A7-4BB6-46C5-A7EF-2599D4737705}" destId="{E8D402AB-A022-4DCD-8A54-F7732FD1571D}" srcOrd="1" destOrd="0" presId="urn:microsoft.com/office/officeart/2005/8/layout/hierarchy3"/>
    <dgm:cxn modelId="{B04C5CAA-917A-44D9-B23F-E7AEF52E17E9}" type="presParOf" srcId="{E8D402AB-A022-4DCD-8A54-F7732FD1571D}" destId="{454D93ED-AF89-4755-A7F4-FA31BD3F5F68}" srcOrd="0" destOrd="0" presId="urn:microsoft.com/office/officeart/2005/8/layout/hierarchy3"/>
    <dgm:cxn modelId="{6B203A2F-4A27-41DF-A7DD-C973B7DEC63E}" type="presParOf" srcId="{E8D402AB-A022-4DCD-8A54-F7732FD1571D}" destId="{65AF64C8-A547-4247-A3F7-B33C10903303}" srcOrd="1" destOrd="0" presId="urn:microsoft.com/office/officeart/2005/8/layout/hierarchy3"/>
    <dgm:cxn modelId="{718D7CC0-E9F0-4FD2-A632-637FC8264ABD}" type="presParOf" srcId="{E8D402AB-A022-4DCD-8A54-F7732FD1571D}" destId="{63210AE9-339A-4E56-973C-C3DBBFF24991}" srcOrd="2" destOrd="0" presId="urn:microsoft.com/office/officeart/2005/8/layout/hierarchy3"/>
    <dgm:cxn modelId="{7ADDA2A0-9043-4EF1-8494-C065601EAEF9}" type="presParOf" srcId="{E8D402AB-A022-4DCD-8A54-F7732FD1571D}" destId="{57A76ED8-B369-487F-B865-752808083874}" srcOrd="3" destOrd="0" presId="urn:microsoft.com/office/officeart/2005/8/layout/hierarchy3"/>
    <dgm:cxn modelId="{56A70E5F-646D-4E88-AEBD-BECA0718265A}" type="presParOf" srcId="{E8D402AB-A022-4DCD-8A54-F7732FD1571D}" destId="{C9B598E8-BCF7-4769-99D1-928D274F9AB2}" srcOrd="4" destOrd="0" presId="urn:microsoft.com/office/officeart/2005/8/layout/hierarchy3"/>
    <dgm:cxn modelId="{F4F2C9FC-92A9-4EED-BD84-9AA255BBC5CF}" type="presParOf" srcId="{E8D402AB-A022-4DCD-8A54-F7732FD1571D}" destId="{5DA40A49-58BD-4DDF-82A7-CB8D9BE42F8B}" srcOrd="5" destOrd="0" presId="urn:microsoft.com/office/officeart/2005/8/layout/hierarchy3"/>
    <dgm:cxn modelId="{67DF1206-08B1-4AE1-9880-7F819D21D1D8}" type="presParOf" srcId="{E8D402AB-A022-4DCD-8A54-F7732FD1571D}" destId="{112A9C07-C5F6-496F-9484-D33C912464E3}" srcOrd="6" destOrd="0" presId="urn:microsoft.com/office/officeart/2005/8/layout/hierarchy3"/>
    <dgm:cxn modelId="{DC0A9AFD-1D20-46F4-9835-286DE177E168}" type="presParOf" srcId="{E8D402AB-A022-4DCD-8A54-F7732FD1571D}" destId="{D2A3F814-5F55-48D6-8A21-9AE2A89A762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D2F59DE-B68C-4F61-84B8-ED15018FEE8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759C1-944A-4A69-9534-C51657149C96}">
      <dgm:prSet phldrT="[Текст]" custT="1"/>
      <dgm:spPr/>
      <dgm:t>
        <a:bodyPr anchor="t"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Работа над обнаружением и развитием качеств, способствующие успеху в предпринимательской деятельности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D035B-ADB6-451B-AAD3-C314F977610D}" type="parTrans" cxnId="{FF42E490-865D-4CAD-852B-6B9D59ACF2D8}">
      <dgm:prSet/>
      <dgm:spPr/>
      <dgm:t>
        <a:bodyPr/>
        <a:lstStyle/>
        <a:p>
          <a:endParaRPr lang="ru-RU"/>
        </a:p>
      </dgm:t>
    </dgm:pt>
    <dgm:pt modelId="{7A4C950E-BC5D-4BC8-B110-EB7E93AB3F2E}" type="sibTrans" cxnId="{FF42E490-865D-4CAD-852B-6B9D59ACF2D8}">
      <dgm:prSet/>
      <dgm:spPr/>
      <dgm:t>
        <a:bodyPr/>
        <a:lstStyle/>
        <a:p>
          <a:endParaRPr lang="ru-RU"/>
        </a:p>
      </dgm:t>
    </dgm:pt>
    <dgm:pt modelId="{B860E19F-EDBB-442D-86AA-7574F062EAD5}">
      <dgm:prSet custT="1"/>
      <dgm:spPr/>
      <dgm:t>
        <a:bodyPr anchor="t"/>
        <a:lstStyle/>
        <a:p>
          <a:pPr algn="l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Разбор практических примеров бизнес-моделей на основе реальных бизнесов в Пермском крае:</a:t>
          </a:r>
        </a:p>
        <a:p>
          <a:pPr algn="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Автомойка</a:t>
          </a:r>
        </a:p>
        <a:p>
          <a:pPr algn="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Детский сад / центр развития детей / игровая комната</a:t>
          </a:r>
        </a:p>
        <a:p>
          <a:pPr algn="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Курсы танцев / йоги / каллиграфии и прочие обучения и хобби</a:t>
          </a:r>
        </a:p>
        <a:p>
          <a:pPr algn="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 кондитерских изделий (печенье и пр.)</a:t>
          </a:r>
        </a:p>
        <a:p>
          <a:pPr algn="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мероприятий и праздников</a:t>
          </a:r>
        </a:p>
        <a:p>
          <a:pPr algn="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Ремонтная бригада (ремонт и отделка помещений)</a:t>
          </a:r>
        </a:p>
        <a:p>
          <a:pPr algn="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Отдел (магазин) игрушек/детских товаров</a:t>
          </a:r>
        </a:p>
        <a:p>
          <a:pPr algn="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Салон красоты (парикмахерская, маникюр)</a:t>
          </a:r>
        </a:p>
        <a:p>
          <a:pPr algn="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Ателье/пошив одежды/школьной формы</a:t>
          </a:r>
        </a:p>
        <a:p>
          <a:pPr algn="r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Мини-гостиница/хостел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56B93-70FF-4DD7-BC7D-CB1727C10773}" type="parTrans" cxnId="{687F14CC-C9E8-4AC0-9815-54CB78694897}">
      <dgm:prSet/>
      <dgm:spPr/>
      <dgm:t>
        <a:bodyPr/>
        <a:lstStyle/>
        <a:p>
          <a:endParaRPr lang="ru-RU"/>
        </a:p>
      </dgm:t>
    </dgm:pt>
    <dgm:pt modelId="{D5FB436A-04D9-476D-A88A-2983443EB361}" type="sibTrans" cxnId="{687F14CC-C9E8-4AC0-9815-54CB78694897}">
      <dgm:prSet/>
      <dgm:spPr/>
      <dgm:t>
        <a:bodyPr/>
        <a:lstStyle/>
        <a:p>
          <a:endParaRPr lang="ru-RU"/>
        </a:p>
      </dgm:t>
    </dgm:pt>
    <dgm:pt modelId="{73475183-6055-435F-9EC7-ADD3C4A1382A}" type="pres">
      <dgm:prSet presAssocID="{8D2F59DE-B68C-4F61-84B8-ED15018FEE8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0017CA-8AD8-4319-931F-EF45BBA9DCC8}" type="pres">
      <dgm:prSet presAssocID="{4CB759C1-944A-4A69-9534-C51657149C96}" presName="circle1" presStyleLbl="node1" presStyleIdx="0" presStyleCnt="2" custScaleX="60715" custScaleY="100277" custLinFactNeighborX="8731" custLinFactNeighborY="20844"/>
      <dgm:spPr>
        <a:solidFill>
          <a:srgbClr val="DE0000"/>
        </a:solidFill>
      </dgm:spPr>
    </dgm:pt>
    <dgm:pt modelId="{A48DDB0A-F3A2-4731-84E6-809CBD3AFAA4}" type="pres">
      <dgm:prSet presAssocID="{4CB759C1-944A-4A69-9534-C51657149C96}" presName="space" presStyleCnt="0"/>
      <dgm:spPr/>
    </dgm:pt>
    <dgm:pt modelId="{865EC0D0-7DBB-461A-8636-D4622A29BBC4}" type="pres">
      <dgm:prSet presAssocID="{4CB759C1-944A-4A69-9534-C51657149C96}" presName="rect1" presStyleLbl="alignAcc1" presStyleIdx="0" presStyleCnt="2" custScaleX="112045" custScaleY="100000" custLinFactNeighborX="-614" custLinFactNeighborY="4249"/>
      <dgm:spPr/>
      <dgm:t>
        <a:bodyPr/>
        <a:lstStyle/>
        <a:p>
          <a:endParaRPr lang="ru-RU"/>
        </a:p>
      </dgm:t>
    </dgm:pt>
    <dgm:pt modelId="{187E6301-5DE5-4F80-9EA8-570B642E6DF9}" type="pres">
      <dgm:prSet presAssocID="{B860E19F-EDBB-442D-86AA-7574F062EAD5}" presName="vertSpace2" presStyleLbl="node1" presStyleIdx="0" presStyleCnt="2"/>
      <dgm:spPr/>
    </dgm:pt>
    <dgm:pt modelId="{F82353A3-8EAB-473F-95AD-E37022FAD4F9}" type="pres">
      <dgm:prSet presAssocID="{B860E19F-EDBB-442D-86AA-7574F062EAD5}" presName="circle2" presStyleLbl="node1" presStyleIdx="1" presStyleCnt="2" custScaleX="80964" custScaleY="140295" custLinFactNeighborX="-13554" custLinFactNeighborY="-1060"/>
      <dgm:spPr/>
    </dgm:pt>
    <dgm:pt modelId="{EDBE190E-528E-4AF3-B2AC-41CC1E18367C}" type="pres">
      <dgm:prSet presAssocID="{B860E19F-EDBB-442D-86AA-7574F062EAD5}" presName="rect2" presStyleLbl="alignAcc1" presStyleIdx="1" presStyleCnt="2" custScaleX="112373" custScaleY="138581" custLinFactNeighborX="-618" custLinFactNeighborY="-2637"/>
      <dgm:spPr/>
      <dgm:t>
        <a:bodyPr/>
        <a:lstStyle/>
        <a:p>
          <a:endParaRPr lang="ru-RU"/>
        </a:p>
      </dgm:t>
    </dgm:pt>
    <dgm:pt modelId="{A1268882-2A4D-4A4E-96BB-2AD540AEFED1}" type="pres">
      <dgm:prSet presAssocID="{4CB759C1-944A-4A69-9534-C51657149C9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646E7-6A80-48EB-9544-639AD633A0DF}" type="pres">
      <dgm:prSet presAssocID="{B860E19F-EDBB-442D-86AA-7574F062EAD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F14CC-C9E8-4AC0-9815-54CB78694897}" srcId="{8D2F59DE-B68C-4F61-84B8-ED15018FEE89}" destId="{B860E19F-EDBB-442D-86AA-7574F062EAD5}" srcOrd="1" destOrd="0" parTransId="{57056B93-70FF-4DD7-BC7D-CB1727C10773}" sibTransId="{D5FB436A-04D9-476D-A88A-2983443EB361}"/>
    <dgm:cxn modelId="{A2D21078-5A00-4069-B063-5BF417056B01}" type="presOf" srcId="{8D2F59DE-B68C-4F61-84B8-ED15018FEE89}" destId="{73475183-6055-435F-9EC7-ADD3C4A1382A}" srcOrd="0" destOrd="0" presId="urn:microsoft.com/office/officeart/2005/8/layout/target3"/>
    <dgm:cxn modelId="{FF42E490-865D-4CAD-852B-6B9D59ACF2D8}" srcId="{8D2F59DE-B68C-4F61-84B8-ED15018FEE89}" destId="{4CB759C1-944A-4A69-9534-C51657149C96}" srcOrd="0" destOrd="0" parTransId="{F55D035B-ADB6-451B-AAD3-C314F977610D}" sibTransId="{7A4C950E-BC5D-4BC8-B110-EB7E93AB3F2E}"/>
    <dgm:cxn modelId="{870638A0-29E2-4C46-8DB2-AFEB20569BFE}" type="presOf" srcId="{B860E19F-EDBB-442D-86AA-7574F062EAD5}" destId="{EDBE190E-528E-4AF3-B2AC-41CC1E18367C}" srcOrd="0" destOrd="0" presId="urn:microsoft.com/office/officeart/2005/8/layout/target3"/>
    <dgm:cxn modelId="{28091AC2-A1A0-441B-8017-85376C394BF7}" type="presOf" srcId="{B860E19F-EDBB-442D-86AA-7574F062EAD5}" destId="{CDD646E7-6A80-48EB-9544-639AD633A0DF}" srcOrd="1" destOrd="0" presId="urn:microsoft.com/office/officeart/2005/8/layout/target3"/>
    <dgm:cxn modelId="{B8DF935B-5264-42D5-B92B-D2658C9C623F}" type="presOf" srcId="{4CB759C1-944A-4A69-9534-C51657149C96}" destId="{A1268882-2A4D-4A4E-96BB-2AD540AEFED1}" srcOrd="1" destOrd="0" presId="urn:microsoft.com/office/officeart/2005/8/layout/target3"/>
    <dgm:cxn modelId="{4FB90010-4A0A-4BB1-A501-FD1E859ACEC4}" type="presOf" srcId="{4CB759C1-944A-4A69-9534-C51657149C96}" destId="{865EC0D0-7DBB-461A-8636-D4622A29BBC4}" srcOrd="0" destOrd="0" presId="urn:microsoft.com/office/officeart/2005/8/layout/target3"/>
    <dgm:cxn modelId="{7275F84D-411F-4BAC-96E5-29A0C8B138A6}" type="presParOf" srcId="{73475183-6055-435F-9EC7-ADD3C4A1382A}" destId="{440017CA-8AD8-4319-931F-EF45BBA9DCC8}" srcOrd="0" destOrd="0" presId="urn:microsoft.com/office/officeart/2005/8/layout/target3"/>
    <dgm:cxn modelId="{858EB06E-AFC8-4BA5-9F77-7BAFC3B5C246}" type="presParOf" srcId="{73475183-6055-435F-9EC7-ADD3C4A1382A}" destId="{A48DDB0A-F3A2-4731-84E6-809CBD3AFAA4}" srcOrd="1" destOrd="0" presId="urn:microsoft.com/office/officeart/2005/8/layout/target3"/>
    <dgm:cxn modelId="{F7EDBC2E-F9B5-4052-95D4-62761E6B1C33}" type="presParOf" srcId="{73475183-6055-435F-9EC7-ADD3C4A1382A}" destId="{865EC0D0-7DBB-461A-8636-D4622A29BBC4}" srcOrd="2" destOrd="0" presId="urn:microsoft.com/office/officeart/2005/8/layout/target3"/>
    <dgm:cxn modelId="{31F12993-8909-4504-99ED-6B8215A1BA7C}" type="presParOf" srcId="{73475183-6055-435F-9EC7-ADD3C4A1382A}" destId="{187E6301-5DE5-4F80-9EA8-570B642E6DF9}" srcOrd="3" destOrd="0" presId="urn:microsoft.com/office/officeart/2005/8/layout/target3"/>
    <dgm:cxn modelId="{73CEC620-BBFF-4ACB-BC5C-75BDE2C9CCCA}" type="presParOf" srcId="{73475183-6055-435F-9EC7-ADD3C4A1382A}" destId="{F82353A3-8EAB-473F-95AD-E37022FAD4F9}" srcOrd="4" destOrd="0" presId="urn:microsoft.com/office/officeart/2005/8/layout/target3"/>
    <dgm:cxn modelId="{0CAE015F-5B55-4DFA-8B78-99DBE69771C4}" type="presParOf" srcId="{73475183-6055-435F-9EC7-ADD3C4A1382A}" destId="{EDBE190E-528E-4AF3-B2AC-41CC1E18367C}" srcOrd="5" destOrd="0" presId="urn:microsoft.com/office/officeart/2005/8/layout/target3"/>
    <dgm:cxn modelId="{B859565E-4D6F-44C3-988C-4A672D846785}" type="presParOf" srcId="{73475183-6055-435F-9EC7-ADD3C4A1382A}" destId="{A1268882-2A4D-4A4E-96BB-2AD540AEFED1}" srcOrd="6" destOrd="0" presId="urn:microsoft.com/office/officeart/2005/8/layout/target3"/>
    <dgm:cxn modelId="{91FE20E6-D149-4C07-B1FE-7A92B07BDDC1}" type="presParOf" srcId="{73475183-6055-435F-9EC7-ADD3C4A1382A}" destId="{CDD646E7-6A80-48EB-9544-639AD633A0D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ABB7B1-D947-490A-BF89-4B389D26C5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6224BC-BCD6-48D9-94B9-0EDE6766440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rgbClr val="0070C0"/>
          </a:solidFill>
        </a:ln>
      </dgm:spPr>
      <dgm:t>
        <a:bodyPr/>
        <a:lstStyle/>
        <a:p>
          <a:pPr algn="ctr" rtl="0">
            <a:lnSpc>
              <a:spcPct val="90000"/>
            </a:lnSpc>
            <a:spcAft>
              <a:spcPts val="0"/>
            </a:spcAft>
          </a:pPr>
          <a:r>
            <a:rPr lang="ru-RU" sz="1600" b="1" dirty="0" smtClean="0">
              <a:latin typeface="+mn-lt"/>
              <a:cs typeface="Arial" panose="020B0604020202020204" pitchFamily="34" charset="0"/>
            </a:rPr>
            <a:t>Муниципальные образования поделены </a:t>
          </a:r>
        </a:p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ru-RU" sz="1600" b="1" dirty="0" smtClean="0">
              <a:latin typeface="+mn-lt"/>
              <a:cs typeface="Arial" panose="020B0604020202020204" pitchFamily="34" charset="0"/>
            </a:rPr>
            <a:t>на 4 группы</a:t>
          </a:r>
          <a:endParaRPr lang="ru-RU" sz="1600" dirty="0" smtClean="0">
            <a:latin typeface="+mn-lt"/>
            <a:cs typeface="Arial" panose="020B0604020202020204" pitchFamily="34" charset="0"/>
          </a:endParaRPr>
        </a:p>
        <a:p>
          <a:pPr algn="l" rtl="0">
            <a:lnSpc>
              <a:spcPts val="1800"/>
            </a:lnSpc>
            <a:spcAft>
              <a:spcPts val="0"/>
            </a:spcAft>
          </a:pPr>
          <a:r>
            <a:rPr lang="ru-RU" sz="1600" dirty="0" smtClean="0">
              <a:latin typeface="+mn-lt"/>
              <a:cs typeface="Arial" panose="020B0604020202020204" pitchFamily="34" charset="0"/>
            </a:rPr>
            <a:t>объем налогооблагаемых доходов и социальных выплат и в расчете на душу населения 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7DD1DE28-B135-4177-9D38-E3E793B34916}" type="parTrans" cxnId="{AD94C70F-513F-4FE6-A0B7-1289661A038D}">
      <dgm:prSet/>
      <dgm:spPr/>
      <dgm:t>
        <a:bodyPr/>
        <a:lstStyle/>
        <a:p>
          <a:endParaRPr lang="ru-RU"/>
        </a:p>
      </dgm:t>
    </dgm:pt>
    <dgm:pt modelId="{654E9FCA-B1A2-4492-BD38-85D78B4C6F2F}" type="sibTrans" cxnId="{AD94C70F-513F-4FE6-A0B7-1289661A038D}">
      <dgm:prSet/>
      <dgm:spPr/>
      <dgm:t>
        <a:bodyPr/>
        <a:lstStyle/>
        <a:p>
          <a:endParaRPr lang="ru-RU"/>
        </a:p>
      </dgm:t>
    </dgm:pt>
    <dgm:pt modelId="{C58EE683-8A8C-4196-B430-5939871CEABA}">
      <dgm:prSet custT="1"/>
      <dgm:spPr>
        <a:gradFill rotWithShape="0">
          <a:gsLst>
            <a:gs pos="0">
              <a:srgbClr val="C00000">
                <a:lumMod val="57000"/>
                <a:lumOff val="43000"/>
              </a:srgbClr>
            </a:gs>
            <a:gs pos="100000">
              <a:schemeClr val="bg1">
                <a:lumMod val="65000"/>
                <a:lumOff val="35000"/>
              </a:schemeClr>
            </a:gs>
          </a:gsLst>
          <a:lin ang="5400000" scaled="0"/>
        </a:gradFill>
        <a:ln>
          <a:solidFill>
            <a:srgbClr val="660066"/>
          </a:solidFill>
        </a:ln>
      </dgm:spPr>
      <dgm:t>
        <a:bodyPr/>
        <a:lstStyle/>
        <a:p>
          <a:pPr rtl="0"/>
          <a:r>
            <a:rPr lang="ru-RU" sz="1800" b="1" dirty="0" smtClean="0"/>
            <a:t>1 группа – 1</a:t>
          </a:r>
          <a:endParaRPr lang="ru-RU" sz="1800" b="1" dirty="0"/>
        </a:p>
      </dgm:t>
    </dgm:pt>
    <dgm:pt modelId="{514F64B8-39F7-442F-848D-E54674F3E921}" type="parTrans" cxnId="{11A33C66-C341-4A68-A51A-ED9F4AEEF0CA}">
      <dgm:prSet/>
      <dgm:spPr/>
      <dgm:t>
        <a:bodyPr/>
        <a:lstStyle/>
        <a:p>
          <a:endParaRPr lang="ru-RU"/>
        </a:p>
      </dgm:t>
    </dgm:pt>
    <dgm:pt modelId="{1EB511E0-EBCD-4E35-AEB2-71C5F643CACF}" type="sibTrans" cxnId="{11A33C66-C341-4A68-A51A-ED9F4AEEF0CA}">
      <dgm:prSet/>
      <dgm:spPr/>
      <dgm:t>
        <a:bodyPr/>
        <a:lstStyle/>
        <a:p>
          <a:endParaRPr lang="ru-RU"/>
        </a:p>
      </dgm:t>
    </dgm:pt>
    <dgm:pt modelId="{32C6F594-78CC-4DE0-9B3A-CC1796FBE8D1}">
      <dgm:prSet custT="1"/>
      <dgm:spPr>
        <a:gradFill rotWithShape="0">
          <a:gsLst>
            <a:gs pos="0">
              <a:srgbClr val="C00000">
                <a:lumMod val="57000"/>
                <a:lumOff val="43000"/>
              </a:srgbClr>
            </a:gs>
            <a:gs pos="100000">
              <a:schemeClr val="bg1">
                <a:lumMod val="65000"/>
                <a:lumOff val="35000"/>
              </a:schemeClr>
            </a:gs>
          </a:gsLst>
          <a:lin ang="5400000" scaled="0"/>
        </a:gradFill>
        <a:ln>
          <a:solidFill>
            <a:srgbClr val="660066"/>
          </a:solidFill>
        </a:ln>
      </dgm:spPr>
      <dgm:t>
        <a:bodyPr/>
        <a:lstStyle/>
        <a:p>
          <a:pPr rtl="0"/>
          <a:r>
            <a:rPr lang="ru-RU" sz="1800" b="1" dirty="0" smtClean="0"/>
            <a:t>2 группа – 0,6</a:t>
          </a:r>
          <a:endParaRPr lang="ru-RU" sz="1800" b="1" dirty="0"/>
        </a:p>
      </dgm:t>
    </dgm:pt>
    <dgm:pt modelId="{0D133FBF-2CE9-4644-9AE6-F5D90786FABB}" type="parTrans" cxnId="{5FB62D70-469D-4C5A-8F2B-09EC5E2DA458}">
      <dgm:prSet/>
      <dgm:spPr/>
      <dgm:t>
        <a:bodyPr/>
        <a:lstStyle/>
        <a:p>
          <a:endParaRPr lang="ru-RU"/>
        </a:p>
      </dgm:t>
    </dgm:pt>
    <dgm:pt modelId="{A677C94F-B4B5-4F04-AB54-673A86F6B53B}" type="sibTrans" cxnId="{5FB62D70-469D-4C5A-8F2B-09EC5E2DA458}">
      <dgm:prSet/>
      <dgm:spPr/>
      <dgm:t>
        <a:bodyPr/>
        <a:lstStyle/>
        <a:p>
          <a:endParaRPr lang="ru-RU"/>
        </a:p>
      </dgm:t>
    </dgm:pt>
    <dgm:pt modelId="{BCBF3606-AF86-4E08-852E-D78CC650E292}">
      <dgm:prSet custT="1"/>
      <dgm:spPr>
        <a:gradFill rotWithShape="0">
          <a:gsLst>
            <a:gs pos="0">
              <a:srgbClr val="C00000">
                <a:lumMod val="57000"/>
                <a:lumOff val="43000"/>
              </a:srgbClr>
            </a:gs>
            <a:gs pos="100000">
              <a:schemeClr val="bg1">
                <a:lumMod val="65000"/>
                <a:lumOff val="35000"/>
              </a:schemeClr>
            </a:gs>
          </a:gsLst>
          <a:lin ang="5400000" scaled="0"/>
        </a:gradFill>
        <a:ln>
          <a:solidFill>
            <a:srgbClr val="660066"/>
          </a:solidFill>
        </a:ln>
      </dgm:spPr>
      <dgm:t>
        <a:bodyPr/>
        <a:lstStyle/>
        <a:p>
          <a:pPr rtl="0"/>
          <a:r>
            <a:rPr lang="ru-RU" sz="1800" b="1" dirty="0" smtClean="0"/>
            <a:t>3 группа – 0,5</a:t>
          </a:r>
          <a:endParaRPr lang="ru-RU" sz="1800" b="1" dirty="0"/>
        </a:p>
      </dgm:t>
    </dgm:pt>
    <dgm:pt modelId="{BE9094AE-8965-4574-BCD6-727C0E74CB12}" type="parTrans" cxnId="{5E22B185-4143-4F0D-AA0F-BB479597CD9D}">
      <dgm:prSet/>
      <dgm:spPr/>
      <dgm:t>
        <a:bodyPr/>
        <a:lstStyle/>
        <a:p>
          <a:endParaRPr lang="ru-RU"/>
        </a:p>
      </dgm:t>
    </dgm:pt>
    <dgm:pt modelId="{257BD657-59C0-4179-9CA6-66A3F805875B}" type="sibTrans" cxnId="{5E22B185-4143-4F0D-AA0F-BB479597CD9D}">
      <dgm:prSet/>
      <dgm:spPr/>
      <dgm:t>
        <a:bodyPr/>
        <a:lstStyle/>
        <a:p>
          <a:endParaRPr lang="ru-RU"/>
        </a:p>
      </dgm:t>
    </dgm:pt>
    <dgm:pt modelId="{588B5E2E-EB57-41C6-9A0C-6A55ED3A951D}">
      <dgm:prSet custT="1"/>
      <dgm:spPr>
        <a:gradFill rotWithShape="0">
          <a:gsLst>
            <a:gs pos="0">
              <a:srgbClr val="C00000">
                <a:lumMod val="57000"/>
                <a:lumOff val="43000"/>
              </a:srgbClr>
            </a:gs>
            <a:gs pos="100000">
              <a:schemeClr val="bg1">
                <a:lumMod val="65000"/>
                <a:lumOff val="35000"/>
              </a:schemeClr>
            </a:gs>
          </a:gsLst>
          <a:lin ang="5400000" scaled="0"/>
        </a:gradFill>
        <a:ln>
          <a:solidFill>
            <a:srgbClr val="660066"/>
          </a:solidFill>
        </a:ln>
      </dgm:spPr>
      <dgm:t>
        <a:bodyPr/>
        <a:lstStyle/>
        <a:p>
          <a:pPr rtl="0"/>
          <a:r>
            <a:rPr lang="ru-RU" sz="1800" b="1" dirty="0" smtClean="0"/>
            <a:t>4 группа – 0,3</a:t>
          </a:r>
          <a:endParaRPr lang="ru-RU" sz="1800" b="1" dirty="0"/>
        </a:p>
      </dgm:t>
    </dgm:pt>
    <dgm:pt modelId="{48EC4519-18A9-416C-8726-9AB30B1D5CD2}" type="parTrans" cxnId="{7D63882A-CACC-4FB9-A345-0D388CB5B3BD}">
      <dgm:prSet/>
      <dgm:spPr/>
      <dgm:t>
        <a:bodyPr/>
        <a:lstStyle/>
        <a:p>
          <a:endParaRPr lang="ru-RU"/>
        </a:p>
      </dgm:t>
    </dgm:pt>
    <dgm:pt modelId="{5DDC7401-86AF-4869-A19F-2DF84C87FF85}" type="sibTrans" cxnId="{7D63882A-CACC-4FB9-A345-0D388CB5B3BD}">
      <dgm:prSet/>
      <dgm:spPr/>
      <dgm:t>
        <a:bodyPr/>
        <a:lstStyle/>
        <a:p>
          <a:endParaRPr lang="ru-RU"/>
        </a:p>
      </dgm:t>
    </dgm:pt>
    <dgm:pt modelId="{D6FC7E1F-D62F-445D-BA0B-7DCC245C6300}" type="pres">
      <dgm:prSet presAssocID="{D8ABB7B1-D947-490A-BF89-4B389D26C5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95FF5-A44F-462E-B7B5-525B6D1619E7}" type="pres">
      <dgm:prSet presAssocID="{306224BC-BCD6-48D9-94B9-0EDE67664402}" presName="linNode" presStyleCnt="0"/>
      <dgm:spPr/>
    </dgm:pt>
    <dgm:pt modelId="{6BAE3D56-FDD6-4C5E-AE17-4BBB7AB84FCA}" type="pres">
      <dgm:prSet presAssocID="{306224BC-BCD6-48D9-94B9-0EDE67664402}" presName="parentText" presStyleLbl="node1" presStyleIdx="0" presStyleCnt="1" custScaleX="212695" custScaleY="87153" custLinFactNeighborX="3587" custLinFactNeighborY="-3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29CD0-71D0-4AAC-91B1-05B2010AED97}" type="pres">
      <dgm:prSet presAssocID="{306224BC-BCD6-48D9-94B9-0EDE67664402}" presName="descendantText" presStyleLbl="alignAccFollowNode1" presStyleIdx="0" presStyleCnt="1" custScaleX="106347" custLinFactNeighborX="1892" custLinFactNeighborY="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2C690-592D-4A74-9A17-C5E2867B328B}" type="presOf" srcId="{32C6F594-78CC-4DE0-9B3A-CC1796FBE8D1}" destId="{70529CD0-71D0-4AAC-91B1-05B2010AED97}" srcOrd="0" destOrd="1" presId="urn:microsoft.com/office/officeart/2005/8/layout/vList5"/>
    <dgm:cxn modelId="{AD94C70F-513F-4FE6-A0B7-1289661A038D}" srcId="{D8ABB7B1-D947-490A-BF89-4B389D26C589}" destId="{306224BC-BCD6-48D9-94B9-0EDE67664402}" srcOrd="0" destOrd="0" parTransId="{7DD1DE28-B135-4177-9D38-E3E793B34916}" sibTransId="{654E9FCA-B1A2-4492-BD38-85D78B4C6F2F}"/>
    <dgm:cxn modelId="{5E22B185-4143-4F0D-AA0F-BB479597CD9D}" srcId="{306224BC-BCD6-48D9-94B9-0EDE67664402}" destId="{BCBF3606-AF86-4E08-852E-D78CC650E292}" srcOrd="2" destOrd="0" parTransId="{BE9094AE-8965-4574-BCD6-727C0E74CB12}" sibTransId="{257BD657-59C0-4179-9CA6-66A3F805875B}"/>
    <dgm:cxn modelId="{60EE6EC6-F8CC-4C04-A5E3-7C059C585A1E}" type="presOf" srcId="{BCBF3606-AF86-4E08-852E-D78CC650E292}" destId="{70529CD0-71D0-4AAC-91B1-05B2010AED97}" srcOrd="0" destOrd="2" presId="urn:microsoft.com/office/officeart/2005/8/layout/vList5"/>
    <dgm:cxn modelId="{11205FD8-C07E-4C08-A39E-83A4E89A8A00}" type="presOf" srcId="{588B5E2E-EB57-41C6-9A0C-6A55ED3A951D}" destId="{70529CD0-71D0-4AAC-91B1-05B2010AED97}" srcOrd="0" destOrd="3" presId="urn:microsoft.com/office/officeart/2005/8/layout/vList5"/>
    <dgm:cxn modelId="{FAF50034-F8BB-4919-BB0C-D2DCC94CF1CC}" type="presOf" srcId="{D8ABB7B1-D947-490A-BF89-4B389D26C589}" destId="{D6FC7E1F-D62F-445D-BA0B-7DCC245C6300}" srcOrd="0" destOrd="0" presId="urn:microsoft.com/office/officeart/2005/8/layout/vList5"/>
    <dgm:cxn modelId="{11A33C66-C341-4A68-A51A-ED9F4AEEF0CA}" srcId="{306224BC-BCD6-48D9-94B9-0EDE67664402}" destId="{C58EE683-8A8C-4196-B430-5939871CEABA}" srcOrd="0" destOrd="0" parTransId="{514F64B8-39F7-442F-848D-E54674F3E921}" sibTransId="{1EB511E0-EBCD-4E35-AEB2-71C5F643CACF}"/>
    <dgm:cxn modelId="{5FB62D70-469D-4C5A-8F2B-09EC5E2DA458}" srcId="{306224BC-BCD6-48D9-94B9-0EDE67664402}" destId="{32C6F594-78CC-4DE0-9B3A-CC1796FBE8D1}" srcOrd="1" destOrd="0" parTransId="{0D133FBF-2CE9-4644-9AE6-F5D90786FABB}" sibTransId="{A677C94F-B4B5-4F04-AB54-673A86F6B53B}"/>
    <dgm:cxn modelId="{7D63882A-CACC-4FB9-A345-0D388CB5B3BD}" srcId="{306224BC-BCD6-48D9-94B9-0EDE67664402}" destId="{588B5E2E-EB57-41C6-9A0C-6A55ED3A951D}" srcOrd="3" destOrd="0" parTransId="{48EC4519-18A9-416C-8726-9AB30B1D5CD2}" sibTransId="{5DDC7401-86AF-4869-A19F-2DF84C87FF85}"/>
    <dgm:cxn modelId="{63EABD80-05DB-4633-9C62-ABE41F149B5E}" type="presOf" srcId="{306224BC-BCD6-48D9-94B9-0EDE67664402}" destId="{6BAE3D56-FDD6-4C5E-AE17-4BBB7AB84FCA}" srcOrd="0" destOrd="0" presId="urn:microsoft.com/office/officeart/2005/8/layout/vList5"/>
    <dgm:cxn modelId="{3B46C412-C995-4CC0-BD64-BB882AB6F4E7}" type="presOf" srcId="{C58EE683-8A8C-4196-B430-5939871CEABA}" destId="{70529CD0-71D0-4AAC-91B1-05B2010AED97}" srcOrd="0" destOrd="0" presId="urn:microsoft.com/office/officeart/2005/8/layout/vList5"/>
    <dgm:cxn modelId="{B3C8DE7A-F59D-44FB-9137-8BE1406DC92C}" type="presParOf" srcId="{D6FC7E1F-D62F-445D-BA0B-7DCC245C6300}" destId="{B0595FF5-A44F-462E-B7B5-525B6D1619E7}" srcOrd="0" destOrd="0" presId="urn:microsoft.com/office/officeart/2005/8/layout/vList5"/>
    <dgm:cxn modelId="{8E2C5B05-B192-4099-BB89-3317DD816CD2}" type="presParOf" srcId="{B0595FF5-A44F-462E-B7B5-525B6D1619E7}" destId="{6BAE3D56-FDD6-4C5E-AE17-4BBB7AB84FCA}" srcOrd="0" destOrd="0" presId="urn:microsoft.com/office/officeart/2005/8/layout/vList5"/>
    <dgm:cxn modelId="{F4CE774A-7D49-41FA-A8E2-96E1209DFE15}" type="presParOf" srcId="{B0595FF5-A44F-462E-B7B5-525B6D1619E7}" destId="{70529CD0-71D0-4AAC-91B1-05B2010AED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FF0EB4-44D1-4247-B38C-BA8D1B9DC501}" type="doc">
      <dgm:prSet loTypeId="urn:microsoft.com/office/officeart/2005/8/layout/vList4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45CFC08-3007-43B0-90F4-3BDBC244F665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Максимальный размер до 70 % 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от суммы кредита, но не более 40 млн.рублей на 1 заемщика</a:t>
          </a:r>
        </a:p>
      </dgm:t>
    </dgm:pt>
    <dgm:pt modelId="{5BECA7C1-BE5C-46A5-A5B1-2DBF0845D032}" type="parTrans" cxnId="{8F648594-469C-45F8-AF39-E6D32B274CF4}">
      <dgm:prSet/>
      <dgm:spPr/>
      <dgm:t>
        <a:bodyPr/>
        <a:lstStyle/>
        <a:p>
          <a:endParaRPr lang="ru-RU"/>
        </a:p>
      </dgm:t>
    </dgm:pt>
    <dgm:pt modelId="{68840424-170D-4EA6-BD45-626578482684}" type="sibTrans" cxnId="{8F648594-469C-45F8-AF39-E6D32B274CF4}">
      <dgm:prSet/>
      <dgm:spPr/>
      <dgm:t>
        <a:bodyPr/>
        <a:lstStyle/>
        <a:p>
          <a:endParaRPr lang="ru-RU"/>
        </a:p>
      </dgm:t>
    </dgm:pt>
    <dgm:pt modelId="{578D9494-06BD-44AE-AA1C-C7A351A2E159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Вознаграждение </a:t>
          </a:r>
        </a:p>
        <a:p>
          <a:r>
            <a:rPr lang="ru-RU" b="1" dirty="0" smtClean="0">
              <a:solidFill>
                <a:schemeClr val="tx1"/>
              </a:solidFill>
              <a:latin typeface="+mn-lt"/>
              <a:cs typeface="Arial" pitchFamily="34" charset="0"/>
            </a:rPr>
            <a:t>0-1.5 % от суммы поручительства</a:t>
          </a:r>
          <a:endParaRPr lang="ru-RU" b="1" dirty="0">
            <a:solidFill>
              <a:schemeClr val="tx1"/>
            </a:solidFill>
            <a:latin typeface="+mn-lt"/>
          </a:endParaRPr>
        </a:p>
      </dgm:t>
    </dgm:pt>
    <dgm:pt modelId="{382E158D-7667-4588-89DF-189EB3071AFE}" type="parTrans" cxnId="{89FA34D3-C1E9-4301-B602-BB215395CD85}">
      <dgm:prSet/>
      <dgm:spPr/>
      <dgm:t>
        <a:bodyPr/>
        <a:lstStyle/>
        <a:p>
          <a:endParaRPr lang="ru-RU"/>
        </a:p>
      </dgm:t>
    </dgm:pt>
    <dgm:pt modelId="{6C63EC45-0DBE-4E8A-9AED-380DBB35D120}" type="sibTrans" cxnId="{89FA34D3-C1E9-4301-B602-BB215395CD85}">
      <dgm:prSet/>
      <dgm:spPr/>
      <dgm:t>
        <a:bodyPr/>
        <a:lstStyle/>
        <a:p>
          <a:endParaRPr lang="ru-RU"/>
        </a:p>
      </dgm:t>
    </dgm:pt>
    <dgm:pt modelId="{A763A8B4-E7C0-4E3D-B7B3-3600C5527F72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Линейка продуктов</a:t>
          </a:r>
        </a:p>
        <a:p>
          <a:r>
            <a:rPr lang="ru-RU" b="1" dirty="0" smtClean="0">
              <a:solidFill>
                <a:schemeClr val="tx1"/>
              </a:solidFill>
            </a:rPr>
            <a:t>четыре вида поручительств</a:t>
          </a:r>
          <a:endParaRPr lang="ru-RU" b="1" dirty="0">
            <a:solidFill>
              <a:schemeClr val="tx1"/>
            </a:solidFill>
          </a:endParaRPr>
        </a:p>
      </dgm:t>
    </dgm:pt>
    <dgm:pt modelId="{CFAF27CF-829D-46B0-B039-383358D91E51}" type="parTrans" cxnId="{88E07B4F-3646-4C20-9119-953695F8D9DE}">
      <dgm:prSet/>
      <dgm:spPr/>
      <dgm:t>
        <a:bodyPr/>
        <a:lstStyle/>
        <a:p>
          <a:endParaRPr lang="ru-RU"/>
        </a:p>
      </dgm:t>
    </dgm:pt>
    <dgm:pt modelId="{B779951B-9922-4568-BDBF-C6CF315EED7A}" type="sibTrans" cxnId="{88E07B4F-3646-4C20-9119-953695F8D9DE}">
      <dgm:prSet/>
      <dgm:spPr/>
      <dgm:t>
        <a:bodyPr/>
        <a:lstStyle/>
        <a:p>
          <a:endParaRPr lang="ru-RU"/>
        </a:p>
      </dgm:t>
    </dgm:pt>
    <dgm:pt modelId="{F06EDC62-355F-43B5-B19B-930AD6F52882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Максимальный срок</a:t>
          </a:r>
        </a:p>
        <a:p>
          <a:r>
            <a:rPr lang="ru-RU" b="1" dirty="0" smtClean="0">
              <a:solidFill>
                <a:schemeClr val="tx1"/>
              </a:solidFill>
            </a:rPr>
            <a:t>7 лет</a:t>
          </a:r>
        </a:p>
      </dgm:t>
    </dgm:pt>
    <dgm:pt modelId="{01800793-0C07-46DA-804E-4213803D8A37}" type="parTrans" cxnId="{0237DF9B-A6E1-49D2-ACA1-F089F438B522}">
      <dgm:prSet/>
      <dgm:spPr/>
      <dgm:t>
        <a:bodyPr/>
        <a:lstStyle/>
        <a:p>
          <a:endParaRPr lang="ru-RU"/>
        </a:p>
      </dgm:t>
    </dgm:pt>
    <dgm:pt modelId="{95B0F218-C8F9-4D4A-81BA-30E7E1456963}" type="sibTrans" cxnId="{0237DF9B-A6E1-49D2-ACA1-F089F438B522}">
      <dgm:prSet/>
      <dgm:spPr/>
      <dgm:t>
        <a:bodyPr/>
        <a:lstStyle/>
        <a:p>
          <a:endParaRPr lang="ru-RU"/>
        </a:p>
      </dgm:t>
    </dgm:pt>
    <dgm:pt modelId="{0DFC4D43-675B-4647-86B7-3805CAF036C4}" type="pres">
      <dgm:prSet presAssocID="{EEFF0EB4-44D1-4247-B38C-BA8D1B9DC5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65CC2F-A3E9-4BAE-9BD2-D8B8060C81D7}" type="pres">
      <dgm:prSet presAssocID="{945CFC08-3007-43B0-90F4-3BDBC244F665}" presName="comp" presStyleCnt="0"/>
      <dgm:spPr/>
    </dgm:pt>
    <dgm:pt modelId="{9EF268B9-817F-45A4-8D77-9E12075DDC29}" type="pres">
      <dgm:prSet presAssocID="{945CFC08-3007-43B0-90F4-3BDBC244F665}" presName="box" presStyleLbl="node1" presStyleIdx="0" presStyleCnt="4" custLinFactNeighborX="-46861" custLinFactNeighborY="-4428"/>
      <dgm:spPr/>
      <dgm:t>
        <a:bodyPr/>
        <a:lstStyle/>
        <a:p>
          <a:endParaRPr lang="ru-RU"/>
        </a:p>
      </dgm:t>
    </dgm:pt>
    <dgm:pt modelId="{C877792F-1130-4381-BD07-6DDE7E5B19B7}" type="pres">
      <dgm:prSet presAssocID="{945CFC08-3007-43B0-90F4-3BDBC244F665}" presName="img" presStyleLbl="fgImgPlace1" presStyleIdx="0" presStyleCnt="4" custScaleY="12380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3000" b="-3000"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6791DC9E-9DA4-4C45-BD32-BE1BFA57B1D3}" type="pres">
      <dgm:prSet presAssocID="{945CFC08-3007-43B0-90F4-3BDBC244F66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C5B7D-1E56-4509-943F-760F4B2677DF}" type="pres">
      <dgm:prSet presAssocID="{68840424-170D-4EA6-BD45-626578482684}" presName="spacer" presStyleCnt="0"/>
      <dgm:spPr/>
    </dgm:pt>
    <dgm:pt modelId="{9705678D-A58F-40DA-B73D-D8C1A2590045}" type="pres">
      <dgm:prSet presAssocID="{F06EDC62-355F-43B5-B19B-930AD6F52882}" presName="comp" presStyleCnt="0"/>
      <dgm:spPr/>
    </dgm:pt>
    <dgm:pt modelId="{3D17FB40-114A-490A-B093-958C8B6C121F}" type="pres">
      <dgm:prSet presAssocID="{F06EDC62-355F-43B5-B19B-930AD6F52882}" presName="box" presStyleLbl="node1" presStyleIdx="1" presStyleCnt="4"/>
      <dgm:spPr/>
      <dgm:t>
        <a:bodyPr/>
        <a:lstStyle/>
        <a:p>
          <a:endParaRPr lang="ru-RU"/>
        </a:p>
      </dgm:t>
    </dgm:pt>
    <dgm:pt modelId="{DA583DA9-C6DE-4EA3-AA88-45204CA4B86D}" type="pres">
      <dgm:prSet presAssocID="{F06EDC62-355F-43B5-B19B-930AD6F52882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AF63628B-6FF2-451F-8C23-516CFE1AB087}" type="pres">
      <dgm:prSet presAssocID="{F06EDC62-355F-43B5-B19B-930AD6F5288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9884-6291-46F4-B30E-09DE3C188311}" type="pres">
      <dgm:prSet presAssocID="{95B0F218-C8F9-4D4A-81BA-30E7E1456963}" presName="spacer" presStyleCnt="0"/>
      <dgm:spPr/>
    </dgm:pt>
    <dgm:pt modelId="{A3A8E68E-C47B-43CC-980C-8AED7A7D619F}" type="pres">
      <dgm:prSet presAssocID="{578D9494-06BD-44AE-AA1C-C7A351A2E159}" presName="comp" presStyleCnt="0"/>
      <dgm:spPr/>
    </dgm:pt>
    <dgm:pt modelId="{7C326F4F-9349-4337-A8E2-51927F7DC48B}" type="pres">
      <dgm:prSet presAssocID="{578D9494-06BD-44AE-AA1C-C7A351A2E159}" presName="box" presStyleLbl="node1" presStyleIdx="2" presStyleCnt="4"/>
      <dgm:spPr/>
      <dgm:t>
        <a:bodyPr/>
        <a:lstStyle/>
        <a:p>
          <a:endParaRPr lang="ru-RU"/>
        </a:p>
      </dgm:t>
    </dgm:pt>
    <dgm:pt modelId="{78F828B0-387E-4A2A-9388-1F1D0AC6C862}" type="pres">
      <dgm:prSet presAssocID="{578D9494-06BD-44AE-AA1C-C7A351A2E159}" presName="img" presStyleLbl="fgImgPlace1" presStyleIdx="2" presStyleCnt="4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t="-4000" b="-4000"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A9B39D40-5ABF-4EFB-BAF4-28C2B3236809}" type="pres">
      <dgm:prSet presAssocID="{578D9494-06BD-44AE-AA1C-C7A351A2E15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7623C-84BF-4669-B19D-A352F1898D20}" type="pres">
      <dgm:prSet presAssocID="{6C63EC45-0DBE-4E8A-9AED-380DBB35D120}" presName="spacer" presStyleCnt="0"/>
      <dgm:spPr/>
    </dgm:pt>
    <dgm:pt modelId="{D72B4CA6-CCD0-49AB-ADBD-56B69C1538DC}" type="pres">
      <dgm:prSet presAssocID="{A763A8B4-E7C0-4E3D-B7B3-3600C5527F72}" presName="comp" presStyleCnt="0"/>
      <dgm:spPr/>
    </dgm:pt>
    <dgm:pt modelId="{26515369-BA68-43D7-9F74-EECB1C1AA83C}" type="pres">
      <dgm:prSet presAssocID="{A763A8B4-E7C0-4E3D-B7B3-3600C5527F72}" presName="box" presStyleLbl="node1" presStyleIdx="3" presStyleCnt="4"/>
      <dgm:spPr/>
      <dgm:t>
        <a:bodyPr/>
        <a:lstStyle/>
        <a:p>
          <a:endParaRPr lang="ru-RU"/>
        </a:p>
      </dgm:t>
    </dgm:pt>
    <dgm:pt modelId="{AB178D2B-2166-4EA4-8799-ED17210B889E}" type="pres">
      <dgm:prSet presAssocID="{A763A8B4-E7C0-4E3D-B7B3-3600C5527F72}" presName="img" presStyleLbl="fgImgPlace1" presStyleIdx="3" presStyleCnt="4"/>
      <dgm:spPr>
        <a:blipFill>
          <a:blip xmlns:r="http://schemas.openxmlformats.org/officeDocument/2006/relationships" r:embed="rId4">
            <a:extLst/>
          </a:blip>
          <a:srcRect/>
          <a:stretch>
            <a:fillRect t="-3000" b="-3000"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A8EA52D4-FCBF-4C32-B8FA-0CA97495C78B}" type="pres">
      <dgm:prSet presAssocID="{A763A8B4-E7C0-4E3D-B7B3-3600C5527F7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0A777-6B37-49E8-BE44-95897F3BC75B}" type="presOf" srcId="{578D9494-06BD-44AE-AA1C-C7A351A2E159}" destId="{7C326F4F-9349-4337-A8E2-51927F7DC48B}" srcOrd="0" destOrd="0" presId="urn:microsoft.com/office/officeart/2005/8/layout/vList4#1"/>
    <dgm:cxn modelId="{9E073A6E-A4D2-4497-A293-C38317A55D29}" type="presOf" srcId="{A763A8B4-E7C0-4E3D-B7B3-3600C5527F72}" destId="{A8EA52D4-FCBF-4C32-B8FA-0CA97495C78B}" srcOrd="1" destOrd="0" presId="urn:microsoft.com/office/officeart/2005/8/layout/vList4#1"/>
    <dgm:cxn modelId="{89FA34D3-C1E9-4301-B602-BB215395CD85}" srcId="{EEFF0EB4-44D1-4247-B38C-BA8D1B9DC501}" destId="{578D9494-06BD-44AE-AA1C-C7A351A2E159}" srcOrd="2" destOrd="0" parTransId="{382E158D-7667-4588-89DF-189EB3071AFE}" sibTransId="{6C63EC45-0DBE-4E8A-9AED-380DBB35D120}"/>
    <dgm:cxn modelId="{EEC87060-A40D-40E4-BDAD-76FC5D42DEF2}" type="presOf" srcId="{578D9494-06BD-44AE-AA1C-C7A351A2E159}" destId="{A9B39D40-5ABF-4EFB-BAF4-28C2B3236809}" srcOrd="1" destOrd="0" presId="urn:microsoft.com/office/officeart/2005/8/layout/vList4#1"/>
    <dgm:cxn modelId="{AFF63FAB-64B1-421B-A4E9-186D90E4A89D}" type="presOf" srcId="{945CFC08-3007-43B0-90F4-3BDBC244F665}" destId="{9EF268B9-817F-45A4-8D77-9E12075DDC29}" srcOrd="0" destOrd="0" presId="urn:microsoft.com/office/officeart/2005/8/layout/vList4#1"/>
    <dgm:cxn modelId="{BF0B14FF-C1AE-4975-8AA7-78F4D00218AB}" type="presOf" srcId="{F06EDC62-355F-43B5-B19B-930AD6F52882}" destId="{3D17FB40-114A-490A-B093-958C8B6C121F}" srcOrd="0" destOrd="0" presId="urn:microsoft.com/office/officeart/2005/8/layout/vList4#1"/>
    <dgm:cxn modelId="{12C76E13-790C-439E-9774-8DEE57E682A7}" type="presOf" srcId="{945CFC08-3007-43B0-90F4-3BDBC244F665}" destId="{6791DC9E-9DA4-4C45-BD32-BE1BFA57B1D3}" srcOrd="1" destOrd="0" presId="urn:microsoft.com/office/officeart/2005/8/layout/vList4#1"/>
    <dgm:cxn modelId="{C779FFB6-D925-4F29-B99E-FDC3AD072B9B}" type="presOf" srcId="{F06EDC62-355F-43B5-B19B-930AD6F52882}" destId="{AF63628B-6FF2-451F-8C23-516CFE1AB087}" srcOrd="1" destOrd="0" presId="urn:microsoft.com/office/officeart/2005/8/layout/vList4#1"/>
    <dgm:cxn modelId="{88E07B4F-3646-4C20-9119-953695F8D9DE}" srcId="{EEFF0EB4-44D1-4247-B38C-BA8D1B9DC501}" destId="{A763A8B4-E7C0-4E3D-B7B3-3600C5527F72}" srcOrd="3" destOrd="0" parTransId="{CFAF27CF-829D-46B0-B039-383358D91E51}" sibTransId="{B779951B-9922-4568-BDBF-C6CF315EED7A}"/>
    <dgm:cxn modelId="{9B23B043-EDED-4ACD-A8DE-9C4FFA1C3863}" type="presOf" srcId="{A763A8B4-E7C0-4E3D-B7B3-3600C5527F72}" destId="{26515369-BA68-43D7-9F74-EECB1C1AA83C}" srcOrd="0" destOrd="0" presId="urn:microsoft.com/office/officeart/2005/8/layout/vList4#1"/>
    <dgm:cxn modelId="{EE0744F4-735D-4D1C-9CA6-F8D7C61387D8}" type="presOf" srcId="{EEFF0EB4-44D1-4247-B38C-BA8D1B9DC501}" destId="{0DFC4D43-675B-4647-86B7-3805CAF036C4}" srcOrd="0" destOrd="0" presId="urn:microsoft.com/office/officeart/2005/8/layout/vList4#1"/>
    <dgm:cxn modelId="{8F648594-469C-45F8-AF39-E6D32B274CF4}" srcId="{EEFF0EB4-44D1-4247-B38C-BA8D1B9DC501}" destId="{945CFC08-3007-43B0-90F4-3BDBC244F665}" srcOrd="0" destOrd="0" parTransId="{5BECA7C1-BE5C-46A5-A5B1-2DBF0845D032}" sibTransId="{68840424-170D-4EA6-BD45-626578482684}"/>
    <dgm:cxn modelId="{0237DF9B-A6E1-49D2-ACA1-F089F438B522}" srcId="{EEFF0EB4-44D1-4247-B38C-BA8D1B9DC501}" destId="{F06EDC62-355F-43B5-B19B-930AD6F52882}" srcOrd="1" destOrd="0" parTransId="{01800793-0C07-46DA-804E-4213803D8A37}" sibTransId="{95B0F218-C8F9-4D4A-81BA-30E7E1456963}"/>
    <dgm:cxn modelId="{E67C07B9-3B7F-4450-AAF8-D8E722AF1D39}" type="presParOf" srcId="{0DFC4D43-675B-4647-86B7-3805CAF036C4}" destId="{7565CC2F-A3E9-4BAE-9BD2-D8B8060C81D7}" srcOrd="0" destOrd="0" presId="urn:microsoft.com/office/officeart/2005/8/layout/vList4#1"/>
    <dgm:cxn modelId="{46D927DC-1C4F-4C92-B892-F2A38A0BAFC1}" type="presParOf" srcId="{7565CC2F-A3E9-4BAE-9BD2-D8B8060C81D7}" destId="{9EF268B9-817F-45A4-8D77-9E12075DDC29}" srcOrd="0" destOrd="0" presId="urn:microsoft.com/office/officeart/2005/8/layout/vList4#1"/>
    <dgm:cxn modelId="{9D059750-363E-4D1C-A76C-BAC81C7459F9}" type="presParOf" srcId="{7565CC2F-A3E9-4BAE-9BD2-D8B8060C81D7}" destId="{C877792F-1130-4381-BD07-6DDE7E5B19B7}" srcOrd="1" destOrd="0" presId="urn:microsoft.com/office/officeart/2005/8/layout/vList4#1"/>
    <dgm:cxn modelId="{7AFB7F6C-3DBE-447F-8AE5-FB6460977ADB}" type="presParOf" srcId="{7565CC2F-A3E9-4BAE-9BD2-D8B8060C81D7}" destId="{6791DC9E-9DA4-4C45-BD32-BE1BFA57B1D3}" srcOrd="2" destOrd="0" presId="urn:microsoft.com/office/officeart/2005/8/layout/vList4#1"/>
    <dgm:cxn modelId="{D2794D72-4067-4FA6-8781-DB14A0F6123A}" type="presParOf" srcId="{0DFC4D43-675B-4647-86B7-3805CAF036C4}" destId="{353C5B7D-1E56-4509-943F-760F4B2677DF}" srcOrd="1" destOrd="0" presId="urn:microsoft.com/office/officeart/2005/8/layout/vList4#1"/>
    <dgm:cxn modelId="{E88E0E73-C9B2-49DC-899A-71D2B43D6CA4}" type="presParOf" srcId="{0DFC4D43-675B-4647-86B7-3805CAF036C4}" destId="{9705678D-A58F-40DA-B73D-D8C1A2590045}" srcOrd="2" destOrd="0" presId="urn:microsoft.com/office/officeart/2005/8/layout/vList4#1"/>
    <dgm:cxn modelId="{CD38E689-33A0-4049-A161-667ACE355501}" type="presParOf" srcId="{9705678D-A58F-40DA-B73D-D8C1A2590045}" destId="{3D17FB40-114A-490A-B093-958C8B6C121F}" srcOrd="0" destOrd="0" presId="urn:microsoft.com/office/officeart/2005/8/layout/vList4#1"/>
    <dgm:cxn modelId="{DB5BE8FF-6B74-4A49-ADF7-176D9A4AA992}" type="presParOf" srcId="{9705678D-A58F-40DA-B73D-D8C1A2590045}" destId="{DA583DA9-C6DE-4EA3-AA88-45204CA4B86D}" srcOrd="1" destOrd="0" presId="urn:microsoft.com/office/officeart/2005/8/layout/vList4#1"/>
    <dgm:cxn modelId="{50D1B7C4-3AB1-407A-B58E-C82B35227C19}" type="presParOf" srcId="{9705678D-A58F-40DA-B73D-D8C1A2590045}" destId="{AF63628B-6FF2-451F-8C23-516CFE1AB087}" srcOrd="2" destOrd="0" presId="urn:microsoft.com/office/officeart/2005/8/layout/vList4#1"/>
    <dgm:cxn modelId="{F215079D-8652-49BA-ADAC-393DC2322163}" type="presParOf" srcId="{0DFC4D43-675B-4647-86B7-3805CAF036C4}" destId="{9BD19884-6291-46F4-B30E-09DE3C188311}" srcOrd="3" destOrd="0" presId="urn:microsoft.com/office/officeart/2005/8/layout/vList4#1"/>
    <dgm:cxn modelId="{E4DF3C28-59A7-4FC3-BB7D-8D0FC29725DF}" type="presParOf" srcId="{0DFC4D43-675B-4647-86B7-3805CAF036C4}" destId="{A3A8E68E-C47B-43CC-980C-8AED7A7D619F}" srcOrd="4" destOrd="0" presId="urn:microsoft.com/office/officeart/2005/8/layout/vList4#1"/>
    <dgm:cxn modelId="{BFA178B8-6017-4C72-8083-BAAF4E50B791}" type="presParOf" srcId="{A3A8E68E-C47B-43CC-980C-8AED7A7D619F}" destId="{7C326F4F-9349-4337-A8E2-51927F7DC48B}" srcOrd="0" destOrd="0" presId="urn:microsoft.com/office/officeart/2005/8/layout/vList4#1"/>
    <dgm:cxn modelId="{ADF09609-E206-4547-9520-EEB3B5B2FCC4}" type="presParOf" srcId="{A3A8E68E-C47B-43CC-980C-8AED7A7D619F}" destId="{78F828B0-387E-4A2A-9388-1F1D0AC6C862}" srcOrd="1" destOrd="0" presId="urn:microsoft.com/office/officeart/2005/8/layout/vList4#1"/>
    <dgm:cxn modelId="{D7ADDEBC-5983-422F-BFD6-24983CF1BB38}" type="presParOf" srcId="{A3A8E68E-C47B-43CC-980C-8AED7A7D619F}" destId="{A9B39D40-5ABF-4EFB-BAF4-28C2B3236809}" srcOrd="2" destOrd="0" presId="urn:microsoft.com/office/officeart/2005/8/layout/vList4#1"/>
    <dgm:cxn modelId="{F50E2908-9E86-452E-BA0B-5E9E1B0FD915}" type="presParOf" srcId="{0DFC4D43-675B-4647-86B7-3805CAF036C4}" destId="{33C7623C-84BF-4669-B19D-A352F1898D20}" srcOrd="5" destOrd="0" presId="urn:microsoft.com/office/officeart/2005/8/layout/vList4#1"/>
    <dgm:cxn modelId="{E291D434-BD3C-4DAC-A7F1-610505FF00B9}" type="presParOf" srcId="{0DFC4D43-675B-4647-86B7-3805CAF036C4}" destId="{D72B4CA6-CCD0-49AB-ADBD-56B69C1538DC}" srcOrd="6" destOrd="0" presId="urn:microsoft.com/office/officeart/2005/8/layout/vList4#1"/>
    <dgm:cxn modelId="{D21124ED-25AE-4CBC-8BDC-63A9B176692E}" type="presParOf" srcId="{D72B4CA6-CCD0-49AB-ADBD-56B69C1538DC}" destId="{26515369-BA68-43D7-9F74-EECB1C1AA83C}" srcOrd="0" destOrd="0" presId="urn:microsoft.com/office/officeart/2005/8/layout/vList4#1"/>
    <dgm:cxn modelId="{D461C87C-07C7-426C-BF1D-4B2126951A8A}" type="presParOf" srcId="{D72B4CA6-CCD0-49AB-ADBD-56B69C1538DC}" destId="{AB178D2B-2166-4EA4-8799-ED17210B889E}" srcOrd="1" destOrd="0" presId="urn:microsoft.com/office/officeart/2005/8/layout/vList4#1"/>
    <dgm:cxn modelId="{CC10ACCA-CB77-4D93-A3A5-FBF869B4A66F}" type="presParOf" srcId="{D72B4CA6-CCD0-49AB-ADBD-56B69C1538DC}" destId="{A8EA52D4-FCBF-4C32-B8FA-0CA97495C78B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2400" b="1" u="none" dirty="0" smtClean="0"/>
            <a:t>Плановые проверки</a:t>
          </a:r>
          <a:endParaRPr lang="ru-RU" sz="2400" b="1" u="none" dirty="0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>
        <a:ln w="28575">
          <a:solidFill>
            <a:schemeClr val="accent5">
              <a:lumMod val="75000"/>
            </a:schemeClr>
          </a:solidFill>
        </a:ln>
      </dgm:spPr>
      <dgm:t>
        <a:bodyPr lIns="180000"/>
        <a:lstStyle/>
        <a:p>
          <a:pPr algn="l" rtl="0">
            <a:lnSpc>
              <a:spcPct val="100000"/>
            </a:lnSpc>
          </a:pPr>
          <a:r>
            <a:rPr lang="ru-RU" altLang="ru-RU" sz="1800" i="0" dirty="0" smtClean="0">
              <a:cs typeface="Arial" pitchFamily="34" charset="0"/>
            </a:rPr>
            <a:t>Не чаще чем </a:t>
          </a:r>
          <a:r>
            <a:rPr lang="ru-RU" altLang="ru-RU" sz="1800" b="1" i="0" dirty="0" smtClean="0">
              <a:cs typeface="Arial" pitchFamily="34" charset="0"/>
            </a:rPr>
            <a:t>один раз в три года</a:t>
          </a:r>
          <a:endParaRPr lang="ru-RU" sz="1800" b="1" i="0" dirty="0"/>
        </a:p>
      </dgm:t>
    </dgm:pt>
    <dgm:pt modelId="{F922FDF3-9E21-438F-B3D3-A35BC4586C19}" type="parTrans" cxnId="{AB0BC35C-ED52-49C4-9DC6-0A28DF9E6004}">
      <dgm:prSet/>
      <dgm:spPr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42123AD0-6F6A-4D14-8474-9BB95BE3DEEC}">
      <dgm:prSet custT="1"/>
      <dgm:spPr>
        <a:ln w="19050">
          <a:solidFill>
            <a:schemeClr val="accent5">
              <a:lumMod val="75000"/>
            </a:schemeClr>
          </a:solidFill>
        </a:ln>
      </dgm:spPr>
      <dgm:t>
        <a:bodyPr lIns="180000"/>
        <a:lstStyle/>
        <a:p>
          <a:pPr algn="l" rtl="0"/>
          <a:r>
            <a:rPr lang="ru-RU" altLang="ru-RU" sz="1800" b="1" i="0" dirty="0" smtClean="0">
              <a:cs typeface="Arial" pitchFamily="34" charset="0"/>
            </a:rPr>
            <a:t>На основании </a:t>
          </a:r>
          <a:r>
            <a:rPr lang="ru-RU" altLang="ru-RU" sz="1800" i="0" dirty="0" smtClean="0">
              <a:cs typeface="Arial" pitchFamily="34" charset="0"/>
            </a:rPr>
            <a:t>ежегодного </a:t>
          </a:r>
          <a:r>
            <a:rPr lang="ru-RU" altLang="ru-RU" sz="1800" b="1" i="0" dirty="0" smtClean="0">
              <a:cs typeface="Arial" pitchFamily="34" charset="0"/>
            </a:rPr>
            <a:t>плана</a:t>
          </a:r>
          <a:r>
            <a:rPr lang="ru-RU" altLang="ru-RU" sz="1800" i="0" dirty="0" smtClean="0">
              <a:cs typeface="Arial" pitchFamily="34" charset="0"/>
            </a:rPr>
            <a:t> проведения проверок</a:t>
          </a:r>
          <a:endParaRPr lang="ru-RU" sz="1800" b="0" i="0" dirty="0" smtClean="0">
            <a:latin typeface="Trebuchet MS" panose="020B0603020202020204" pitchFamily="34" charset="0"/>
          </a:endParaRPr>
        </a:p>
      </dgm:t>
    </dgm:pt>
    <dgm:pt modelId="{88F95E46-78C3-4A0E-ADE0-E2EAFE5CBCC0}" type="parTrans" cxnId="{10E335E9-2D0E-4C56-A243-D1C05EDBECF1}">
      <dgm:prSet/>
      <dgm:spPr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198E93E-648A-42AA-88AD-1B0F6F22BE78}" type="sibTrans" cxnId="{10E335E9-2D0E-4C56-A243-D1C05EDBECF1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/>
      <dgm:spPr>
        <a:ln w="28575">
          <a:solidFill>
            <a:schemeClr val="accent5">
              <a:lumMod val="75000"/>
            </a:schemeClr>
          </a:solidFill>
        </a:ln>
      </dgm:spPr>
      <dgm:t>
        <a:bodyPr lIns="180000"/>
        <a:lstStyle/>
        <a:p>
          <a:pPr algn="l" rtl="0">
            <a:lnSpc>
              <a:spcPct val="100000"/>
            </a:lnSpc>
          </a:pPr>
          <a:r>
            <a:rPr lang="ru-RU" altLang="ru-RU" sz="1800" i="0" dirty="0" smtClean="0">
              <a:cs typeface="Arial" pitchFamily="34" charset="0"/>
            </a:rPr>
            <a:t>Введение «</a:t>
          </a:r>
          <a:r>
            <a:rPr lang="ru-RU" altLang="ru-RU" sz="1800" b="1" i="0" dirty="0" smtClean="0">
              <a:cs typeface="Arial" pitchFamily="34" charset="0"/>
            </a:rPr>
            <a:t>надзорных каникул</a:t>
          </a:r>
          <a:r>
            <a:rPr lang="ru-RU" altLang="ru-RU" sz="1800" i="0" dirty="0" smtClean="0">
              <a:cs typeface="Arial" pitchFamily="34" charset="0"/>
            </a:rPr>
            <a:t>» в течение 3 лет для вновь зарегистрированных</a:t>
          </a:r>
          <a:endParaRPr lang="ru-RU" sz="1800" b="0" i="0" baseline="0" dirty="0" smtClean="0">
            <a:latin typeface="Trebuchet MS" panose="020B0603020202020204" pitchFamily="34" charset="0"/>
          </a:endParaRPr>
        </a:p>
      </dgm:t>
    </dgm:pt>
    <dgm:pt modelId="{ADD7B6FD-7658-451C-9C3C-83A83D5C8810}" type="parTrans" cxnId="{1D4DA2C8-B657-4505-8D7D-709BC2A30CFF}">
      <dgm:prSet/>
      <dgm:spPr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>
        <a:ln w="28575">
          <a:solidFill>
            <a:schemeClr val="accent5">
              <a:lumMod val="75000"/>
            </a:schemeClr>
          </a:solidFill>
        </a:ln>
      </dgm:spPr>
      <dgm:t>
        <a:bodyPr lIns="180000" anchor="ctr"/>
        <a:lstStyle/>
        <a:p>
          <a:pPr algn="l">
            <a:lnSpc>
              <a:spcPct val="100000"/>
            </a:lnSpc>
          </a:pPr>
          <a:r>
            <a:rPr lang="ru-RU" sz="1600" b="0" i="0" dirty="0" smtClean="0">
              <a:latin typeface="Trebuchet MS" panose="020B0603020202020204" pitchFamily="34" charset="0"/>
            </a:rPr>
            <a:t>При нарушении законодательства об осуществлении проверок</a:t>
          </a:r>
        </a:p>
      </dgm:t>
    </dgm:pt>
    <dgm:pt modelId="{8DB10FAA-7600-444E-A907-59426987DA10}" type="parTrans" cxnId="{DE833263-1A57-4A45-BA7C-676FEC49ED9C}">
      <dgm:prSet/>
      <dgm:spPr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225551" custScaleY="51068" custLinFactNeighborX="-3308" custLinFactNeighborY="-240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4" custScaleX="216585" custScaleY="93245" custLinFactNeighborX="-4333" custLinFactNeighborY="-1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10AE9-339A-4E56-973C-C3DBBFF24991}" type="pres">
      <dgm:prSet presAssocID="{88F95E46-78C3-4A0E-ADE0-E2EAFE5CBCC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7A76ED8-B369-487F-B865-752808083874}" type="pres">
      <dgm:prSet presAssocID="{42123AD0-6F6A-4D14-8474-9BB95BE3DEEC}" presName="childText" presStyleLbl="bgAcc1" presStyleIdx="1" presStyleCnt="4" custScaleX="218202" custScaleY="70276" custLinFactNeighborX="-8683" custLinFactNeighborY="-19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2" presStyleCnt="4" custScaleX="220993" custScaleY="92434" custLinFactNeighborX="-8683" custLinFactNeighborY="-25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3" presStyleCnt="4" custScaleX="217553" custScaleY="59879" custLinFactNeighborX="-6363" custLinFactNeighborY="-3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4ED5F-61DD-41FD-B0D1-AA17AE07038E}" type="presOf" srcId="{5F77889B-D5B5-4AD4-AABA-019D2E1722E4}" destId="{5DA40A49-58BD-4DDF-82A7-CB8D9BE42F8B}" srcOrd="0" destOrd="0" presId="urn:microsoft.com/office/officeart/2005/8/layout/hierarchy3"/>
    <dgm:cxn modelId="{ACACF5EA-9D9E-41E5-A166-C1076B41EA9E}" type="presOf" srcId="{88F95E46-78C3-4A0E-ADE0-E2EAFE5CBCC0}" destId="{63210AE9-339A-4E56-973C-C3DBBFF24991}" srcOrd="0" destOrd="0" presId="urn:microsoft.com/office/officeart/2005/8/layout/hierarchy3"/>
    <dgm:cxn modelId="{210E6CA9-B267-480A-AF8E-03041CD3E222}" type="presOf" srcId="{043DCAC8-9111-4F91-9559-FE86B53079B8}" destId="{BE2D9FDE-6B7E-4F41-B5D8-2AB68318C304}" srcOrd="1" destOrd="0" presId="urn:microsoft.com/office/officeart/2005/8/layout/hierarchy3"/>
    <dgm:cxn modelId="{10E335E9-2D0E-4C56-A243-D1C05EDBECF1}" srcId="{043DCAC8-9111-4F91-9559-FE86B53079B8}" destId="{42123AD0-6F6A-4D14-8474-9BB95BE3DEEC}" srcOrd="1" destOrd="0" parTransId="{88F95E46-78C3-4A0E-ADE0-E2EAFE5CBCC0}" sibTransId="{D198E93E-648A-42AA-88AD-1B0F6F22BE78}"/>
    <dgm:cxn modelId="{53708061-1604-45ED-88A7-7118CEA3BA98}" type="presOf" srcId="{42123AD0-6F6A-4D14-8474-9BB95BE3DEEC}" destId="{57A76ED8-B369-487F-B865-752808083874}" srcOrd="0" destOrd="0" presId="urn:microsoft.com/office/officeart/2005/8/layout/hierarchy3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2FF3441B-4A72-4A30-9E04-35128929E580}" type="presOf" srcId="{48403DF2-954C-42AA-A965-9E58A54F242F}" destId="{D2A3F814-5F55-48D6-8A21-9AE2A89A762F}" srcOrd="0" destOrd="0" presId="urn:microsoft.com/office/officeart/2005/8/layout/hierarchy3"/>
    <dgm:cxn modelId="{73631770-C584-4849-8390-9574D9FCBC9C}" type="presOf" srcId="{043DCAC8-9111-4F91-9559-FE86B53079B8}" destId="{1D5A7343-907B-4912-80D4-6F5662FA2455}" srcOrd="0" destOrd="0" presId="urn:microsoft.com/office/officeart/2005/8/layout/hierarchy3"/>
    <dgm:cxn modelId="{C5D10829-34A2-4E23-8D72-9630CA654D23}" type="presOf" srcId="{ADD7B6FD-7658-451C-9C3C-83A83D5C8810}" destId="{C9B598E8-BCF7-4769-99D1-928D274F9AB2}" srcOrd="0" destOrd="0" presId="urn:microsoft.com/office/officeart/2005/8/layout/hierarchy3"/>
    <dgm:cxn modelId="{BCA5D3FD-D710-4712-9B99-E18993D1F536}" type="presOf" srcId="{82B409A2-C758-4C71-9A81-0C6B01E99918}" destId="{65AF64C8-A547-4247-A3F7-B33C10903303}" srcOrd="0" destOrd="0" presId="urn:microsoft.com/office/officeart/2005/8/layout/hierarchy3"/>
    <dgm:cxn modelId="{DC4AB5E0-4C9A-4BD9-991B-6B4C0B14AD50}" type="presOf" srcId="{F922FDF3-9E21-438F-B3D3-A35BC4586C19}" destId="{454D93ED-AF89-4755-A7F4-FA31BD3F5F68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46714ED6-29D6-4E8B-946A-45DBAF60CB90}" type="presOf" srcId="{D2A64AC8-10D4-4115-AE6E-39D87322DD57}" destId="{78EE7F6A-6F44-455C-B50D-64123ACEC5F2}" srcOrd="0" destOrd="0" presId="urn:microsoft.com/office/officeart/2005/8/layout/hierarchy3"/>
    <dgm:cxn modelId="{DE833263-1A57-4A45-BA7C-676FEC49ED9C}" srcId="{043DCAC8-9111-4F91-9559-FE86B53079B8}" destId="{48403DF2-954C-42AA-A965-9E58A54F242F}" srcOrd="3" destOrd="0" parTransId="{8DB10FAA-7600-444E-A907-59426987DA10}" sibTransId="{C4ED6562-AEED-4825-B30C-52AABD40FBAE}"/>
    <dgm:cxn modelId="{1D4DA2C8-B657-4505-8D7D-709BC2A30CFF}" srcId="{043DCAC8-9111-4F91-9559-FE86B53079B8}" destId="{5F77889B-D5B5-4AD4-AABA-019D2E1722E4}" srcOrd="2" destOrd="0" parTransId="{ADD7B6FD-7658-451C-9C3C-83A83D5C8810}" sibTransId="{741EFFEF-2F8D-40C9-8DAE-9C55552A9F28}"/>
    <dgm:cxn modelId="{A681BF76-3BB5-43AC-B5DD-31591705A5EF}" type="presOf" srcId="{8DB10FAA-7600-444E-A907-59426987DA10}" destId="{112A9C07-C5F6-496F-9484-D33C912464E3}" srcOrd="0" destOrd="0" presId="urn:microsoft.com/office/officeart/2005/8/layout/hierarchy3"/>
    <dgm:cxn modelId="{5BF9AD8B-F28B-481F-9E86-3FC824EDB757}" type="presParOf" srcId="{78EE7F6A-6F44-455C-B50D-64123ACEC5F2}" destId="{580902A7-4BB6-46C5-A7EF-2599D4737705}" srcOrd="0" destOrd="0" presId="urn:microsoft.com/office/officeart/2005/8/layout/hierarchy3"/>
    <dgm:cxn modelId="{45F4FFE2-DE7F-4389-969E-75E786D378A9}" type="presParOf" srcId="{580902A7-4BB6-46C5-A7EF-2599D4737705}" destId="{A06B3FA1-3269-4C0E-A576-C6B00B3E41A6}" srcOrd="0" destOrd="0" presId="urn:microsoft.com/office/officeart/2005/8/layout/hierarchy3"/>
    <dgm:cxn modelId="{D1B38316-ED92-4607-9CF9-90F53EBCE34C}" type="presParOf" srcId="{A06B3FA1-3269-4C0E-A576-C6B00B3E41A6}" destId="{1D5A7343-907B-4912-80D4-6F5662FA2455}" srcOrd="0" destOrd="0" presId="urn:microsoft.com/office/officeart/2005/8/layout/hierarchy3"/>
    <dgm:cxn modelId="{C4FFE871-10DE-4593-BB0E-1A229BE4AD26}" type="presParOf" srcId="{A06B3FA1-3269-4C0E-A576-C6B00B3E41A6}" destId="{BE2D9FDE-6B7E-4F41-B5D8-2AB68318C304}" srcOrd="1" destOrd="0" presId="urn:microsoft.com/office/officeart/2005/8/layout/hierarchy3"/>
    <dgm:cxn modelId="{CC15D2D8-5F05-49D3-90D9-B48B48CF24CA}" type="presParOf" srcId="{580902A7-4BB6-46C5-A7EF-2599D4737705}" destId="{E8D402AB-A022-4DCD-8A54-F7732FD1571D}" srcOrd="1" destOrd="0" presId="urn:microsoft.com/office/officeart/2005/8/layout/hierarchy3"/>
    <dgm:cxn modelId="{8D6C36E8-A549-4610-A92E-DF24492554E4}" type="presParOf" srcId="{E8D402AB-A022-4DCD-8A54-F7732FD1571D}" destId="{454D93ED-AF89-4755-A7F4-FA31BD3F5F68}" srcOrd="0" destOrd="0" presId="urn:microsoft.com/office/officeart/2005/8/layout/hierarchy3"/>
    <dgm:cxn modelId="{718D6277-85F6-4411-AF13-CEB7866E0F40}" type="presParOf" srcId="{E8D402AB-A022-4DCD-8A54-F7732FD1571D}" destId="{65AF64C8-A547-4247-A3F7-B33C10903303}" srcOrd="1" destOrd="0" presId="urn:microsoft.com/office/officeart/2005/8/layout/hierarchy3"/>
    <dgm:cxn modelId="{1AE79BC0-6D32-4C66-A69B-8DBEBDF6914E}" type="presParOf" srcId="{E8D402AB-A022-4DCD-8A54-F7732FD1571D}" destId="{63210AE9-339A-4E56-973C-C3DBBFF24991}" srcOrd="2" destOrd="0" presId="urn:microsoft.com/office/officeart/2005/8/layout/hierarchy3"/>
    <dgm:cxn modelId="{9DC7AF41-1EBF-494A-AF02-DFE4EE394A41}" type="presParOf" srcId="{E8D402AB-A022-4DCD-8A54-F7732FD1571D}" destId="{57A76ED8-B369-487F-B865-752808083874}" srcOrd="3" destOrd="0" presId="urn:microsoft.com/office/officeart/2005/8/layout/hierarchy3"/>
    <dgm:cxn modelId="{74EF8ADC-5F4D-48FA-B19B-1C16C7F22BA8}" type="presParOf" srcId="{E8D402AB-A022-4DCD-8A54-F7732FD1571D}" destId="{C9B598E8-BCF7-4769-99D1-928D274F9AB2}" srcOrd="4" destOrd="0" presId="urn:microsoft.com/office/officeart/2005/8/layout/hierarchy3"/>
    <dgm:cxn modelId="{A115711D-3D5B-4B8B-9B5F-F5018FCB256F}" type="presParOf" srcId="{E8D402AB-A022-4DCD-8A54-F7732FD1571D}" destId="{5DA40A49-58BD-4DDF-82A7-CB8D9BE42F8B}" srcOrd="5" destOrd="0" presId="urn:microsoft.com/office/officeart/2005/8/layout/hierarchy3"/>
    <dgm:cxn modelId="{8CB8E6B8-5F11-42D4-AAAC-7299939A2285}" type="presParOf" srcId="{E8D402AB-A022-4DCD-8A54-F7732FD1571D}" destId="{112A9C07-C5F6-496F-9484-D33C912464E3}" srcOrd="6" destOrd="0" presId="urn:microsoft.com/office/officeart/2005/8/layout/hierarchy3"/>
    <dgm:cxn modelId="{2D0E2BC1-7832-432D-B5A4-60F283E5354D}" type="presParOf" srcId="{E8D402AB-A022-4DCD-8A54-F7732FD1571D}" destId="{D2A3F814-5F55-48D6-8A21-9AE2A89A762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2400" b="1" u="none" dirty="0" smtClean="0"/>
            <a:t>Внеплановые проверки</a:t>
          </a:r>
          <a:endParaRPr lang="ru-RU" sz="2400" b="1" u="none" dirty="0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>
        <a:ln w="28575">
          <a:solidFill>
            <a:schemeClr val="accent5">
              <a:lumMod val="75000"/>
            </a:schemeClr>
          </a:solidFill>
        </a:ln>
      </dgm:spPr>
      <dgm:t>
        <a:bodyPr lIns="180000"/>
        <a:lstStyle/>
        <a:p>
          <a:pPr algn="l" rtl="0">
            <a:lnSpc>
              <a:spcPct val="100000"/>
            </a:lnSpc>
          </a:pPr>
          <a:r>
            <a:rPr lang="ru-RU" altLang="ru-RU" sz="2000" b="0" i="0" u="none" dirty="0" smtClean="0">
              <a:cs typeface="Arial" pitchFamily="34" charset="0"/>
            </a:rPr>
            <a:t>Основания проведения проверки</a:t>
          </a:r>
          <a:endParaRPr lang="ru-RU" sz="2000" b="0" i="0" u="none" dirty="0"/>
        </a:p>
      </dgm:t>
    </dgm:pt>
    <dgm:pt modelId="{F922FDF3-9E21-438F-B3D3-A35BC4586C19}" type="parTrans" cxnId="{AB0BC35C-ED52-49C4-9DC6-0A28DF9E6004}">
      <dgm:prSet/>
      <dgm:spPr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>
        <a:ln w="28575">
          <a:solidFill>
            <a:schemeClr val="accent5">
              <a:lumMod val="75000"/>
            </a:schemeClr>
          </a:solidFill>
        </a:ln>
      </dgm:spPr>
      <dgm:t>
        <a:bodyPr lIns="180000" anchor="ctr"/>
        <a:lstStyle/>
        <a:p>
          <a:pPr algn="l">
            <a:lnSpc>
              <a:spcPct val="100000"/>
            </a:lnSpc>
          </a:pPr>
          <a:r>
            <a:rPr lang="ru-RU" sz="2000" b="0" i="0" dirty="0" smtClean="0">
              <a:latin typeface="Calibri" panose="020F0502020204030204" pitchFamily="34" charset="0"/>
            </a:rPr>
            <a:t>При нарушении законодательства об осуществлении проверок</a:t>
          </a:r>
        </a:p>
      </dgm:t>
    </dgm:pt>
    <dgm:pt modelId="{8DB10FAA-7600-444E-A907-59426987DA10}" type="parTrans" cxnId="{DE833263-1A57-4A45-BA7C-676FEC49ED9C}">
      <dgm:prSet/>
      <dgm:spPr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225551" custScaleY="51068" custLinFactY="-6064" custLinFactNeighborX="124" custLinFactNeighborY="-100000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2" custScaleX="216585" custScaleY="86304" custLinFactNeighborX="-2577" custLinFactNeighborY="-95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1" presStyleCnt="2" custScaleX="217553" custScaleY="102428" custLinFactNeighborX="-2860" custLinFactNeighborY="-55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67A66-34FB-4ED6-9438-4239B09F6581}" type="presOf" srcId="{F922FDF3-9E21-438F-B3D3-A35BC4586C19}" destId="{454D93ED-AF89-4755-A7F4-FA31BD3F5F68}" srcOrd="0" destOrd="0" presId="urn:microsoft.com/office/officeart/2005/8/layout/hierarchy3"/>
    <dgm:cxn modelId="{10D557BA-59C4-4E5A-B2D5-1A448F723B77}" type="presOf" srcId="{D2A64AC8-10D4-4115-AE6E-39D87322DD57}" destId="{78EE7F6A-6F44-455C-B50D-64123ACEC5F2}" srcOrd="0" destOrd="0" presId="urn:microsoft.com/office/officeart/2005/8/layout/hierarchy3"/>
    <dgm:cxn modelId="{44E81661-24B1-4D5F-8CA7-D40457DCE455}" type="presOf" srcId="{82B409A2-C758-4C71-9A81-0C6B01E99918}" destId="{65AF64C8-A547-4247-A3F7-B33C10903303}" srcOrd="0" destOrd="0" presId="urn:microsoft.com/office/officeart/2005/8/layout/hierarchy3"/>
    <dgm:cxn modelId="{57082999-0D5A-48B1-8F5F-60391A50FC4B}" type="presOf" srcId="{043DCAC8-9111-4F91-9559-FE86B53079B8}" destId="{1D5A7343-907B-4912-80D4-6F5662FA2455}" srcOrd="0" destOrd="0" presId="urn:microsoft.com/office/officeart/2005/8/layout/hierarchy3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87B34963-814C-4E51-98C3-DB4F26E10E14}" type="presOf" srcId="{8DB10FAA-7600-444E-A907-59426987DA10}" destId="{112A9C07-C5F6-496F-9484-D33C912464E3}" srcOrd="0" destOrd="0" presId="urn:microsoft.com/office/officeart/2005/8/layout/hierarchy3"/>
    <dgm:cxn modelId="{4FA853EE-89DA-4BFA-B83B-1B79C3EE8274}" type="presOf" srcId="{043DCAC8-9111-4F91-9559-FE86B53079B8}" destId="{BE2D9FDE-6B7E-4F41-B5D8-2AB68318C304}" srcOrd="1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DE833263-1A57-4A45-BA7C-676FEC49ED9C}" srcId="{043DCAC8-9111-4F91-9559-FE86B53079B8}" destId="{48403DF2-954C-42AA-A965-9E58A54F242F}" srcOrd="1" destOrd="0" parTransId="{8DB10FAA-7600-444E-A907-59426987DA10}" sibTransId="{C4ED6562-AEED-4825-B30C-52AABD40FBAE}"/>
    <dgm:cxn modelId="{E9D36186-2733-4FDF-8201-649522B3C575}" type="presOf" srcId="{48403DF2-954C-42AA-A965-9E58A54F242F}" destId="{D2A3F814-5F55-48D6-8A21-9AE2A89A762F}" srcOrd="0" destOrd="0" presId="urn:microsoft.com/office/officeart/2005/8/layout/hierarchy3"/>
    <dgm:cxn modelId="{E5002673-4AB6-4BC9-B15E-7037DE417563}" type="presParOf" srcId="{78EE7F6A-6F44-455C-B50D-64123ACEC5F2}" destId="{580902A7-4BB6-46C5-A7EF-2599D4737705}" srcOrd="0" destOrd="0" presId="urn:microsoft.com/office/officeart/2005/8/layout/hierarchy3"/>
    <dgm:cxn modelId="{3986759D-3318-494C-947C-CE569F8E45A9}" type="presParOf" srcId="{580902A7-4BB6-46C5-A7EF-2599D4737705}" destId="{A06B3FA1-3269-4C0E-A576-C6B00B3E41A6}" srcOrd="0" destOrd="0" presId="urn:microsoft.com/office/officeart/2005/8/layout/hierarchy3"/>
    <dgm:cxn modelId="{88105262-BCB0-40EF-A925-4830014950B2}" type="presParOf" srcId="{A06B3FA1-3269-4C0E-A576-C6B00B3E41A6}" destId="{1D5A7343-907B-4912-80D4-6F5662FA2455}" srcOrd="0" destOrd="0" presId="urn:microsoft.com/office/officeart/2005/8/layout/hierarchy3"/>
    <dgm:cxn modelId="{CAFD2888-AE9A-4EC3-BCC4-F54AB7CDA282}" type="presParOf" srcId="{A06B3FA1-3269-4C0E-A576-C6B00B3E41A6}" destId="{BE2D9FDE-6B7E-4F41-B5D8-2AB68318C304}" srcOrd="1" destOrd="0" presId="urn:microsoft.com/office/officeart/2005/8/layout/hierarchy3"/>
    <dgm:cxn modelId="{F63230B1-6C39-49DD-8C7F-0EBD72FC5B07}" type="presParOf" srcId="{580902A7-4BB6-46C5-A7EF-2599D4737705}" destId="{E8D402AB-A022-4DCD-8A54-F7732FD1571D}" srcOrd="1" destOrd="0" presId="urn:microsoft.com/office/officeart/2005/8/layout/hierarchy3"/>
    <dgm:cxn modelId="{D6743813-91C1-4F5C-B9A6-5ACDD660535C}" type="presParOf" srcId="{E8D402AB-A022-4DCD-8A54-F7732FD1571D}" destId="{454D93ED-AF89-4755-A7F4-FA31BD3F5F68}" srcOrd="0" destOrd="0" presId="urn:microsoft.com/office/officeart/2005/8/layout/hierarchy3"/>
    <dgm:cxn modelId="{8E8BC6D0-9833-4B48-BA91-92F24AFB010E}" type="presParOf" srcId="{E8D402AB-A022-4DCD-8A54-F7732FD1571D}" destId="{65AF64C8-A547-4247-A3F7-B33C10903303}" srcOrd="1" destOrd="0" presId="urn:microsoft.com/office/officeart/2005/8/layout/hierarchy3"/>
    <dgm:cxn modelId="{28694E76-6627-4FE1-8546-19AA14D514D2}" type="presParOf" srcId="{E8D402AB-A022-4DCD-8A54-F7732FD1571D}" destId="{112A9C07-C5F6-496F-9484-D33C912464E3}" srcOrd="2" destOrd="0" presId="urn:microsoft.com/office/officeart/2005/8/layout/hierarchy3"/>
    <dgm:cxn modelId="{DB39FA82-0CFE-4589-A734-C9DD48C53E9E}" type="presParOf" srcId="{E8D402AB-A022-4DCD-8A54-F7732FD1571D}" destId="{D2A3F814-5F55-48D6-8A21-9AE2A89A762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800" b="1" u="none" dirty="0" smtClean="0"/>
            <a:t>Особенности участия в закупках СМСП</a:t>
          </a:r>
          <a:endParaRPr lang="ru-RU" sz="1800" b="1" u="none" dirty="0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/>
      <dgm:t>
        <a:bodyPr lIns="180000"/>
        <a:lstStyle/>
        <a:p>
          <a:pPr algn="l" rtl="0">
            <a:lnSpc>
              <a:spcPct val="100000"/>
            </a:lnSpc>
          </a:pPr>
          <a:r>
            <a:rPr lang="ru-RU" sz="1600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Годовой объем закупок у МСП должен составлять не менее 18 % от совокупного годового стоимостного объема договоров </a:t>
          </a:r>
          <a:endParaRPr lang="ru-RU" sz="1600" b="1" i="0" dirty="0">
            <a:latin typeface="+mn-lt"/>
          </a:endParaRPr>
        </a:p>
      </dgm:t>
    </dgm:pt>
    <dgm:pt modelId="{F922FDF3-9E21-438F-B3D3-A35BC4586C19}" type="parTrans" cxnId="{AB0BC35C-ED52-49C4-9DC6-0A28DF9E6004}">
      <dgm:prSet/>
      <dgm:spPr/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42123AD0-6F6A-4D14-8474-9BB95BE3DEEC}">
      <dgm:prSet custT="1"/>
      <dgm:spPr/>
      <dgm:t>
        <a:bodyPr lIns="180000"/>
        <a:lstStyle/>
        <a:p>
          <a:pPr algn="l" rtl="0"/>
          <a:r>
            <a:rPr lang="ru-RU" sz="1400" b="0" dirty="0" smtClean="0">
              <a:latin typeface="Trebuchet MS" panose="020B0603020202020204" pitchFamily="34" charset="0"/>
            </a:rPr>
            <a:t>  </a:t>
          </a:r>
          <a:r>
            <a:rPr lang="ru-RU" sz="1600" b="0" dirty="0" smtClean="0">
              <a:latin typeface="+mn-lt"/>
            </a:rPr>
            <a:t>Заказчики</a:t>
          </a:r>
        </a:p>
      </dgm:t>
    </dgm:pt>
    <dgm:pt modelId="{88F95E46-78C3-4A0E-ADE0-E2EAFE5CBCC0}" type="parTrans" cxnId="{10E335E9-2D0E-4C56-A243-D1C05EDBECF1}">
      <dgm:prSet/>
      <dgm:spPr/>
      <dgm:t>
        <a:bodyPr/>
        <a:lstStyle/>
        <a:p>
          <a:endParaRPr lang="ru-RU"/>
        </a:p>
      </dgm:t>
    </dgm:pt>
    <dgm:pt modelId="{D198E93E-648A-42AA-88AD-1B0F6F22BE78}" type="sibTrans" cxnId="{10E335E9-2D0E-4C56-A243-D1C05EDBECF1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/>
      <dgm:spPr>
        <a:ln w="6350">
          <a:solidFill>
            <a:schemeClr val="tx2"/>
          </a:solidFill>
        </a:ln>
      </dgm:spPr>
      <dgm:t>
        <a:bodyPr lIns="180000"/>
        <a:lstStyle/>
        <a:p>
          <a:pPr algn="l" rtl="0">
            <a:lnSpc>
              <a:spcPct val="100000"/>
            </a:lnSpc>
          </a:pPr>
          <a:r>
            <a:rPr lang="ru-RU" sz="1600" b="0" i="0" dirty="0" smtClean="0">
              <a:latin typeface="+mn-lt"/>
            </a:rPr>
            <a:t>Предельная начальная (максимальная) цена договоров при проведении закупки только среди СМСП составляет 200 млн. рублей</a:t>
          </a:r>
          <a:endParaRPr lang="ru-RU" sz="1600" b="0" i="0" baseline="0" dirty="0" smtClean="0">
            <a:latin typeface="+mn-lt"/>
          </a:endParaRPr>
        </a:p>
      </dgm:t>
    </dgm:pt>
    <dgm:pt modelId="{ADD7B6FD-7658-451C-9C3C-83A83D5C8810}" type="parTrans" cxnId="{1D4DA2C8-B657-4505-8D7D-709BC2A30CFF}">
      <dgm:prSet/>
      <dgm:spPr/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/>
      <dgm:t>
        <a:bodyPr lIns="180000" anchor="ctr"/>
        <a:lstStyle/>
        <a:p>
          <a:pPr algn="l">
            <a:lnSpc>
              <a:spcPct val="100000"/>
            </a:lnSpc>
          </a:pPr>
          <a:r>
            <a:rPr lang="ru-RU" sz="1600" b="0" dirty="0" smtClean="0">
              <a:latin typeface="+mn-lt"/>
            </a:rPr>
            <a:t>При нарушении законодательства об осуществлении закупок у СМСП</a:t>
          </a:r>
        </a:p>
      </dgm:t>
    </dgm:pt>
    <dgm:pt modelId="{8DB10FAA-7600-444E-A907-59426987DA10}" type="parTrans" cxnId="{DE833263-1A57-4A45-BA7C-676FEC49ED9C}">
      <dgm:prSet/>
      <dgm:spPr/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241795" custScaleY="51068" custLinFactNeighborX="-211" custLinFactNeighborY="-36077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4" custScaleX="253770" custScaleY="112639" custLinFactNeighborX="-7972" custLinFactNeighborY="-1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10AE9-339A-4E56-973C-C3DBBFF24991}" type="pres">
      <dgm:prSet presAssocID="{88F95E46-78C3-4A0E-ADE0-E2EAFE5CBCC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7A76ED8-B369-487F-B865-752808083874}" type="pres">
      <dgm:prSet presAssocID="{42123AD0-6F6A-4D14-8474-9BB95BE3DEEC}" presName="childText" presStyleLbl="bgAcc1" presStyleIdx="1" presStyleCnt="4" custScaleX="254624" custScaleY="70276" custLinFactNeighborX="-8683" custLinFactNeighborY="-19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2" presStyleCnt="4" custScaleX="256503" custScaleY="112941" custLinFactNeighborX="-8683" custLinFactNeighborY="-25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3" presStyleCnt="4" custScaleX="256139" custScaleY="59879" custLinFactNeighborX="-7408" custLinFactNeighborY="-28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3BE9B-8F24-4D01-B3FF-4E7E86768D07}" type="presOf" srcId="{043DCAC8-9111-4F91-9559-FE86B53079B8}" destId="{BE2D9FDE-6B7E-4F41-B5D8-2AB68318C304}" srcOrd="1" destOrd="0" presId="urn:microsoft.com/office/officeart/2005/8/layout/hierarchy3"/>
    <dgm:cxn modelId="{10E335E9-2D0E-4C56-A243-D1C05EDBECF1}" srcId="{043DCAC8-9111-4F91-9559-FE86B53079B8}" destId="{42123AD0-6F6A-4D14-8474-9BB95BE3DEEC}" srcOrd="1" destOrd="0" parTransId="{88F95E46-78C3-4A0E-ADE0-E2EAFE5CBCC0}" sibTransId="{D198E93E-648A-42AA-88AD-1B0F6F22BE78}"/>
    <dgm:cxn modelId="{5C756A63-1F29-42A0-8AC4-A2273792FAF7}" type="presOf" srcId="{D2A64AC8-10D4-4115-AE6E-39D87322DD57}" destId="{78EE7F6A-6F44-455C-B50D-64123ACEC5F2}" srcOrd="0" destOrd="0" presId="urn:microsoft.com/office/officeart/2005/8/layout/hierarchy3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2B8317B5-A5A1-45B8-B502-2289A503D862}" type="presOf" srcId="{82B409A2-C758-4C71-9A81-0C6B01E99918}" destId="{65AF64C8-A547-4247-A3F7-B33C10903303}" srcOrd="0" destOrd="0" presId="urn:microsoft.com/office/officeart/2005/8/layout/hierarchy3"/>
    <dgm:cxn modelId="{51DCBC1F-4828-49FA-BD83-62A8CBBD0DB9}" type="presOf" srcId="{ADD7B6FD-7658-451C-9C3C-83A83D5C8810}" destId="{C9B598E8-BCF7-4769-99D1-928D274F9AB2}" srcOrd="0" destOrd="0" presId="urn:microsoft.com/office/officeart/2005/8/layout/hierarchy3"/>
    <dgm:cxn modelId="{AAEEB3E0-2F3C-4562-98C4-46811745AAF6}" type="presOf" srcId="{88F95E46-78C3-4A0E-ADE0-E2EAFE5CBCC0}" destId="{63210AE9-339A-4E56-973C-C3DBBFF24991}" srcOrd="0" destOrd="0" presId="urn:microsoft.com/office/officeart/2005/8/layout/hierarchy3"/>
    <dgm:cxn modelId="{CF044041-10B2-4C84-AAA9-534F20046EF5}" type="presOf" srcId="{48403DF2-954C-42AA-A965-9E58A54F242F}" destId="{D2A3F814-5F55-48D6-8A21-9AE2A89A762F}" srcOrd="0" destOrd="0" presId="urn:microsoft.com/office/officeart/2005/8/layout/hierarchy3"/>
    <dgm:cxn modelId="{93E24480-635E-490A-918D-7724583BCAF9}" type="presOf" srcId="{8DB10FAA-7600-444E-A907-59426987DA10}" destId="{112A9C07-C5F6-496F-9484-D33C912464E3}" srcOrd="0" destOrd="0" presId="urn:microsoft.com/office/officeart/2005/8/layout/hierarchy3"/>
    <dgm:cxn modelId="{7678036E-894F-4216-8EAD-3096AE764473}" type="presOf" srcId="{5F77889B-D5B5-4AD4-AABA-019D2E1722E4}" destId="{5DA40A49-58BD-4DDF-82A7-CB8D9BE42F8B}" srcOrd="0" destOrd="0" presId="urn:microsoft.com/office/officeart/2005/8/layout/hierarchy3"/>
    <dgm:cxn modelId="{91499D09-C225-413F-AE4F-50AA0C05F771}" type="presOf" srcId="{F922FDF3-9E21-438F-B3D3-A35BC4586C19}" destId="{454D93ED-AF89-4755-A7F4-FA31BD3F5F68}" srcOrd="0" destOrd="0" presId="urn:microsoft.com/office/officeart/2005/8/layout/hierarchy3"/>
    <dgm:cxn modelId="{433D057A-B8EA-4D21-A7DB-48E18160C577}" type="presOf" srcId="{043DCAC8-9111-4F91-9559-FE86B53079B8}" destId="{1D5A7343-907B-4912-80D4-6F5662FA2455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DE833263-1A57-4A45-BA7C-676FEC49ED9C}" srcId="{043DCAC8-9111-4F91-9559-FE86B53079B8}" destId="{48403DF2-954C-42AA-A965-9E58A54F242F}" srcOrd="3" destOrd="0" parTransId="{8DB10FAA-7600-444E-A907-59426987DA10}" sibTransId="{C4ED6562-AEED-4825-B30C-52AABD40FBAE}"/>
    <dgm:cxn modelId="{1D4DA2C8-B657-4505-8D7D-709BC2A30CFF}" srcId="{043DCAC8-9111-4F91-9559-FE86B53079B8}" destId="{5F77889B-D5B5-4AD4-AABA-019D2E1722E4}" srcOrd="2" destOrd="0" parTransId="{ADD7B6FD-7658-451C-9C3C-83A83D5C8810}" sibTransId="{741EFFEF-2F8D-40C9-8DAE-9C55552A9F28}"/>
    <dgm:cxn modelId="{5AA610AC-E81D-452A-8294-A50A26AC4F95}" type="presOf" srcId="{42123AD0-6F6A-4D14-8474-9BB95BE3DEEC}" destId="{57A76ED8-B369-487F-B865-752808083874}" srcOrd="0" destOrd="0" presId="urn:microsoft.com/office/officeart/2005/8/layout/hierarchy3"/>
    <dgm:cxn modelId="{45A3A432-E501-4082-BABA-70FE1284523E}" type="presParOf" srcId="{78EE7F6A-6F44-455C-B50D-64123ACEC5F2}" destId="{580902A7-4BB6-46C5-A7EF-2599D4737705}" srcOrd="0" destOrd="0" presId="urn:microsoft.com/office/officeart/2005/8/layout/hierarchy3"/>
    <dgm:cxn modelId="{198E41F2-069F-4D0E-BD15-85352E4CD38F}" type="presParOf" srcId="{580902A7-4BB6-46C5-A7EF-2599D4737705}" destId="{A06B3FA1-3269-4C0E-A576-C6B00B3E41A6}" srcOrd="0" destOrd="0" presId="urn:microsoft.com/office/officeart/2005/8/layout/hierarchy3"/>
    <dgm:cxn modelId="{C02E237E-3C36-47F6-B9F3-2C27AB265198}" type="presParOf" srcId="{A06B3FA1-3269-4C0E-A576-C6B00B3E41A6}" destId="{1D5A7343-907B-4912-80D4-6F5662FA2455}" srcOrd="0" destOrd="0" presId="urn:microsoft.com/office/officeart/2005/8/layout/hierarchy3"/>
    <dgm:cxn modelId="{73D61C5D-8BD4-4415-913F-4702E713ECC3}" type="presParOf" srcId="{A06B3FA1-3269-4C0E-A576-C6B00B3E41A6}" destId="{BE2D9FDE-6B7E-4F41-B5D8-2AB68318C304}" srcOrd="1" destOrd="0" presId="urn:microsoft.com/office/officeart/2005/8/layout/hierarchy3"/>
    <dgm:cxn modelId="{07FBF875-C244-4373-8AB4-9AD89F63A616}" type="presParOf" srcId="{580902A7-4BB6-46C5-A7EF-2599D4737705}" destId="{E8D402AB-A022-4DCD-8A54-F7732FD1571D}" srcOrd="1" destOrd="0" presId="urn:microsoft.com/office/officeart/2005/8/layout/hierarchy3"/>
    <dgm:cxn modelId="{9363EA4F-43C0-42C7-A5A7-787BD7F24B73}" type="presParOf" srcId="{E8D402AB-A022-4DCD-8A54-F7732FD1571D}" destId="{454D93ED-AF89-4755-A7F4-FA31BD3F5F68}" srcOrd="0" destOrd="0" presId="urn:microsoft.com/office/officeart/2005/8/layout/hierarchy3"/>
    <dgm:cxn modelId="{DF251691-789B-4A8E-9352-1194EFCAF4C7}" type="presParOf" srcId="{E8D402AB-A022-4DCD-8A54-F7732FD1571D}" destId="{65AF64C8-A547-4247-A3F7-B33C10903303}" srcOrd="1" destOrd="0" presId="urn:microsoft.com/office/officeart/2005/8/layout/hierarchy3"/>
    <dgm:cxn modelId="{8190FBE0-3F6D-41E7-B748-F3E359011B3C}" type="presParOf" srcId="{E8D402AB-A022-4DCD-8A54-F7732FD1571D}" destId="{63210AE9-339A-4E56-973C-C3DBBFF24991}" srcOrd="2" destOrd="0" presId="urn:microsoft.com/office/officeart/2005/8/layout/hierarchy3"/>
    <dgm:cxn modelId="{C69353D9-E6E9-4E46-8977-8F7D0F731F94}" type="presParOf" srcId="{E8D402AB-A022-4DCD-8A54-F7732FD1571D}" destId="{57A76ED8-B369-487F-B865-752808083874}" srcOrd="3" destOrd="0" presId="urn:microsoft.com/office/officeart/2005/8/layout/hierarchy3"/>
    <dgm:cxn modelId="{820BE271-8BC6-4B6E-9878-6EFA260BF072}" type="presParOf" srcId="{E8D402AB-A022-4DCD-8A54-F7732FD1571D}" destId="{C9B598E8-BCF7-4769-99D1-928D274F9AB2}" srcOrd="4" destOrd="0" presId="urn:microsoft.com/office/officeart/2005/8/layout/hierarchy3"/>
    <dgm:cxn modelId="{B3F47F1B-6AF9-45EC-8101-6161A06855BA}" type="presParOf" srcId="{E8D402AB-A022-4DCD-8A54-F7732FD1571D}" destId="{5DA40A49-58BD-4DDF-82A7-CB8D9BE42F8B}" srcOrd="5" destOrd="0" presId="urn:microsoft.com/office/officeart/2005/8/layout/hierarchy3"/>
    <dgm:cxn modelId="{0F1E81BA-4A86-4AFF-9F0A-6407C7E067AB}" type="presParOf" srcId="{E8D402AB-A022-4DCD-8A54-F7732FD1571D}" destId="{112A9C07-C5F6-496F-9484-D33C912464E3}" srcOrd="6" destOrd="0" presId="urn:microsoft.com/office/officeart/2005/8/layout/hierarchy3"/>
    <dgm:cxn modelId="{4A95E1C8-AAF3-4615-AC9B-338704CA2AE3}" type="presParOf" srcId="{E8D402AB-A022-4DCD-8A54-F7732FD1571D}" destId="{D2A3F814-5F55-48D6-8A21-9AE2A89A762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F0EB4-44D1-4247-B38C-BA8D1B9DC501}" type="doc">
      <dgm:prSet loTypeId="urn:microsoft.com/office/officeart/2005/8/layout/vList4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45CFC08-3007-43B0-90F4-3BDBC244F665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Лимит суммы гарантии – 1 120 млн. руб.</a:t>
          </a:r>
        </a:p>
        <a:p>
          <a:r>
            <a:rPr lang="ru-RU" sz="1600" b="1" dirty="0" smtClean="0">
              <a:solidFill>
                <a:schemeClr val="tx1"/>
              </a:solidFill>
            </a:rPr>
            <a:t>Общее обеспечение – не более 70 % от суммы кредита</a:t>
          </a:r>
        </a:p>
      </dgm:t>
    </dgm:pt>
    <dgm:pt modelId="{5BECA7C1-BE5C-46A5-A5B1-2DBF0845D032}" type="parTrans" cxnId="{8F648594-469C-45F8-AF39-E6D32B274CF4}">
      <dgm:prSet/>
      <dgm:spPr/>
      <dgm:t>
        <a:bodyPr/>
        <a:lstStyle/>
        <a:p>
          <a:endParaRPr lang="ru-RU"/>
        </a:p>
      </dgm:t>
    </dgm:pt>
    <dgm:pt modelId="{68840424-170D-4EA6-BD45-626578482684}" type="sibTrans" cxnId="{8F648594-469C-45F8-AF39-E6D32B274CF4}">
      <dgm:prSet/>
      <dgm:spPr/>
      <dgm:t>
        <a:bodyPr/>
        <a:lstStyle/>
        <a:p>
          <a:endParaRPr lang="ru-RU"/>
        </a:p>
      </dgm:t>
    </dgm:pt>
    <dgm:pt modelId="{578D9494-06BD-44AE-AA1C-C7A351A2E159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Вознаграждение Корпорации МСП - </a:t>
          </a:r>
          <a:r>
            <a:rPr lang="ru-RU" sz="16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1,25% </a:t>
          </a:r>
          <a:r>
            <a:rPr lang="ru-RU" sz="1600" b="1" dirty="0" smtClean="0">
              <a:solidFill>
                <a:schemeClr val="tx1"/>
              </a:solidFill>
            </a:rPr>
            <a:t>от гарантии за весь срок действия гарантии</a:t>
          </a:r>
          <a:r>
            <a:rPr lang="ru-RU" sz="1600" b="0" i="0" dirty="0" smtClean="0"/>
            <a:t> </a:t>
          </a:r>
        </a:p>
        <a:p>
          <a:r>
            <a:rPr lang="ru-RU" sz="1600" b="1" dirty="0" smtClean="0">
              <a:solidFill>
                <a:schemeClr val="tx1"/>
              </a:solidFill>
              <a:latin typeface="+mn-lt"/>
            </a:rPr>
            <a:t>Вознаграждение ПГФ – от 0 до 2,5 % годовых  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382E158D-7667-4588-89DF-189EB3071AFE}" type="parTrans" cxnId="{89FA34D3-C1E9-4301-B602-BB215395CD85}">
      <dgm:prSet/>
      <dgm:spPr/>
      <dgm:t>
        <a:bodyPr/>
        <a:lstStyle/>
        <a:p>
          <a:endParaRPr lang="ru-RU"/>
        </a:p>
      </dgm:t>
    </dgm:pt>
    <dgm:pt modelId="{6C63EC45-0DBE-4E8A-9AED-380DBB35D120}" type="sibTrans" cxnId="{89FA34D3-C1E9-4301-B602-BB215395CD85}">
      <dgm:prSet/>
      <dgm:spPr/>
      <dgm:t>
        <a:bodyPr/>
        <a:lstStyle/>
        <a:p>
          <a:endParaRPr lang="ru-RU"/>
        </a:p>
      </dgm:t>
    </dgm:pt>
    <dgm:pt modelId="{A763A8B4-E7C0-4E3D-B7B3-3600C5527F72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Линейка продуктов</a:t>
          </a:r>
        </a:p>
        <a:p>
          <a:r>
            <a:rPr lang="ru-RU" sz="1600" b="1" dirty="0" smtClean="0">
              <a:solidFill>
                <a:schemeClr val="tx1"/>
              </a:solidFill>
            </a:rPr>
            <a:t>Пять видов поручительств</a:t>
          </a:r>
          <a:endParaRPr lang="ru-RU" sz="1600" b="1" dirty="0">
            <a:solidFill>
              <a:schemeClr val="tx1"/>
            </a:solidFill>
          </a:endParaRPr>
        </a:p>
      </dgm:t>
    </dgm:pt>
    <dgm:pt modelId="{CFAF27CF-829D-46B0-B039-383358D91E51}" type="parTrans" cxnId="{88E07B4F-3646-4C20-9119-953695F8D9DE}">
      <dgm:prSet/>
      <dgm:spPr/>
      <dgm:t>
        <a:bodyPr/>
        <a:lstStyle/>
        <a:p>
          <a:endParaRPr lang="ru-RU"/>
        </a:p>
      </dgm:t>
    </dgm:pt>
    <dgm:pt modelId="{B779951B-9922-4568-BDBF-C6CF315EED7A}" type="sibTrans" cxnId="{88E07B4F-3646-4C20-9119-953695F8D9DE}">
      <dgm:prSet/>
      <dgm:spPr/>
      <dgm:t>
        <a:bodyPr/>
        <a:lstStyle/>
        <a:p>
          <a:endParaRPr lang="ru-RU"/>
        </a:p>
      </dgm:t>
    </dgm:pt>
    <dgm:pt modelId="{F06EDC62-355F-43B5-B19B-930AD6F52882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Максимальный срок</a:t>
          </a:r>
        </a:p>
        <a:p>
          <a:r>
            <a:rPr lang="ru-RU" sz="1600" b="1" dirty="0" smtClean="0">
              <a:solidFill>
                <a:schemeClr val="tx1"/>
              </a:solidFill>
            </a:rPr>
            <a:t>184 мес.</a:t>
          </a:r>
        </a:p>
      </dgm:t>
    </dgm:pt>
    <dgm:pt modelId="{01800793-0C07-46DA-804E-4213803D8A37}" type="parTrans" cxnId="{0237DF9B-A6E1-49D2-ACA1-F089F438B522}">
      <dgm:prSet/>
      <dgm:spPr/>
      <dgm:t>
        <a:bodyPr/>
        <a:lstStyle/>
        <a:p>
          <a:endParaRPr lang="ru-RU"/>
        </a:p>
      </dgm:t>
    </dgm:pt>
    <dgm:pt modelId="{95B0F218-C8F9-4D4A-81BA-30E7E1456963}" type="sibTrans" cxnId="{0237DF9B-A6E1-49D2-ACA1-F089F438B522}">
      <dgm:prSet/>
      <dgm:spPr/>
      <dgm:t>
        <a:bodyPr/>
        <a:lstStyle/>
        <a:p>
          <a:endParaRPr lang="ru-RU"/>
        </a:p>
      </dgm:t>
    </dgm:pt>
    <dgm:pt modelId="{69FB10BF-C3A1-4574-BC70-6AF4839BB404}">
      <dgm:prSet phldrT="[Текст]" custT="1"/>
      <dgm:spPr>
        <a:noFill/>
      </dgm:spPr>
      <dgm:t>
        <a:bodyPr/>
        <a:lstStyle/>
        <a:p>
          <a:r>
            <a:rPr lang="ru-RU" sz="1600" b="1" i="0" dirty="0" smtClean="0">
              <a:solidFill>
                <a:schemeClr val="tx1"/>
              </a:solidFill>
            </a:rPr>
            <a:t>Только при наличии обеспечения в виде поручительства ПГФ</a:t>
          </a:r>
          <a:endParaRPr lang="ru-RU" sz="1600" b="1" dirty="0">
            <a:solidFill>
              <a:schemeClr val="tx1"/>
            </a:solidFill>
          </a:endParaRPr>
        </a:p>
      </dgm:t>
    </dgm:pt>
    <dgm:pt modelId="{5DDD77D8-4DDA-472E-9ABE-693D933E2552}" type="parTrans" cxnId="{856BF5C5-6D9C-4111-8E73-E1C68279E74D}">
      <dgm:prSet/>
      <dgm:spPr/>
      <dgm:t>
        <a:bodyPr/>
        <a:lstStyle/>
        <a:p>
          <a:endParaRPr lang="ru-RU"/>
        </a:p>
      </dgm:t>
    </dgm:pt>
    <dgm:pt modelId="{8A476803-CDA9-42BF-90A4-B52028749554}" type="sibTrans" cxnId="{856BF5C5-6D9C-4111-8E73-E1C68279E74D}">
      <dgm:prSet/>
      <dgm:spPr/>
      <dgm:t>
        <a:bodyPr/>
        <a:lstStyle/>
        <a:p>
          <a:endParaRPr lang="ru-RU"/>
        </a:p>
      </dgm:t>
    </dgm:pt>
    <dgm:pt modelId="{0DFC4D43-675B-4647-86B7-3805CAF036C4}" type="pres">
      <dgm:prSet presAssocID="{EEFF0EB4-44D1-4247-B38C-BA8D1B9DC5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65CC2F-A3E9-4BAE-9BD2-D8B8060C81D7}" type="pres">
      <dgm:prSet presAssocID="{945CFC08-3007-43B0-90F4-3BDBC244F665}" presName="comp" presStyleCnt="0"/>
      <dgm:spPr/>
    </dgm:pt>
    <dgm:pt modelId="{9EF268B9-817F-45A4-8D77-9E12075DDC29}" type="pres">
      <dgm:prSet presAssocID="{945CFC08-3007-43B0-90F4-3BDBC244F665}" presName="box" presStyleLbl="node1" presStyleIdx="0" presStyleCnt="5" custLinFactNeighborX="-46861" custLinFactNeighborY="-4428"/>
      <dgm:spPr/>
      <dgm:t>
        <a:bodyPr/>
        <a:lstStyle/>
        <a:p>
          <a:endParaRPr lang="ru-RU"/>
        </a:p>
      </dgm:t>
    </dgm:pt>
    <dgm:pt modelId="{C877792F-1130-4381-BD07-6DDE7E5B19B7}" type="pres">
      <dgm:prSet presAssocID="{945CFC08-3007-43B0-90F4-3BDBC244F665}" presName="img" presStyleLbl="fgImgPlace1" presStyleIdx="0" presStyleCnt="5" custScaleY="12380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3000" b="-3000"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6791DC9E-9DA4-4C45-BD32-BE1BFA57B1D3}" type="pres">
      <dgm:prSet presAssocID="{945CFC08-3007-43B0-90F4-3BDBC244F66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C5B7D-1E56-4509-943F-760F4B2677DF}" type="pres">
      <dgm:prSet presAssocID="{68840424-170D-4EA6-BD45-626578482684}" presName="spacer" presStyleCnt="0"/>
      <dgm:spPr/>
    </dgm:pt>
    <dgm:pt modelId="{9705678D-A58F-40DA-B73D-D8C1A2590045}" type="pres">
      <dgm:prSet presAssocID="{F06EDC62-355F-43B5-B19B-930AD6F52882}" presName="comp" presStyleCnt="0"/>
      <dgm:spPr/>
    </dgm:pt>
    <dgm:pt modelId="{3D17FB40-114A-490A-B093-958C8B6C121F}" type="pres">
      <dgm:prSet presAssocID="{F06EDC62-355F-43B5-B19B-930AD6F52882}" presName="box" presStyleLbl="node1" presStyleIdx="1" presStyleCnt="5"/>
      <dgm:spPr/>
      <dgm:t>
        <a:bodyPr/>
        <a:lstStyle/>
        <a:p>
          <a:endParaRPr lang="ru-RU"/>
        </a:p>
      </dgm:t>
    </dgm:pt>
    <dgm:pt modelId="{DA583DA9-C6DE-4EA3-AA88-45204CA4B86D}" type="pres">
      <dgm:prSet presAssocID="{F06EDC62-355F-43B5-B19B-930AD6F52882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AF63628B-6FF2-451F-8C23-516CFE1AB087}" type="pres">
      <dgm:prSet presAssocID="{F06EDC62-355F-43B5-B19B-930AD6F5288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9884-6291-46F4-B30E-09DE3C188311}" type="pres">
      <dgm:prSet presAssocID="{95B0F218-C8F9-4D4A-81BA-30E7E1456963}" presName="spacer" presStyleCnt="0"/>
      <dgm:spPr/>
    </dgm:pt>
    <dgm:pt modelId="{A3A8E68E-C47B-43CC-980C-8AED7A7D619F}" type="pres">
      <dgm:prSet presAssocID="{578D9494-06BD-44AE-AA1C-C7A351A2E159}" presName="comp" presStyleCnt="0"/>
      <dgm:spPr/>
    </dgm:pt>
    <dgm:pt modelId="{7C326F4F-9349-4337-A8E2-51927F7DC48B}" type="pres">
      <dgm:prSet presAssocID="{578D9494-06BD-44AE-AA1C-C7A351A2E159}" presName="box" presStyleLbl="node1" presStyleIdx="2" presStyleCnt="5"/>
      <dgm:spPr/>
      <dgm:t>
        <a:bodyPr/>
        <a:lstStyle/>
        <a:p>
          <a:endParaRPr lang="ru-RU"/>
        </a:p>
      </dgm:t>
    </dgm:pt>
    <dgm:pt modelId="{78F828B0-387E-4A2A-9388-1F1D0AC6C862}" type="pres">
      <dgm:prSet presAssocID="{578D9494-06BD-44AE-AA1C-C7A351A2E159}" presName="img" presStyleLbl="fgImgPlace1" presStyleIdx="2" presStyleCnt="5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t="-4000" b="-4000"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A9B39D40-5ABF-4EFB-BAF4-28C2B3236809}" type="pres">
      <dgm:prSet presAssocID="{578D9494-06BD-44AE-AA1C-C7A351A2E15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7623C-84BF-4669-B19D-A352F1898D20}" type="pres">
      <dgm:prSet presAssocID="{6C63EC45-0DBE-4E8A-9AED-380DBB35D120}" presName="spacer" presStyleCnt="0"/>
      <dgm:spPr/>
    </dgm:pt>
    <dgm:pt modelId="{D72B4CA6-CCD0-49AB-ADBD-56B69C1538DC}" type="pres">
      <dgm:prSet presAssocID="{A763A8B4-E7C0-4E3D-B7B3-3600C5527F72}" presName="comp" presStyleCnt="0"/>
      <dgm:spPr/>
    </dgm:pt>
    <dgm:pt modelId="{26515369-BA68-43D7-9F74-EECB1C1AA83C}" type="pres">
      <dgm:prSet presAssocID="{A763A8B4-E7C0-4E3D-B7B3-3600C5527F72}" presName="box" presStyleLbl="node1" presStyleIdx="3" presStyleCnt="5"/>
      <dgm:spPr/>
      <dgm:t>
        <a:bodyPr/>
        <a:lstStyle/>
        <a:p>
          <a:endParaRPr lang="ru-RU"/>
        </a:p>
      </dgm:t>
    </dgm:pt>
    <dgm:pt modelId="{AB178D2B-2166-4EA4-8799-ED17210B889E}" type="pres">
      <dgm:prSet presAssocID="{A763A8B4-E7C0-4E3D-B7B3-3600C5527F72}" presName="img" presStyleLbl="fgImgPlace1" presStyleIdx="3" presStyleCnt="5"/>
      <dgm:spPr>
        <a:blipFill>
          <a:blip xmlns:r="http://schemas.openxmlformats.org/officeDocument/2006/relationships" r:embed="rId4">
            <a:extLst/>
          </a:blip>
          <a:srcRect/>
          <a:stretch>
            <a:fillRect t="-3000" b="-3000"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A8EA52D4-FCBF-4C32-B8FA-0CA97495C78B}" type="pres">
      <dgm:prSet presAssocID="{A763A8B4-E7C0-4E3D-B7B3-3600C5527F7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7D38A-2713-4AA8-86CA-E617C9F5A9D6}" type="pres">
      <dgm:prSet presAssocID="{B779951B-9922-4568-BDBF-C6CF315EED7A}" presName="spacer" presStyleCnt="0"/>
      <dgm:spPr/>
    </dgm:pt>
    <dgm:pt modelId="{3A29D214-6A42-450A-A640-23C9C35970E5}" type="pres">
      <dgm:prSet presAssocID="{69FB10BF-C3A1-4574-BC70-6AF4839BB404}" presName="comp" presStyleCnt="0"/>
      <dgm:spPr/>
    </dgm:pt>
    <dgm:pt modelId="{A16B6179-C94E-4653-B0AD-7D7F5F538732}" type="pres">
      <dgm:prSet presAssocID="{69FB10BF-C3A1-4574-BC70-6AF4839BB404}" presName="box" presStyleLbl="node1" presStyleIdx="4" presStyleCnt="5"/>
      <dgm:spPr/>
      <dgm:t>
        <a:bodyPr/>
        <a:lstStyle/>
        <a:p>
          <a:endParaRPr lang="ru-RU"/>
        </a:p>
      </dgm:t>
    </dgm:pt>
    <dgm:pt modelId="{89489282-407B-464E-9BF1-D54CC1C2CC92}" type="pres">
      <dgm:prSet presAssocID="{69FB10BF-C3A1-4574-BC70-6AF4839BB404}" presName="img" presStyleLbl="fgImgPlace1" presStyleIdx="4" presStyleCnt="5" custScaleX="396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449682-DD29-43D8-9BD5-F436169E11DC}" type="pres">
      <dgm:prSet presAssocID="{69FB10BF-C3A1-4574-BC70-6AF4839BB40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B93F52-C694-408B-BB3A-08C7C725CDDF}" type="presOf" srcId="{69FB10BF-C3A1-4574-BC70-6AF4839BB404}" destId="{A16B6179-C94E-4653-B0AD-7D7F5F538732}" srcOrd="0" destOrd="0" presId="urn:microsoft.com/office/officeart/2005/8/layout/vList4#1"/>
    <dgm:cxn modelId="{DA3CD782-31EE-429C-9324-CCFCCC87EB69}" type="presOf" srcId="{69FB10BF-C3A1-4574-BC70-6AF4839BB404}" destId="{72449682-DD29-43D8-9BD5-F436169E11DC}" srcOrd="1" destOrd="0" presId="urn:microsoft.com/office/officeart/2005/8/layout/vList4#1"/>
    <dgm:cxn modelId="{1AF035DD-4E91-4084-8C3D-1045FE5EF102}" type="presOf" srcId="{945CFC08-3007-43B0-90F4-3BDBC244F665}" destId="{6791DC9E-9DA4-4C45-BD32-BE1BFA57B1D3}" srcOrd="1" destOrd="0" presId="urn:microsoft.com/office/officeart/2005/8/layout/vList4#1"/>
    <dgm:cxn modelId="{61D08685-3747-428F-8E6E-F33609BE9FAC}" type="presOf" srcId="{578D9494-06BD-44AE-AA1C-C7A351A2E159}" destId="{7C326F4F-9349-4337-A8E2-51927F7DC48B}" srcOrd="0" destOrd="0" presId="urn:microsoft.com/office/officeart/2005/8/layout/vList4#1"/>
    <dgm:cxn modelId="{E527AC8A-52BC-4841-A7CB-7EBBD3A6EA50}" type="presOf" srcId="{A763A8B4-E7C0-4E3D-B7B3-3600C5527F72}" destId="{A8EA52D4-FCBF-4C32-B8FA-0CA97495C78B}" srcOrd="1" destOrd="0" presId="urn:microsoft.com/office/officeart/2005/8/layout/vList4#1"/>
    <dgm:cxn modelId="{89FA34D3-C1E9-4301-B602-BB215395CD85}" srcId="{EEFF0EB4-44D1-4247-B38C-BA8D1B9DC501}" destId="{578D9494-06BD-44AE-AA1C-C7A351A2E159}" srcOrd="2" destOrd="0" parTransId="{382E158D-7667-4588-89DF-189EB3071AFE}" sibTransId="{6C63EC45-0DBE-4E8A-9AED-380DBB35D120}"/>
    <dgm:cxn modelId="{4BF0EB25-5E22-4E21-ADB5-83D0FEC6737C}" type="presOf" srcId="{F06EDC62-355F-43B5-B19B-930AD6F52882}" destId="{AF63628B-6FF2-451F-8C23-516CFE1AB087}" srcOrd="1" destOrd="0" presId="urn:microsoft.com/office/officeart/2005/8/layout/vList4#1"/>
    <dgm:cxn modelId="{8FF232CB-F76E-45E0-9547-6D06968212A7}" type="presOf" srcId="{578D9494-06BD-44AE-AA1C-C7A351A2E159}" destId="{A9B39D40-5ABF-4EFB-BAF4-28C2B3236809}" srcOrd="1" destOrd="0" presId="urn:microsoft.com/office/officeart/2005/8/layout/vList4#1"/>
    <dgm:cxn modelId="{7E206239-47CF-489B-8EDA-C6CE7DECD5B1}" type="presOf" srcId="{F06EDC62-355F-43B5-B19B-930AD6F52882}" destId="{3D17FB40-114A-490A-B093-958C8B6C121F}" srcOrd="0" destOrd="0" presId="urn:microsoft.com/office/officeart/2005/8/layout/vList4#1"/>
    <dgm:cxn modelId="{D0800438-E2C2-498E-8BFE-2E69A85C8607}" type="presOf" srcId="{A763A8B4-E7C0-4E3D-B7B3-3600C5527F72}" destId="{26515369-BA68-43D7-9F74-EECB1C1AA83C}" srcOrd="0" destOrd="0" presId="urn:microsoft.com/office/officeart/2005/8/layout/vList4#1"/>
    <dgm:cxn modelId="{856BF5C5-6D9C-4111-8E73-E1C68279E74D}" srcId="{EEFF0EB4-44D1-4247-B38C-BA8D1B9DC501}" destId="{69FB10BF-C3A1-4574-BC70-6AF4839BB404}" srcOrd="4" destOrd="0" parTransId="{5DDD77D8-4DDA-472E-9ABE-693D933E2552}" sibTransId="{8A476803-CDA9-42BF-90A4-B52028749554}"/>
    <dgm:cxn modelId="{0FBDF1A8-CE8A-4F38-8B0F-DE89C9025682}" type="presOf" srcId="{EEFF0EB4-44D1-4247-B38C-BA8D1B9DC501}" destId="{0DFC4D43-675B-4647-86B7-3805CAF036C4}" srcOrd="0" destOrd="0" presId="urn:microsoft.com/office/officeart/2005/8/layout/vList4#1"/>
    <dgm:cxn modelId="{88E07B4F-3646-4C20-9119-953695F8D9DE}" srcId="{EEFF0EB4-44D1-4247-B38C-BA8D1B9DC501}" destId="{A763A8B4-E7C0-4E3D-B7B3-3600C5527F72}" srcOrd="3" destOrd="0" parTransId="{CFAF27CF-829D-46B0-B039-383358D91E51}" sibTransId="{B779951B-9922-4568-BDBF-C6CF315EED7A}"/>
    <dgm:cxn modelId="{BA5F55C5-8656-4959-8D4C-128AF355B7CB}" type="presOf" srcId="{945CFC08-3007-43B0-90F4-3BDBC244F665}" destId="{9EF268B9-817F-45A4-8D77-9E12075DDC29}" srcOrd="0" destOrd="0" presId="urn:microsoft.com/office/officeart/2005/8/layout/vList4#1"/>
    <dgm:cxn modelId="{8F648594-469C-45F8-AF39-E6D32B274CF4}" srcId="{EEFF0EB4-44D1-4247-B38C-BA8D1B9DC501}" destId="{945CFC08-3007-43B0-90F4-3BDBC244F665}" srcOrd="0" destOrd="0" parTransId="{5BECA7C1-BE5C-46A5-A5B1-2DBF0845D032}" sibTransId="{68840424-170D-4EA6-BD45-626578482684}"/>
    <dgm:cxn modelId="{0237DF9B-A6E1-49D2-ACA1-F089F438B522}" srcId="{EEFF0EB4-44D1-4247-B38C-BA8D1B9DC501}" destId="{F06EDC62-355F-43B5-B19B-930AD6F52882}" srcOrd="1" destOrd="0" parTransId="{01800793-0C07-46DA-804E-4213803D8A37}" sibTransId="{95B0F218-C8F9-4D4A-81BA-30E7E1456963}"/>
    <dgm:cxn modelId="{E21172D5-D87D-4671-8138-FA4634C01C88}" type="presParOf" srcId="{0DFC4D43-675B-4647-86B7-3805CAF036C4}" destId="{7565CC2F-A3E9-4BAE-9BD2-D8B8060C81D7}" srcOrd="0" destOrd="0" presId="urn:microsoft.com/office/officeart/2005/8/layout/vList4#1"/>
    <dgm:cxn modelId="{C9278565-57A9-4E8F-AEEE-962C53E935E6}" type="presParOf" srcId="{7565CC2F-A3E9-4BAE-9BD2-D8B8060C81D7}" destId="{9EF268B9-817F-45A4-8D77-9E12075DDC29}" srcOrd="0" destOrd="0" presId="urn:microsoft.com/office/officeart/2005/8/layout/vList4#1"/>
    <dgm:cxn modelId="{F23151CE-83FD-4EA3-9483-94643442FEEF}" type="presParOf" srcId="{7565CC2F-A3E9-4BAE-9BD2-D8B8060C81D7}" destId="{C877792F-1130-4381-BD07-6DDE7E5B19B7}" srcOrd="1" destOrd="0" presId="urn:microsoft.com/office/officeart/2005/8/layout/vList4#1"/>
    <dgm:cxn modelId="{634F76A2-14FB-4317-B87A-E2C51D5CEABC}" type="presParOf" srcId="{7565CC2F-A3E9-4BAE-9BD2-D8B8060C81D7}" destId="{6791DC9E-9DA4-4C45-BD32-BE1BFA57B1D3}" srcOrd="2" destOrd="0" presId="urn:microsoft.com/office/officeart/2005/8/layout/vList4#1"/>
    <dgm:cxn modelId="{22C8D04B-FDE3-4F67-931C-E89C28A5BA66}" type="presParOf" srcId="{0DFC4D43-675B-4647-86B7-3805CAF036C4}" destId="{353C5B7D-1E56-4509-943F-760F4B2677DF}" srcOrd="1" destOrd="0" presId="urn:microsoft.com/office/officeart/2005/8/layout/vList4#1"/>
    <dgm:cxn modelId="{B1815038-3058-4BF9-BF01-77610427032D}" type="presParOf" srcId="{0DFC4D43-675B-4647-86B7-3805CAF036C4}" destId="{9705678D-A58F-40DA-B73D-D8C1A2590045}" srcOrd="2" destOrd="0" presId="urn:microsoft.com/office/officeart/2005/8/layout/vList4#1"/>
    <dgm:cxn modelId="{8C881030-CB93-48F0-BE69-644B0B0E5F37}" type="presParOf" srcId="{9705678D-A58F-40DA-B73D-D8C1A2590045}" destId="{3D17FB40-114A-490A-B093-958C8B6C121F}" srcOrd="0" destOrd="0" presId="urn:microsoft.com/office/officeart/2005/8/layout/vList4#1"/>
    <dgm:cxn modelId="{F9334CE4-06A9-47E3-B9D5-8D5BAC6F9368}" type="presParOf" srcId="{9705678D-A58F-40DA-B73D-D8C1A2590045}" destId="{DA583DA9-C6DE-4EA3-AA88-45204CA4B86D}" srcOrd="1" destOrd="0" presId="urn:microsoft.com/office/officeart/2005/8/layout/vList4#1"/>
    <dgm:cxn modelId="{7827CAA5-028C-4BCF-9B1A-74B5B5A83278}" type="presParOf" srcId="{9705678D-A58F-40DA-B73D-D8C1A2590045}" destId="{AF63628B-6FF2-451F-8C23-516CFE1AB087}" srcOrd="2" destOrd="0" presId="urn:microsoft.com/office/officeart/2005/8/layout/vList4#1"/>
    <dgm:cxn modelId="{7F2760C1-4894-4990-BF70-780CD1244EF3}" type="presParOf" srcId="{0DFC4D43-675B-4647-86B7-3805CAF036C4}" destId="{9BD19884-6291-46F4-B30E-09DE3C188311}" srcOrd="3" destOrd="0" presId="urn:microsoft.com/office/officeart/2005/8/layout/vList4#1"/>
    <dgm:cxn modelId="{53CAD85B-7163-4516-B880-B8CED6E28F8D}" type="presParOf" srcId="{0DFC4D43-675B-4647-86B7-3805CAF036C4}" destId="{A3A8E68E-C47B-43CC-980C-8AED7A7D619F}" srcOrd="4" destOrd="0" presId="urn:microsoft.com/office/officeart/2005/8/layout/vList4#1"/>
    <dgm:cxn modelId="{E899256F-3EB4-4FD9-BE1B-C24A8F8DD4D5}" type="presParOf" srcId="{A3A8E68E-C47B-43CC-980C-8AED7A7D619F}" destId="{7C326F4F-9349-4337-A8E2-51927F7DC48B}" srcOrd="0" destOrd="0" presId="urn:microsoft.com/office/officeart/2005/8/layout/vList4#1"/>
    <dgm:cxn modelId="{A80BFB92-6AD9-4452-8C85-8947A8B68F27}" type="presParOf" srcId="{A3A8E68E-C47B-43CC-980C-8AED7A7D619F}" destId="{78F828B0-387E-4A2A-9388-1F1D0AC6C862}" srcOrd="1" destOrd="0" presId="urn:microsoft.com/office/officeart/2005/8/layout/vList4#1"/>
    <dgm:cxn modelId="{4803E4D6-4B40-459F-A065-A5167E9AE1E4}" type="presParOf" srcId="{A3A8E68E-C47B-43CC-980C-8AED7A7D619F}" destId="{A9B39D40-5ABF-4EFB-BAF4-28C2B3236809}" srcOrd="2" destOrd="0" presId="urn:microsoft.com/office/officeart/2005/8/layout/vList4#1"/>
    <dgm:cxn modelId="{D52F4282-2378-4E01-A698-EF843AF07207}" type="presParOf" srcId="{0DFC4D43-675B-4647-86B7-3805CAF036C4}" destId="{33C7623C-84BF-4669-B19D-A352F1898D20}" srcOrd="5" destOrd="0" presId="urn:microsoft.com/office/officeart/2005/8/layout/vList4#1"/>
    <dgm:cxn modelId="{991CCF4C-191D-4716-A822-CF9C6953D66F}" type="presParOf" srcId="{0DFC4D43-675B-4647-86B7-3805CAF036C4}" destId="{D72B4CA6-CCD0-49AB-ADBD-56B69C1538DC}" srcOrd="6" destOrd="0" presId="urn:microsoft.com/office/officeart/2005/8/layout/vList4#1"/>
    <dgm:cxn modelId="{287CC1C9-639E-4FDA-BB24-CE74B596D623}" type="presParOf" srcId="{D72B4CA6-CCD0-49AB-ADBD-56B69C1538DC}" destId="{26515369-BA68-43D7-9F74-EECB1C1AA83C}" srcOrd="0" destOrd="0" presId="urn:microsoft.com/office/officeart/2005/8/layout/vList4#1"/>
    <dgm:cxn modelId="{417928DF-F844-4865-8840-5EABFBBFBB73}" type="presParOf" srcId="{D72B4CA6-CCD0-49AB-ADBD-56B69C1538DC}" destId="{AB178D2B-2166-4EA4-8799-ED17210B889E}" srcOrd="1" destOrd="0" presId="urn:microsoft.com/office/officeart/2005/8/layout/vList4#1"/>
    <dgm:cxn modelId="{5B79081B-C0CD-4CF6-92DE-B844877D5BF7}" type="presParOf" srcId="{D72B4CA6-CCD0-49AB-ADBD-56B69C1538DC}" destId="{A8EA52D4-FCBF-4C32-B8FA-0CA97495C78B}" srcOrd="2" destOrd="0" presId="urn:microsoft.com/office/officeart/2005/8/layout/vList4#1"/>
    <dgm:cxn modelId="{D2A4E2E9-BA03-4D90-AB55-124024350550}" type="presParOf" srcId="{0DFC4D43-675B-4647-86B7-3805CAF036C4}" destId="{8D67D38A-2713-4AA8-86CA-E617C9F5A9D6}" srcOrd="7" destOrd="0" presId="urn:microsoft.com/office/officeart/2005/8/layout/vList4#1"/>
    <dgm:cxn modelId="{1EE0AC4F-A077-4F24-B211-479AFF7FCDA5}" type="presParOf" srcId="{0DFC4D43-675B-4647-86B7-3805CAF036C4}" destId="{3A29D214-6A42-450A-A640-23C9C35970E5}" srcOrd="8" destOrd="0" presId="urn:microsoft.com/office/officeart/2005/8/layout/vList4#1"/>
    <dgm:cxn modelId="{F7160F31-B065-479C-86F9-1A129CEF7DD6}" type="presParOf" srcId="{3A29D214-6A42-450A-A640-23C9C35970E5}" destId="{A16B6179-C94E-4653-B0AD-7D7F5F538732}" srcOrd="0" destOrd="0" presId="urn:microsoft.com/office/officeart/2005/8/layout/vList4#1"/>
    <dgm:cxn modelId="{4493E93A-C9BF-4581-9A58-E13CA7A0DD81}" type="presParOf" srcId="{3A29D214-6A42-450A-A640-23C9C35970E5}" destId="{89489282-407B-464E-9BF1-D54CC1C2CC92}" srcOrd="1" destOrd="0" presId="urn:microsoft.com/office/officeart/2005/8/layout/vList4#1"/>
    <dgm:cxn modelId="{11948822-8413-4751-A0E0-B394A5D15240}" type="presParOf" srcId="{3A29D214-6A42-450A-A640-23C9C35970E5}" destId="{72449682-DD29-43D8-9BD5-F436169E11DC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E615B-3816-45CD-A215-2A3E4B332E09}" type="doc">
      <dgm:prSet loTypeId="urn:microsoft.com/office/officeart/2005/8/layout/p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41C288A-8E20-4CEE-A5C5-B2E7920C7A06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Поручительство</a:t>
          </a:r>
        </a:p>
      </dgm:t>
    </dgm:pt>
    <dgm:pt modelId="{9F212EF3-9713-4E3C-8DC8-2DBB33126E60}" type="parTrans" cxnId="{4870A4D6-CC67-4CB2-93A9-5940A9359BA9}">
      <dgm:prSet/>
      <dgm:spPr/>
      <dgm:t>
        <a:bodyPr/>
        <a:lstStyle/>
        <a:p>
          <a:endParaRPr lang="ru-RU"/>
        </a:p>
      </dgm:t>
    </dgm:pt>
    <dgm:pt modelId="{38767FC6-F8DC-4FF1-A9D1-173BDAA4BE6C}" type="sibTrans" cxnId="{4870A4D6-CC67-4CB2-93A9-5940A9359BA9}">
      <dgm:prSet/>
      <dgm:spPr/>
      <dgm:t>
        <a:bodyPr/>
        <a:lstStyle/>
        <a:p>
          <a:endParaRPr lang="ru-RU"/>
        </a:p>
      </dgm:t>
    </dgm:pt>
    <dgm:pt modelId="{C2BC8E9C-C409-4741-9D78-F5EF289C960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Залог</a:t>
          </a:r>
        </a:p>
        <a:p>
          <a:pPr>
            <a:spcAft>
              <a:spcPts val="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автотранспорта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2C8525-6E40-4C98-91B1-070FC4BBD951}" type="parTrans" cxnId="{CD7C1A6B-F0A5-402F-B76C-A8222205280E}">
      <dgm:prSet/>
      <dgm:spPr/>
      <dgm:t>
        <a:bodyPr/>
        <a:lstStyle/>
        <a:p>
          <a:endParaRPr lang="ru-RU"/>
        </a:p>
      </dgm:t>
    </dgm:pt>
    <dgm:pt modelId="{BFEBECEB-984A-4513-9ECD-9A6DF0A609A3}" type="sibTrans" cxnId="{CD7C1A6B-F0A5-402F-B76C-A8222205280E}">
      <dgm:prSet/>
      <dgm:spPr/>
      <dgm:t>
        <a:bodyPr/>
        <a:lstStyle/>
        <a:p>
          <a:endParaRPr lang="ru-RU"/>
        </a:p>
      </dgm:t>
    </dgm:pt>
    <dgm:pt modelId="{4580E785-15B5-4BA9-B961-D94D03AF0250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Залог недвижимости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92E8B1-32EF-4AD0-865D-B3C8835E42D8}" type="parTrans" cxnId="{5179C021-664B-4ED9-9B62-80E21BB25502}">
      <dgm:prSet/>
      <dgm:spPr/>
      <dgm:t>
        <a:bodyPr/>
        <a:lstStyle/>
        <a:p>
          <a:endParaRPr lang="ru-RU"/>
        </a:p>
      </dgm:t>
    </dgm:pt>
    <dgm:pt modelId="{97FF63A8-23E9-4D5D-8A77-55B9C0AF7E71}" type="sibTrans" cxnId="{5179C021-664B-4ED9-9B62-80E21BB25502}">
      <dgm:prSet/>
      <dgm:spPr/>
      <dgm:t>
        <a:bodyPr/>
        <a:lstStyle/>
        <a:p>
          <a:endParaRPr lang="ru-RU"/>
        </a:p>
      </dgm:t>
    </dgm:pt>
    <dgm:pt modelId="{7D62E654-AFEB-49C0-B5AB-5F002437521F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Поручительство ПГФ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FD902-3F27-47DE-9C9E-41275FD8AF4A}" type="parTrans" cxnId="{9CB79982-241E-426B-93D1-4C5F7BCA5F21}">
      <dgm:prSet/>
      <dgm:spPr/>
      <dgm:t>
        <a:bodyPr/>
        <a:lstStyle/>
        <a:p>
          <a:endParaRPr lang="ru-RU"/>
        </a:p>
      </dgm:t>
    </dgm:pt>
    <dgm:pt modelId="{FEFEE43F-EEC7-4CAB-AC8E-29C944F43DF4}" type="sibTrans" cxnId="{9CB79982-241E-426B-93D1-4C5F7BCA5F21}">
      <dgm:prSet/>
      <dgm:spPr/>
      <dgm:t>
        <a:bodyPr/>
        <a:lstStyle/>
        <a:p>
          <a:endParaRPr lang="ru-RU"/>
        </a:p>
      </dgm:t>
    </dgm:pt>
    <dgm:pt modelId="{BD4D4C50-3797-4389-BBD2-476FDA5D178D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Залог оборудования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6F34C-EC0E-4620-B556-BAF005EE2EE5}" type="parTrans" cxnId="{44C3AEF6-EF56-420F-9C64-73E76FDA500E}">
      <dgm:prSet/>
      <dgm:spPr/>
      <dgm:t>
        <a:bodyPr/>
        <a:lstStyle/>
        <a:p>
          <a:endParaRPr lang="ru-RU"/>
        </a:p>
      </dgm:t>
    </dgm:pt>
    <dgm:pt modelId="{F47043EC-3142-4F1F-AA18-7C16E226EB76}" type="sibTrans" cxnId="{44C3AEF6-EF56-420F-9C64-73E76FDA500E}">
      <dgm:prSet/>
      <dgm:spPr/>
      <dgm:t>
        <a:bodyPr/>
        <a:lstStyle/>
        <a:p>
          <a:endParaRPr lang="ru-RU"/>
        </a:p>
      </dgm:t>
    </dgm:pt>
    <dgm:pt modelId="{7055C013-3356-4C99-82C9-01125C670FFF}" type="pres">
      <dgm:prSet presAssocID="{26CE615B-3816-45CD-A215-2A3E4B332E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4B211-B35D-4C2B-96FA-FBA99B0315A6}" type="pres">
      <dgm:prSet presAssocID="{D41C288A-8E20-4CEE-A5C5-B2E7920C7A06}" presName="compNode" presStyleCnt="0"/>
      <dgm:spPr/>
    </dgm:pt>
    <dgm:pt modelId="{F97211B7-7FE7-4BAB-81F3-F4CF86ECCED1}" type="pres">
      <dgm:prSet presAssocID="{D41C288A-8E20-4CEE-A5C5-B2E7920C7A06}" presName="pictRect" presStyleLbl="node1" presStyleIdx="0" presStyleCnt="5" custScaleX="84801" custScaleY="80969" custLinFactY="9763" custLinFactNeighborX="-4887" custLinFactNeighborY="100000"/>
      <dgm:spPr>
        <a:blipFill>
          <a:blip xmlns:r="http://schemas.openxmlformats.org/officeDocument/2006/relationships" r:embed="rId1">
            <a:extLst/>
          </a:blip>
          <a:srcRect/>
          <a:stretch>
            <a:fillRect t="-4000" b="-4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6A907916-3495-445C-8731-09678253C930}" type="pres">
      <dgm:prSet presAssocID="{D41C288A-8E20-4CEE-A5C5-B2E7920C7A06}" presName="textRect" presStyleLbl="revTx" presStyleIdx="0" presStyleCnt="5" custScaleX="94962" custScaleY="39477" custLinFactY="60421" custLinFactNeighborX="-39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14C44-E55E-44D0-9F6A-C9942808EB5F}" type="pres">
      <dgm:prSet presAssocID="{38767FC6-F8DC-4FF1-A9D1-173BDAA4BE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D20E4B-5845-4A8B-9475-F4C6242D99DB}" type="pres">
      <dgm:prSet presAssocID="{C2BC8E9C-C409-4741-9D78-F5EF289C9608}" presName="compNode" presStyleCnt="0"/>
      <dgm:spPr/>
    </dgm:pt>
    <dgm:pt modelId="{C459B944-0F58-4230-A2EF-302FC9BEEB99}" type="pres">
      <dgm:prSet presAssocID="{C2BC8E9C-C409-4741-9D78-F5EF289C9608}" presName="pictRect" presStyleLbl="node1" presStyleIdx="1" presStyleCnt="5" custScaleX="86141" custScaleY="85207" custLinFactNeighborX="6124" custLinFactNeighborY="34897"/>
      <dgm:spPr>
        <a:blipFill>
          <a:blip xmlns:r="http://schemas.openxmlformats.org/officeDocument/2006/relationships" r:embed="rId2">
            <a:extLst/>
          </a:blip>
          <a:srcRect/>
          <a:stretch>
            <a:fillRect l="-16000" r="-16000"/>
          </a:stretch>
        </a:blipFill>
        <a:ln>
          <a:solidFill>
            <a:srgbClr val="0070C0"/>
          </a:solidFill>
        </a:ln>
      </dgm:spPr>
    </dgm:pt>
    <dgm:pt modelId="{11F52639-8C4F-404E-83B0-A44BB4431585}" type="pres">
      <dgm:prSet presAssocID="{C2BC8E9C-C409-4741-9D78-F5EF289C9608}" presName="textRect" presStyleLbl="revTx" presStyleIdx="1" presStyleCnt="5" custScaleX="92427" custScaleY="56314" custLinFactNeighborX="5792" custLinFactNeighborY="34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047B9-687E-4B93-94B4-662B58111B56}" type="pres">
      <dgm:prSet presAssocID="{BFEBECEB-984A-4513-9ECD-9A6DF0A609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CE34A7-983B-4086-AA2A-5C62FB2CD06B}" type="pres">
      <dgm:prSet presAssocID="{4580E785-15B5-4BA9-B961-D94D03AF0250}" presName="compNode" presStyleCnt="0"/>
      <dgm:spPr/>
    </dgm:pt>
    <dgm:pt modelId="{7F926A44-FD2E-4E22-9FEF-0E46B7A8BD87}" type="pres">
      <dgm:prSet presAssocID="{4580E785-15B5-4BA9-B961-D94D03AF0250}" presName="pictRect" presStyleLbl="node1" presStyleIdx="2" presStyleCnt="5" custScaleX="83814" custScaleY="75265" custLinFactX="10381" custLinFactNeighborX="100000" custLinFactNeighborY="20383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t="-8000" b="-8000"/>
          </a:stretch>
        </a:blipFill>
        <a:ln>
          <a:solidFill>
            <a:srgbClr val="0070C0"/>
          </a:solidFill>
        </a:ln>
      </dgm:spPr>
    </dgm:pt>
    <dgm:pt modelId="{ECC2D935-A994-420F-B8A5-2CDAAD817BE6}" type="pres">
      <dgm:prSet presAssocID="{4580E785-15B5-4BA9-B961-D94D03AF0250}" presName="textRect" presStyleLbl="revTx" presStyleIdx="2" presStyleCnt="5" custScaleX="92013" custScaleY="45632" custLinFactX="10532" custLinFactNeighborX="100000" custLinFactNeighborY="-4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E6E39-0FFE-4400-B7C8-266F24CACB9A}" type="pres">
      <dgm:prSet presAssocID="{97FF63A8-23E9-4D5D-8A77-55B9C0AF7E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DFDB01-AEB5-41BD-AB07-658CF681F4D9}" type="pres">
      <dgm:prSet presAssocID="{7D62E654-AFEB-49C0-B5AB-5F002437521F}" presName="compNode" presStyleCnt="0"/>
      <dgm:spPr/>
    </dgm:pt>
    <dgm:pt modelId="{875D323B-9BE3-46FC-9B70-E14191A796A8}" type="pres">
      <dgm:prSet presAssocID="{7D62E654-AFEB-49C0-B5AB-5F002437521F}" presName="pictRect" presStyleLbl="node1" presStyleIdx="3" presStyleCnt="5" custScaleX="77003" custScaleY="78759" custLinFactX="-6906" custLinFactNeighborX="-100000" custLinFactNeighborY="94939"/>
      <dgm:spPr>
        <a:blipFill>
          <a:blip xmlns:r="http://schemas.openxmlformats.org/officeDocument/2006/relationships" r:embed="rId4">
            <a:extLst/>
          </a:blip>
          <a:srcRect/>
          <a:stretch>
            <a:fillRect l="-7000" r="-7000"/>
          </a:stretch>
        </a:blipFill>
        <a:ln>
          <a:solidFill>
            <a:srgbClr val="0070C0"/>
          </a:solidFill>
        </a:ln>
      </dgm:spPr>
    </dgm:pt>
    <dgm:pt modelId="{633C90CC-8710-4EB8-90F6-0421E4CAC7C1}" type="pres">
      <dgm:prSet presAssocID="{7D62E654-AFEB-49C0-B5AB-5F002437521F}" presName="textRect" presStyleLbl="revTx" presStyleIdx="3" presStyleCnt="5" custScaleX="95046" custScaleY="52402" custLinFactX="-1989" custLinFactY="3034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46B5A-F705-4679-B389-20DE80656A30}" type="pres">
      <dgm:prSet presAssocID="{FEFEE43F-EEC7-4CAB-AC8E-29C944F43D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276B08-2B1E-4D2C-A690-EBD088627640}" type="pres">
      <dgm:prSet presAssocID="{BD4D4C50-3797-4389-BBD2-476FDA5D178D}" presName="compNode" presStyleCnt="0"/>
      <dgm:spPr/>
    </dgm:pt>
    <dgm:pt modelId="{DF12C7DB-42C8-4D05-B1A8-3E3468962067}" type="pres">
      <dgm:prSet presAssocID="{BD4D4C50-3797-4389-BBD2-476FDA5D178D}" presName="pictRect" presStyleLbl="node1" presStyleIdx="4" presStyleCnt="5" custScaleX="86038" custScaleY="84563" custLinFactNeighborX="59098" custLinFactNeighborY="4032"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/>
          </a:stretch>
        </a:blipFill>
        <a:ln>
          <a:solidFill>
            <a:srgbClr val="0070C0"/>
          </a:solidFill>
        </a:ln>
      </dgm:spPr>
    </dgm:pt>
    <dgm:pt modelId="{D037B3E9-E64A-472D-9E61-D771681C263D}" type="pres">
      <dgm:prSet presAssocID="{BD4D4C50-3797-4389-BBD2-476FDA5D178D}" presName="textRect" presStyleLbl="revTx" presStyleIdx="4" presStyleCnt="5" custScaleY="41673" custLinFactNeighborX="58209" custLinFactNeighborY="-3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70A4D6-CC67-4CB2-93A9-5940A9359BA9}" srcId="{26CE615B-3816-45CD-A215-2A3E4B332E09}" destId="{D41C288A-8E20-4CEE-A5C5-B2E7920C7A06}" srcOrd="0" destOrd="0" parTransId="{9F212EF3-9713-4E3C-8DC8-2DBB33126E60}" sibTransId="{38767FC6-F8DC-4FF1-A9D1-173BDAA4BE6C}"/>
    <dgm:cxn modelId="{6E14D809-8EF7-4FDB-85BB-C6FD4C0232BF}" type="presOf" srcId="{BD4D4C50-3797-4389-BBD2-476FDA5D178D}" destId="{D037B3E9-E64A-472D-9E61-D771681C263D}" srcOrd="0" destOrd="0" presId="urn:microsoft.com/office/officeart/2005/8/layout/pList1#1"/>
    <dgm:cxn modelId="{DF22E339-BF9E-4B99-AF60-8A61DAA50CCF}" type="presOf" srcId="{7D62E654-AFEB-49C0-B5AB-5F002437521F}" destId="{633C90CC-8710-4EB8-90F6-0421E4CAC7C1}" srcOrd="0" destOrd="0" presId="urn:microsoft.com/office/officeart/2005/8/layout/pList1#1"/>
    <dgm:cxn modelId="{F73866F0-577E-472A-A8C9-833517B74751}" type="presOf" srcId="{38767FC6-F8DC-4FF1-A9D1-173BDAA4BE6C}" destId="{87314C44-E55E-44D0-9F6A-C9942808EB5F}" srcOrd="0" destOrd="0" presId="urn:microsoft.com/office/officeart/2005/8/layout/pList1#1"/>
    <dgm:cxn modelId="{CD7C1A6B-F0A5-402F-B76C-A8222205280E}" srcId="{26CE615B-3816-45CD-A215-2A3E4B332E09}" destId="{C2BC8E9C-C409-4741-9D78-F5EF289C9608}" srcOrd="1" destOrd="0" parTransId="{0B2C8525-6E40-4C98-91B1-070FC4BBD951}" sibTransId="{BFEBECEB-984A-4513-9ECD-9A6DF0A609A3}"/>
    <dgm:cxn modelId="{9CB79982-241E-426B-93D1-4C5F7BCA5F21}" srcId="{26CE615B-3816-45CD-A215-2A3E4B332E09}" destId="{7D62E654-AFEB-49C0-B5AB-5F002437521F}" srcOrd="3" destOrd="0" parTransId="{1C1FD902-3F27-47DE-9C9E-41275FD8AF4A}" sibTransId="{FEFEE43F-EEC7-4CAB-AC8E-29C944F43DF4}"/>
    <dgm:cxn modelId="{CBB54174-435D-4473-879C-A2E11C3BD628}" type="presOf" srcId="{FEFEE43F-EEC7-4CAB-AC8E-29C944F43DF4}" destId="{82C46B5A-F705-4679-B389-20DE80656A30}" srcOrd="0" destOrd="0" presId="urn:microsoft.com/office/officeart/2005/8/layout/pList1#1"/>
    <dgm:cxn modelId="{F372840B-E2FD-4840-BDCA-712DBC36FAA6}" type="presOf" srcId="{26CE615B-3816-45CD-A215-2A3E4B332E09}" destId="{7055C013-3356-4C99-82C9-01125C670FFF}" srcOrd="0" destOrd="0" presId="urn:microsoft.com/office/officeart/2005/8/layout/pList1#1"/>
    <dgm:cxn modelId="{5BF64AD1-FAFD-4DB9-9B97-BA45A91F1B63}" type="presOf" srcId="{BFEBECEB-984A-4513-9ECD-9A6DF0A609A3}" destId="{96A047B9-687E-4B93-94B4-662B58111B56}" srcOrd="0" destOrd="0" presId="urn:microsoft.com/office/officeart/2005/8/layout/pList1#1"/>
    <dgm:cxn modelId="{96033F3A-3AC6-45AE-B008-050792E7E725}" type="presOf" srcId="{4580E785-15B5-4BA9-B961-D94D03AF0250}" destId="{ECC2D935-A994-420F-B8A5-2CDAAD817BE6}" srcOrd="0" destOrd="0" presId="urn:microsoft.com/office/officeart/2005/8/layout/pList1#1"/>
    <dgm:cxn modelId="{44C3AEF6-EF56-420F-9C64-73E76FDA500E}" srcId="{26CE615B-3816-45CD-A215-2A3E4B332E09}" destId="{BD4D4C50-3797-4389-BBD2-476FDA5D178D}" srcOrd="4" destOrd="0" parTransId="{8406F34C-EC0E-4620-B556-BAF005EE2EE5}" sibTransId="{F47043EC-3142-4F1F-AA18-7C16E226EB76}"/>
    <dgm:cxn modelId="{5179C021-664B-4ED9-9B62-80E21BB25502}" srcId="{26CE615B-3816-45CD-A215-2A3E4B332E09}" destId="{4580E785-15B5-4BA9-B961-D94D03AF0250}" srcOrd="2" destOrd="0" parTransId="{D992E8B1-32EF-4AD0-865D-B3C8835E42D8}" sibTransId="{97FF63A8-23E9-4D5D-8A77-55B9C0AF7E71}"/>
    <dgm:cxn modelId="{3FA0A816-0FA6-419F-AE3B-9D03FF4A890F}" type="presOf" srcId="{97FF63A8-23E9-4D5D-8A77-55B9C0AF7E71}" destId="{06EE6E39-0FFE-4400-B7C8-266F24CACB9A}" srcOrd="0" destOrd="0" presId="urn:microsoft.com/office/officeart/2005/8/layout/pList1#1"/>
    <dgm:cxn modelId="{86E3AEC4-572F-436B-91C2-66F5D4DA2C02}" type="presOf" srcId="{D41C288A-8E20-4CEE-A5C5-B2E7920C7A06}" destId="{6A907916-3495-445C-8731-09678253C930}" srcOrd="0" destOrd="0" presId="urn:microsoft.com/office/officeart/2005/8/layout/pList1#1"/>
    <dgm:cxn modelId="{8B6F364B-77FD-45B5-B421-B16C83BC98A0}" type="presOf" srcId="{C2BC8E9C-C409-4741-9D78-F5EF289C9608}" destId="{11F52639-8C4F-404E-83B0-A44BB4431585}" srcOrd="0" destOrd="0" presId="urn:microsoft.com/office/officeart/2005/8/layout/pList1#1"/>
    <dgm:cxn modelId="{FFB6B0B2-4D56-46FE-9A8A-0A74248855A8}" type="presParOf" srcId="{7055C013-3356-4C99-82C9-01125C670FFF}" destId="{F234B211-B35D-4C2B-96FA-FBA99B0315A6}" srcOrd="0" destOrd="0" presId="urn:microsoft.com/office/officeart/2005/8/layout/pList1#1"/>
    <dgm:cxn modelId="{786D9CE3-2C69-481F-9954-22577FA8BF74}" type="presParOf" srcId="{F234B211-B35D-4C2B-96FA-FBA99B0315A6}" destId="{F97211B7-7FE7-4BAB-81F3-F4CF86ECCED1}" srcOrd="0" destOrd="0" presId="urn:microsoft.com/office/officeart/2005/8/layout/pList1#1"/>
    <dgm:cxn modelId="{736B7E9C-699A-405F-8206-26DC979CC10E}" type="presParOf" srcId="{F234B211-B35D-4C2B-96FA-FBA99B0315A6}" destId="{6A907916-3495-445C-8731-09678253C930}" srcOrd="1" destOrd="0" presId="urn:microsoft.com/office/officeart/2005/8/layout/pList1#1"/>
    <dgm:cxn modelId="{3381B099-D55A-47CA-8B86-55E8F1770BAB}" type="presParOf" srcId="{7055C013-3356-4C99-82C9-01125C670FFF}" destId="{87314C44-E55E-44D0-9F6A-C9942808EB5F}" srcOrd="1" destOrd="0" presId="urn:microsoft.com/office/officeart/2005/8/layout/pList1#1"/>
    <dgm:cxn modelId="{A623BAB3-DC06-4D2D-803A-BEA937F0CF77}" type="presParOf" srcId="{7055C013-3356-4C99-82C9-01125C670FFF}" destId="{FAD20E4B-5845-4A8B-9475-F4C6242D99DB}" srcOrd="2" destOrd="0" presId="urn:microsoft.com/office/officeart/2005/8/layout/pList1#1"/>
    <dgm:cxn modelId="{AADC19B4-A542-4AB0-930D-1951DBDF8A2D}" type="presParOf" srcId="{FAD20E4B-5845-4A8B-9475-F4C6242D99DB}" destId="{C459B944-0F58-4230-A2EF-302FC9BEEB99}" srcOrd="0" destOrd="0" presId="urn:microsoft.com/office/officeart/2005/8/layout/pList1#1"/>
    <dgm:cxn modelId="{781BD20E-357B-42F0-A094-D6E6DD4FFDFB}" type="presParOf" srcId="{FAD20E4B-5845-4A8B-9475-F4C6242D99DB}" destId="{11F52639-8C4F-404E-83B0-A44BB4431585}" srcOrd="1" destOrd="0" presId="urn:microsoft.com/office/officeart/2005/8/layout/pList1#1"/>
    <dgm:cxn modelId="{06BF5853-E5EE-424E-842A-8874F0727C1C}" type="presParOf" srcId="{7055C013-3356-4C99-82C9-01125C670FFF}" destId="{96A047B9-687E-4B93-94B4-662B58111B56}" srcOrd="3" destOrd="0" presId="urn:microsoft.com/office/officeart/2005/8/layout/pList1#1"/>
    <dgm:cxn modelId="{35469CDA-A15A-4D79-98B4-AB97E188AD01}" type="presParOf" srcId="{7055C013-3356-4C99-82C9-01125C670FFF}" destId="{5DCE34A7-983B-4086-AA2A-5C62FB2CD06B}" srcOrd="4" destOrd="0" presId="urn:microsoft.com/office/officeart/2005/8/layout/pList1#1"/>
    <dgm:cxn modelId="{C576D546-1137-4D4D-813D-032A4CE6CBA0}" type="presParOf" srcId="{5DCE34A7-983B-4086-AA2A-5C62FB2CD06B}" destId="{7F926A44-FD2E-4E22-9FEF-0E46B7A8BD87}" srcOrd="0" destOrd="0" presId="urn:microsoft.com/office/officeart/2005/8/layout/pList1#1"/>
    <dgm:cxn modelId="{E25B300D-0E2F-404C-9BC1-B9F5B6D186E6}" type="presParOf" srcId="{5DCE34A7-983B-4086-AA2A-5C62FB2CD06B}" destId="{ECC2D935-A994-420F-B8A5-2CDAAD817BE6}" srcOrd="1" destOrd="0" presId="urn:microsoft.com/office/officeart/2005/8/layout/pList1#1"/>
    <dgm:cxn modelId="{4C5DC8B5-F18B-403B-B554-B4D560CD947F}" type="presParOf" srcId="{7055C013-3356-4C99-82C9-01125C670FFF}" destId="{06EE6E39-0FFE-4400-B7C8-266F24CACB9A}" srcOrd="5" destOrd="0" presId="urn:microsoft.com/office/officeart/2005/8/layout/pList1#1"/>
    <dgm:cxn modelId="{D3C1521A-0411-46D6-9808-ABB95BE4EA80}" type="presParOf" srcId="{7055C013-3356-4C99-82C9-01125C670FFF}" destId="{73DFDB01-AEB5-41BD-AB07-658CF681F4D9}" srcOrd="6" destOrd="0" presId="urn:microsoft.com/office/officeart/2005/8/layout/pList1#1"/>
    <dgm:cxn modelId="{0E926ABA-155E-4E8D-9819-D1BE966EB7CA}" type="presParOf" srcId="{73DFDB01-AEB5-41BD-AB07-658CF681F4D9}" destId="{875D323B-9BE3-46FC-9B70-E14191A796A8}" srcOrd="0" destOrd="0" presId="urn:microsoft.com/office/officeart/2005/8/layout/pList1#1"/>
    <dgm:cxn modelId="{EC47B247-F79D-4525-99DE-1E59976A6E64}" type="presParOf" srcId="{73DFDB01-AEB5-41BD-AB07-658CF681F4D9}" destId="{633C90CC-8710-4EB8-90F6-0421E4CAC7C1}" srcOrd="1" destOrd="0" presId="urn:microsoft.com/office/officeart/2005/8/layout/pList1#1"/>
    <dgm:cxn modelId="{0D962B00-FC7A-4942-9D5B-231EA2D1C58D}" type="presParOf" srcId="{7055C013-3356-4C99-82C9-01125C670FFF}" destId="{82C46B5A-F705-4679-B389-20DE80656A30}" srcOrd="7" destOrd="0" presId="urn:microsoft.com/office/officeart/2005/8/layout/pList1#1"/>
    <dgm:cxn modelId="{739ECCAF-C146-48C9-A40C-6ADAAE0A9365}" type="presParOf" srcId="{7055C013-3356-4C99-82C9-01125C670FFF}" destId="{BB276B08-2B1E-4D2C-A690-EBD088627640}" srcOrd="8" destOrd="0" presId="urn:microsoft.com/office/officeart/2005/8/layout/pList1#1"/>
    <dgm:cxn modelId="{3617495A-F167-430F-9B4F-192A8E254F15}" type="presParOf" srcId="{BB276B08-2B1E-4D2C-A690-EBD088627640}" destId="{DF12C7DB-42C8-4D05-B1A8-3E3468962067}" srcOrd="0" destOrd="0" presId="urn:microsoft.com/office/officeart/2005/8/layout/pList1#1"/>
    <dgm:cxn modelId="{66CA4B5B-42C0-4A68-A372-352821C5A4B3}" type="presParOf" srcId="{BB276B08-2B1E-4D2C-A690-EBD088627640}" destId="{D037B3E9-E64A-472D-9E61-D771681C263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9CD196-3270-428F-89B1-4F034106C26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F1DC8-818C-4DB1-8B07-1ECF11CEEDF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1800000"/>
        <a:lstStyle/>
        <a:p>
          <a:endParaRPr lang="ru-RU" dirty="0"/>
        </a:p>
      </dgm:t>
    </dgm:pt>
    <dgm:pt modelId="{E926B1E5-5E48-4FC6-8DBC-D66056697918}" type="parTrans" cxnId="{8E1157A2-B16A-45AB-91E2-7414664D33BE}">
      <dgm:prSet/>
      <dgm:spPr/>
      <dgm:t>
        <a:bodyPr/>
        <a:lstStyle/>
        <a:p>
          <a:endParaRPr lang="ru-RU"/>
        </a:p>
      </dgm:t>
    </dgm:pt>
    <dgm:pt modelId="{A218EC67-A3A8-4918-AF75-CD9D0EBA8ADE}" type="sibTrans" cxnId="{8E1157A2-B16A-45AB-91E2-7414664D33BE}">
      <dgm:prSet/>
      <dgm:spPr/>
      <dgm:t>
        <a:bodyPr/>
        <a:lstStyle/>
        <a:p>
          <a:endParaRPr lang="ru-RU"/>
        </a:p>
      </dgm:t>
    </dgm:pt>
    <dgm:pt modelId="{E6A1871A-71E0-4EF9-8292-8A23D4236BC6}">
      <dgm:prSet phldrT="[Текст]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DE0000">
              <a:alpha val="90000"/>
            </a:srgbClr>
          </a:solidFill>
        </a:ln>
      </dgm:spPr>
      <dgm:t>
        <a:bodyPr anchor="ctr"/>
        <a:lstStyle/>
        <a:p>
          <a:pPr algn="l"/>
          <a:r>
            <a:rPr lang="ru-RU" b="1" dirty="0" smtClean="0"/>
            <a:t>Максимальный срок        36 месяцев</a:t>
          </a:r>
          <a:endParaRPr lang="ru-RU" dirty="0"/>
        </a:p>
      </dgm:t>
    </dgm:pt>
    <dgm:pt modelId="{323745F0-9CAD-4B54-BD6A-349D6D734023}" type="parTrans" cxnId="{1991E5D6-D3ED-43C7-90B7-DB1F266260FF}">
      <dgm:prSet/>
      <dgm:spPr/>
      <dgm:t>
        <a:bodyPr/>
        <a:lstStyle/>
        <a:p>
          <a:endParaRPr lang="ru-RU"/>
        </a:p>
      </dgm:t>
    </dgm:pt>
    <dgm:pt modelId="{B6433032-F695-4BCF-8809-9CFD1A48AA18}" type="sibTrans" cxnId="{1991E5D6-D3ED-43C7-90B7-DB1F266260FF}">
      <dgm:prSet/>
      <dgm:spPr/>
      <dgm:t>
        <a:bodyPr/>
        <a:lstStyle/>
        <a:p>
          <a:endParaRPr lang="ru-RU"/>
        </a:p>
      </dgm:t>
    </dgm:pt>
    <dgm:pt modelId="{E59CFBF5-808F-4F8C-9291-38DDCED45B34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lIns="1800000"/>
        <a:lstStyle/>
        <a:p>
          <a:endParaRPr lang="ru-RU" dirty="0"/>
        </a:p>
      </dgm:t>
    </dgm:pt>
    <dgm:pt modelId="{A2A98B18-1FD0-4CB0-87D1-8C77258390C2}" type="parTrans" cxnId="{DBD925DA-1AC9-467B-9C7C-3FCC7CEB6911}">
      <dgm:prSet/>
      <dgm:spPr/>
      <dgm:t>
        <a:bodyPr/>
        <a:lstStyle/>
        <a:p>
          <a:endParaRPr lang="ru-RU"/>
        </a:p>
      </dgm:t>
    </dgm:pt>
    <dgm:pt modelId="{1F4555B3-400C-4919-B30E-7B0AE302BE3C}" type="sibTrans" cxnId="{DBD925DA-1AC9-467B-9C7C-3FCC7CEB6911}">
      <dgm:prSet/>
      <dgm:spPr/>
      <dgm:t>
        <a:bodyPr/>
        <a:lstStyle/>
        <a:p>
          <a:endParaRPr lang="ru-RU"/>
        </a:p>
      </dgm:t>
    </dgm:pt>
    <dgm:pt modelId="{E50D199F-8999-450B-9230-FD493057B7F9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lIns="1800000"/>
        <a:lstStyle/>
        <a:p>
          <a:endParaRPr lang="ru-RU" dirty="0"/>
        </a:p>
      </dgm:t>
    </dgm:pt>
    <dgm:pt modelId="{7D31ECCB-F803-4250-8390-2FF441F8D567}" type="parTrans" cxnId="{E9583B16-5AF7-42C2-801B-E0373F76EEC8}">
      <dgm:prSet/>
      <dgm:spPr/>
      <dgm:t>
        <a:bodyPr/>
        <a:lstStyle/>
        <a:p>
          <a:endParaRPr lang="ru-RU"/>
        </a:p>
      </dgm:t>
    </dgm:pt>
    <dgm:pt modelId="{5B40197F-4ACD-41B8-A69F-D432F40618E1}" type="sibTrans" cxnId="{E9583B16-5AF7-42C2-801B-E0373F76EEC8}">
      <dgm:prSet/>
      <dgm:spPr/>
      <dgm:t>
        <a:bodyPr/>
        <a:lstStyle/>
        <a:p>
          <a:endParaRPr lang="ru-RU"/>
        </a:p>
      </dgm:t>
    </dgm:pt>
    <dgm:pt modelId="{58A8A233-4047-4502-95EC-E4A7A3BB73B8}">
      <dgm:prSet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DE0000">
              <a:alpha val="90000"/>
            </a:srgbClr>
          </a:solidFill>
        </a:ln>
      </dgm:spPr>
      <dgm:t>
        <a:bodyPr anchor="ctr"/>
        <a:lstStyle/>
        <a:p>
          <a:r>
            <a:rPr lang="ru-RU" b="1" dirty="0" smtClean="0"/>
            <a:t>Максимальная процентная 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ставка 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rPr>
            <a:t>8,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rPr>
            <a:t>5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rPr>
            <a:t>-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rPr>
            <a:t>14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rPr>
            <a:t> % годовых</a:t>
          </a:r>
          <a:endParaRPr lang="ru-RU" dirty="0"/>
        </a:p>
      </dgm:t>
    </dgm:pt>
    <dgm:pt modelId="{FDE8E838-DF85-4288-AEA7-08866CAE7363}" type="parTrans" cxnId="{FACC2611-35E2-42FA-9D7A-60709E8735C4}">
      <dgm:prSet/>
      <dgm:spPr/>
      <dgm:t>
        <a:bodyPr/>
        <a:lstStyle/>
        <a:p>
          <a:endParaRPr lang="ru-RU"/>
        </a:p>
      </dgm:t>
    </dgm:pt>
    <dgm:pt modelId="{1FEEA570-E643-4528-A5C2-F92293103430}" type="sibTrans" cxnId="{FACC2611-35E2-42FA-9D7A-60709E8735C4}">
      <dgm:prSet/>
      <dgm:spPr/>
      <dgm:t>
        <a:bodyPr/>
        <a:lstStyle/>
        <a:p>
          <a:endParaRPr lang="ru-RU"/>
        </a:p>
      </dgm:t>
    </dgm:pt>
    <dgm:pt modelId="{3C450C9B-925C-4BB5-99E1-EAFABDDB8536}">
      <dgm:prSet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DE0000">
              <a:alpha val="90000"/>
            </a:srgbClr>
          </a:solidFill>
        </a:ln>
      </dgm:spPr>
      <dgm:t>
        <a:bodyPr/>
        <a:lstStyle/>
        <a:p>
          <a:r>
            <a:rPr lang="ru-RU" b="1" dirty="0" smtClean="0"/>
            <a:t>Линейка продуктов: пять видов </a:t>
          </a:r>
          <a:r>
            <a:rPr lang="ru-RU" b="1" dirty="0" err="1" smtClean="0"/>
            <a:t>микрозаймов</a:t>
          </a:r>
          <a:endParaRPr lang="ru-RU" dirty="0"/>
        </a:p>
      </dgm:t>
    </dgm:pt>
    <dgm:pt modelId="{633AB0BB-200B-43A7-AC3C-F4CAC3D330FE}" type="parTrans" cxnId="{4BDFEFC9-96C7-44F4-8967-2E1260E311DD}">
      <dgm:prSet/>
      <dgm:spPr/>
      <dgm:t>
        <a:bodyPr/>
        <a:lstStyle/>
        <a:p>
          <a:endParaRPr lang="ru-RU"/>
        </a:p>
      </dgm:t>
    </dgm:pt>
    <dgm:pt modelId="{11F29326-D34A-47F0-B173-F7A743A826F7}" type="sibTrans" cxnId="{4BDFEFC9-96C7-44F4-8967-2E1260E311DD}">
      <dgm:prSet/>
      <dgm:spPr/>
      <dgm:t>
        <a:bodyPr/>
        <a:lstStyle/>
        <a:p>
          <a:endParaRPr lang="ru-RU"/>
        </a:p>
      </dgm:t>
    </dgm:pt>
    <dgm:pt modelId="{11AC6426-E9D9-42E3-B6BD-B53ECA7F94C9}">
      <dgm:prSet/>
      <dgm:spPr>
        <a:blipFill dpi="0" rotWithShape="0">
          <a:blip xmlns:r="http://schemas.openxmlformats.org/officeDocument/2006/relationships" r:embed="rId4" cstate="print">
            <a:extLst/>
          </a:blip>
          <a:srcRect/>
          <a:stretch>
            <a:fillRect/>
          </a:stretch>
        </a:blipFill>
        <a:ln>
          <a:noFill/>
        </a:ln>
      </dgm:spPr>
      <dgm:t>
        <a:bodyPr anchor="ctr"/>
        <a:lstStyle/>
        <a:p>
          <a:endParaRPr lang="ru-RU" b="1" dirty="0" smtClean="0"/>
        </a:p>
      </dgm:t>
    </dgm:pt>
    <dgm:pt modelId="{34F8A23B-5A37-427A-A588-B414DB4353A6}" type="sibTrans" cxnId="{F3C841D5-DF0B-46C6-BD6B-D798263FAFE8}">
      <dgm:prSet/>
      <dgm:spPr/>
      <dgm:t>
        <a:bodyPr/>
        <a:lstStyle/>
        <a:p>
          <a:endParaRPr lang="ru-RU"/>
        </a:p>
      </dgm:t>
    </dgm:pt>
    <dgm:pt modelId="{ABACAC57-269C-43D1-8C38-C3EF20188979}" type="parTrans" cxnId="{F3C841D5-DF0B-46C6-BD6B-D798263FAFE8}">
      <dgm:prSet/>
      <dgm:spPr/>
      <dgm:t>
        <a:bodyPr/>
        <a:lstStyle/>
        <a:p>
          <a:endParaRPr lang="ru-RU"/>
        </a:p>
      </dgm:t>
    </dgm:pt>
    <dgm:pt modelId="{08640826-9BD9-4D81-B001-BC7EADE80459}">
      <dgm:prSet custT="1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DE0000">
              <a:alpha val="90000"/>
            </a:srgbClr>
          </a:solidFill>
        </a:ln>
      </dgm:spPr>
      <dgm:t>
        <a:bodyPr anchor="ctr"/>
        <a:lstStyle/>
        <a:p>
          <a:r>
            <a:rPr lang="ru-RU" sz="1700" b="1" dirty="0" smtClean="0">
              <a:latin typeface="+mn-lt"/>
              <a:cs typeface="Arial" panose="020B0604020202020204" pitchFamily="34" charset="0"/>
            </a:rPr>
            <a:t>Максимальная сумма 1 млн. рублей</a:t>
          </a:r>
          <a:endParaRPr lang="ru-RU" sz="1700" b="1" dirty="0">
            <a:latin typeface="+mn-lt"/>
            <a:cs typeface="Arial" panose="020B0604020202020204" pitchFamily="34" charset="0"/>
          </a:endParaRPr>
        </a:p>
      </dgm:t>
    </dgm:pt>
    <dgm:pt modelId="{5E872AB6-5DA4-43B8-9DDD-6658FEF2A9FE}" type="parTrans" cxnId="{229331E2-2AF3-447F-99C2-996589ED3E0E}">
      <dgm:prSet/>
      <dgm:spPr/>
      <dgm:t>
        <a:bodyPr/>
        <a:lstStyle/>
        <a:p>
          <a:endParaRPr lang="ru-RU"/>
        </a:p>
      </dgm:t>
    </dgm:pt>
    <dgm:pt modelId="{71C3E742-9287-477E-B00F-8146DE8ECD8F}" type="sibTrans" cxnId="{229331E2-2AF3-447F-99C2-996589ED3E0E}">
      <dgm:prSet/>
      <dgm:spPr/>
      <dgm:t>
        <a:bodyPr/>
        <a:lstStyle/>
        <a:p>
          <a:endParaRPr lang="ru-RU"/>
        </a:p>
      </dgm:t>
    </dgm:pt>
    <dgm:pt modelId="{BD4D9B33-CF20-4187-BB59-C9E51A575141}" type="pres">
      <dgm:prSet presAssocID="{649CD196-3270-428F-89B1-4F034106C26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C1E4BE-35DB-4AF0-BB87-D61F3896D988}" type="pres">
      <dgm:prSet presAssocID="{11AC6426-E9D9-42E3-B6BD-B53ECA7F94C9}" presName="linNode" presStyleCnt="0"/>
      <dgm:spPr/>
    </dgm:pt>
    <dgm:pt modelId="{2837FE39-2DDA-43F3-B3E1-CAAC146C486F}" type="pres">
      <dgm:prSet presAssocID="{11AC6426-E9D9-42E3-B6BD-B53ECA7F94C9}" presName="parentShp" presStyleLbl="node1" presStyleIdx="0" presStyleCnt="4" custLinFactNeighborX="-525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08E8A-7672-4C07-8FF6-83F758E03A06}" type="pres">
      <dgm:prSet presAssocID="{11AC6426-E9D9-42E3-B6BD-B53ECA7F94C9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301B0-8EC1-4298-B071-3BEEBFFCE072}" type="pres">
      <dgm:prSet presAssocID="{34F8A23B-5A37-427A-A588-B414DB4353A6}" presName="spacing" presStyleCnt="0"/>
      <dgm:spPr/>
    </dgm:pt>
    <dgm:pt modelId="{B6D6F9BD-4EBA-4105-8D47-7A29B6B8DA61}" type="pres">
      <dgm:prSet presAssocID="{B29F1DC8-818C-4DB1-8B07-1ECF11CEEDFA}" presName="linNode" presStyleCnt="0"/>
      <dgm:spPr/>
    </dgm:pt>
    <dgm:pt modelId="{6AC93C55-0214-4195-AAF6-056A8D376374}" type="pres">
      <dgm:prSet presAssocID="{B29F1DC8-818C-4DB1-8B07-1ECF11CEEDFA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242F8-492C-4F0C-ABF1-2893EACB51E4}" type="pres">
      <dgm:prSet presAssocID="{B29F1DC8-818C-4DB1-8B07-1ECF11CEEDFA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3AB89-7B7F-4871-AF0C-6E41C9ED21BD}" type="pres">
      <dgm:prSet presAssocID="{A218EC67-A3A8-4918-AF75-CD9D0EBA8ADE}" presName="spacing" presStyleCnt="0"/>
      <dgm:spPr/>
    </dgm:pt>
    <dgm:pt modelId="{F8F22696-09F0-455C-B13D-B840EAFAC884}" type="pres">
      <dgm:prSet presAssocID="{E59CFBF5-808F-4F8C-9291-38DDCED45B34}" presName="linNode" presStyleCnt="0"/>
      <dgm:spPr/>
    </dgm:pt>
    <dgm:pt modelId="{45EB08A7-57F2-47C1-A64E-018E17E0C32B}" type="pres">
      <dgm:prSet presAssocID="{E59CFBF5-808F-4F8C-9291-38DDCED45B3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E42A1-A09F-4A22-B351-53141AEEBA2D}" type="pres">
      <dgm:prSet presAssocID="{E59CFBF5-808F-4F8C-9291-38DDCED45B34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03F35-57C4-4FAF-A41F-8B33F936F329}" type="pres">
      <dgm:prSet presAssocID="{1F4555B3-400C-4919-B30E-7B0AE302BE3C}" presName="spacing" presStyleCnt="0"/>
      <dgm:spPr/>
    </dgm:pt>
    <dgm:pt modelId="{56CD06A0-3975-4722-B90E-4E3775E13013}" type="pres">
      <dgm:prSet presAssocID="{E50D199F-8999-450B-9230-FD493057B7F9}" presName="linNode" presStyleCnt="0"/>
      <dgm:spPr/>
    </dgm:pt>
    <dgm:pt modelId="{65C9A513-C9A0-4B2F-8F9B-BBDFAFD38F8B}" type="pres">
      <dgm:prSet presAssocID="{E50D199F-8999-450B-9230-FD493057B7F9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17334-51AA-492E-9371-FD7D9639B455}" type="pres">
      <dgm:prSet presAssocID="{E50D199F-8999-450B-9230-FD493057B7F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83B16-5AF7-42C2-801B-E0373F76EEC8}" srcId="{649CD196-3270-428F-89B1-4F034106C26B}" destId="{E50D199F-8999-450B-9230-FD493057B7F9}" srcOrd="3" destOrd="0" parTransId="{7D31ECCB-F803-4250-8390-2FF441F8D567}" sibTransId="{5B40197F-4ACD-41B8-A69F-D432F40618E1}"/>
    <dgm:cxn modelId="{6B7144C2-FEB6-43B9-AE3E-D9228CE57AD6}" type="presOf" srcId="{11AC6426-E9D9-42E3-B6BD-B53ECA7F94C9}" destId="{2837FE39-2DDA-43F3-B3E1-CAAC146C486F}" srcOrd="0" destOrd="0" presId="urn:microsoft.com/office/officeart/2005/8/layout/vList6"/>
    <dgm:cxn modelId="{8E1157A2-B16A-45AB-91E2-7414664D33BE}" srcId="{649CD196-3270-428F-89B1-4F034106C26B}" destId="{B29F1DC8-818C-4DB1-8B07-1ECF11CEEDFA}" srcOrd="1" destOrd="0" parTransId="{E926B1E5-5E48-4FC6-8DBC-D66056697918}" sibTransId="{A218EC67-A3A8-4918-AF75-CD9D0EBA8ADE}"/>
    <dgm:cxn modelId="{232974C1-AE32-4C85-A7F4-F1BD4B67C757}" type="presOf" srcId="{58A8A233-4047-4502-95EC-E4A7A3BB73B8}" destId="{C21E42A1-A09F-4A22-B351-53141AEEBA2D}" srcOrd="0" destOrd="0" presId="urn:microsoft.com/office/officeart/2005/8/layout/vList6"/>
    <dgm:cxn modelId="{DBD925DA-1AC9-467B-9C7C-3FCC7CEB6911}" srcId="{649CD196-3270-428F-89B1-4F034106C26B}" destId="{E59CFBF5-808F-4F8C-9291-38DDCED45B34}" srcOrd="2" destOrd="0" parTransId="{A2A98B18-1FD0-4CB0-87D1-8C77258390C2}" sibTransId="{1F4555B3-400C-4919-B30E-7B0AE302BE3C}"/>
    <dgm:cxn modelId="{F3C841D5-DF0B-46C6-BD6B-D798263FAFE8}" srcId="{649CD196-3270-428F-89B1-4F034106C26B}" destId="{11AC6426-E9D9-42E3-B6BD-B53ECA7F94C9}" srcOrd="0" destOrd="0" parTransId="{ABACAC57-269C-43D1-8C38-C3EF20188979}" sibTransId="{34F8A23B-5A37-427A-A588-B414DB4353A6}"/>
    <dgm:cxn modelId="{26B0B526-CC2B-42C0-B7B2-60C7E1655753}" type="presOf" srcId="{E6A1871A-71E0-4EF9-8292-8A23D4236BC6}" destId="{C30242F8-492C-4F0C-ABF1-2893EACB51E4}" srcOrd="0" destOrd="0" presId="urn:microsoft.com/office/officeart/2005/8/layout/vList6"/>
    <dgm:cxn modelId="{C0712DE1-EFC5-4EC1-9B24-C9C598518675}" type="presOf" srcId="{649CD196-3270-428F-89B1-4F034106C26B}" destId="{BD4D9B33-CF20-4187-BB59-C9E51A575141}" srcOrd="0" destOrd="0" presId="urn:microsoft.com/office/officeart/2005/8/layout/vList6"/>
    <dgm:cxn modelId="{4BDFEFC9-96C7-44F4-8967-2E1260E311DD}" srcId="{E50D199F-8999-450B-9230-FD493057B7F9}" destId="{3C450C9B-925C-4BB5-99E1-EAFABDDB8536}" srcOrd="0" destOrd="0" parTransId="{633AB0BB-200B-43A7-AC3C-F4CAC3D330FE}" sibTransId="{11F29326-D34A-47F0-B173-F7A743A826F7}"/>
    <dgm:cxn modelId="{DBAD5B94-BA5C-436F-A8DF-2F46318C28FC}" type="presOf" srcId="{3C450C9B-925C-4BB5-99E1-EAFABDDB8536}" destId="{E4A17334-51AA-492E-9371-FD7D9639B455}" srcOrd="0" destOrd="0" presId="urn:microsoft.com/office/officeart/2005/8/layout/vList6"/>
    <dgm:cxn modelId="{8BE0BBCA-80D0-4865-8DAB-08BF2C9A28CA}" type="presOf" srcId="{B29F1DC8-818C-4DB1-8B07-1ECF11CEEDFA}" destId="{6AC93C55-0214-4195-AAF6-056A8D376374}" srcOrd="0" destOrd="0" presId="urn:microsoft.com/office/officeart/2005/8/layout/vList6"/>
    <dgm:cxn modelId="{95B146B2-4DDE-4B82-9789-45E23C01E0B5}" type="presOf" srcId="{08640826-9BD9-4D81-B001-BC7EADE80459}" destId="{7E908E8A-7672-4C07-8FF6-83F758E03A06}" srcOrd="0" destOrd="0" presId="urn:microsoft.com/office/officeart/2005/8/layout/vList6"/>
    <dgm:cxn modelId="{CEBE6388-3713-4D47-8096-91CC582F042B}" type="presOf" srcId="{E50D199F-8999-450B-9230-FD493057B7F9}" destId="{65C9A513-C9A0-4B2F-8F9B-BBDFAFD38F8B}" srcOrd="0" destOrd="0" presId="urn:microsoft.com/office/officeart/2005/8/layout/vList6"/>
    <dgm:cxn modelId="{DFE442C6-060E-4FEA-A1A0-88576C20140A}" type="presOf" srcId="{E59CFBF5-808F-4F8C-9291-38DDCED45B34}" destId="{45EB08A7-57F2-47C1-A64E-018E17E0C32B}" srcOrd="0" destOrd="0" presId="urn:microsoft.com/office/officeart/2005/8/layout/vList6"/>
    <dgm:cxn modelId="{1991E5D6-D3ED-43C7-90B7-DB1F266260FF}" srcId="{B29F1DC8-818C-4DB1-8B07-1ECF11CEEDFA}" destId="{E6A1871A-71E0-4EF9-8292-8A23D4236BC6}" srcOrd="0" destOrd="0" parTransId="{323745F0-9CAD-4B54-BD6A-349D6D734023}" sibTransId="{B6433032-F695-4BCF-8809-9CFD1A48AA18}"/>
    <dgm:cxn modelId="{229331E2-2AF3-447F-99C2-996589ED3E0E}" srcId="{11AC6426-E9D9-42E3-B6BD-B53ECA7F94C9}" destId="{08640826-9BD9-4D81-B001-BC7EADE80459}" srcOrd="0" destOrd="0" parTransId="{5E872AB6-5DA4-43B8-9DDD-6658FEF2A9FE}" sibTransId="{71C3E742-9287-477E-B00F-8146DE8ECD8F}"/>
    <dgm:cxn modelId="{FACC2611-35E2-42FA-9D7A-60709E8735C4}" srcId="{E59CFBF5-808F-4F8C-9291-38DDCED45B34}" destId="{58A8A233-4047-4502-95EC-E4A7A3BB73B8}" srcOrd="0" destOrd="0" parTransId="{FDE8E838-DF85-4288-AEA7-08866CAE7363}" sibTransId="{1FEEA570-E643-4528-A5C2-F92293103430}"/>
    <dgm:cxn modelId="{6134436C-3FB2-4673-98DF-5F77A1ED4BCC}" type="presParOf" srcId="{BD4D9B33-CF20-4187-BB59-C9E51A575141}" destId="{27C1E4BE-35DB-4AF0-BB87-D61F3896D988}" srcOrd="0" destOrd="0" presId="urn:microsoft.com/office/officeart/2005/8/layout/vList6"/>
    <dgm:cxn modelId="{83C54306-C11C-48BE-9BED-DC50D41098A3}" type="presParOf" srcId="{27C1E4BE-35DB-4AF0-BB87-D61F3896D988}" destId="{2837FE39-2DDA-43F3-B3E1-CAAC146C486F}" srcOrd="0" destOrd="0" presId="urn:microsoft.com/office/officeart/2005/8/layout/vList6"/>
    <dgm:cxn modelId="{8D765F46-CA52-4348-A70F-1B2EE952FE60}" type="presParOf" srcId="{27C1E4BE-35DB-4AF0-BB87-D61F3896D988}" destId="{7E908E8A-7672-4C07-8FF6-83F758E03A06}" srcOrd="1" destOrd="0" presId="urn:microsoft.com/office/officeart/2005/8/layout/vList6"/>
    <dgm:cxn modelId="{FAF87758-7F7B-4401-B2D5-2ACA0D22B356}" type="presParOf" srcId="{BD4D9B33-CF20-4187-BB59-C9E51A575141}" destId="{1F8301B0-8EC1-4298-B071-3BEEBFFCE072}" srcOrd="1" destOrd="0" presId="urn:microsoft.com/office/officeart/2005/8/layout/vList6"/>
    <dgm:cxn modelId="{56C1C2E9-7203-4039-89FE-08EAAF720897}" type="presParOf" srcId="{BD4D9B33-CF20-4187-BB59-C9E51A575141}" destId="{B6D6F9BD-4EBA-4105-8D47-7A29B6B8DA61}" srcOrd="2" destOrd="0" presId="urn:microsoft.com/office/officeart/2005/8/layout/vList6"/>
    <dgm:cxn modelId="{69EB4B47-C803-450E-A007-D4247A652619}" type="presParOf" srcId="{B6D6F9BD-4EBA-4105-8D47-7A29B6B8DA61}" destId="{6AC93C55-0214-4195-AAF6-056A8D376374}" srcOrd="0" destOrd="0" presId="urn:microsoft.com/office/officeart/2005/8/layout/vList6"/>
    <dgm:cxn modelId="{04AC2102-757F-43DD-90CA-EE6DB47D0E89}" type="presParOf" srcId="{B6D6F9BD-4EBA-4105-8D47-7A29B6B8DA61}" destId="{C30242F8-492C-4F0C-ABF1-2893EACB51E4}" srcOrd="1" destOrd="0" presId="urn:microsoft.com/office/officeart/2005/8/layout/vList6"/>
    <dgm:cxn modelId="{3E57FDE0-9025-42D1-A3DB-C3AA573B0722}" type="presParOf" srcId="{BD4D9B33-CF20-4187-BB59-C9E51A575141}" destId="{8093AB89-7B7F-4871-AF0C-6E41C9ED21BD}" srcOrd="3" destOrd="0" presId="urn:microsoft.com/office/officeart/2005/8/layout/vList6"/>
    <dgm:cxn modelId="{6298CB23-90E3-4622-98DB-3939C99643D8}" type="presParOf" srcId="{BD4D9B33-CF20-4187-BB59-C9E51A575141}" destId="{F8F22696-09F0-455C-B13D-B840EAFAC884}" srcOrd="4" destOrd="0" presId="urn:microsoft.com/office/officeart/2005/8/layout/vList6"/>
    <dgm:cxn modelId="{D30972CF-9980-4FEE-84FE-41D60C718AE8}" type="presParOf" srcId="{F8F22696-09F0-455C-B13D-B840EAFAC884}" destId="{45EB08A7-57F2-47C1-A64E-018E17E0C32B}" srcOrd="0" destOrd="0" presId="urn:microsoft.com/office/officeart/2005/8/layout/vList6"/>
    <dgm:cxn modelId="{3DB922FF-F7D7-45D3-8BA3-BE7A9CA8F664}" type="presParOf" srcId="{F8F22696-09F0-455C-B13D-B840EAFAC884}" destId="{C21E42A1-A09F-4A22-B351-53141AEEBA2D}" srcOrd="1" destOrd="0" presId="urn:microsoft.com/office/officeart/2005/8/layout/vList6"/>
    <dgm:cxn modelId="{DBB4196B-7504-43CA-B01F-7E362A5B3F71}" type="presParOf" srcId="{BD4D9B33-CF20-4187-BB59-C9E51A575141}" destId="{91303F35-57C4-4FAF-A41F-8B33F936F329}" srcOrd="5" destOrd="0" presId="urn:microsoft.com/office/officeart/2005/8/layout/vList6"/>
    <dgm:cxn modelId="{C22DAA70-AA77-4013-902C-80BE7D468CF2}" type="presParOf" srcId="{BD4D9B33-CF20-4187-BB59-C9E51A575141}" destId="{56CD06A0-3975-4722-B90E-4E3775E13013}" srcOrd="6" destOrd="0" presId="urn:microsoft.com/office/officeart/2005/8/layout/vList6"/>
    <dgm:cxn modelId="{AB1E4503-221F-47D1-BA8C-1B89466C956C}" type="presParOf" srcId="{56CD06A0-3975-4722-B90E-4E3775E13013}" destId="{65C9A513-C9A0-4B2F-8F9B-BBDFAFD38F8B}" srcOrd="0" destOrd="0" presId="urn:microsoft.com/office/officeart/2005/8/layout/vList6"/>
    <dgm:cxn modelId="{E07A8133-D531-4945-AA03-284EE80FF79B}" type="presParOf" srcId="{56CD06A0-3975-4722-B90E-4E3775E13013}" destId="{E4A17334-51AA-492E-9371-FD7D9639B45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FF0EB4-44D1-4247-B38C-BA8D1B9DC501}" type="doc">
      <dgm:prSet loTypeId="urn:microsoft.com/office/officeart/2005/8/layout/vList4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45CFC08-3007-43B0-90F4-3BDBC244F665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Максимальная сумма 1 млн. рублей</a:t>
          </a:r>
        </a:p>
      </dgm:t>
    </dgm:pt>
    <dgm:pt modelId="{5BECA7C1-BE5C-46A5-A5B1-2DBF0845D032}" type="parTrans" cxnId="{8F648594-469C-45F8-AF39-E6D32B274CF4}">
      <dgm:prSet/>
      <dgm:spPr/>
      <dgm:t>
        <a:bodyPr/>
        <a:lstStyle/>
        <a:p>
          <a:endParaRPr lang="ru-RU"/>
        </a:p>
      </dgm:t>
    </dgm:pt>
    <dgm:pt modelId="{68840424-170D-4EA6-BD45-626578482684}" type="sibTrans" cxnId="{8F648594-469C-45F8-AF39-E6D32B274CF4}">
      <dgm:prSet/>
      <dgm:spPr/>
      <dgm:t>
        <a:bodyPr/>
        <a:lstStyle/>
        <a:p>
          <a:endParaRPr lang="ru-RU"/>
        </a:p>
      </dgm:t>
    </dgm:pt>
    <dgm:pt modelId="{578D9494-06BD-44AE-AA1C-C7A351A2E159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Процентная ставка 11,5% годовых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382E158D-7667-4588-89DF-189EB3071AFE}" type="parTrans" cxnId="{89FA34D3-C1E9-4301-B602-BB215395CD85}">
      <dgm:prSet/>
      <dgm:spPr/>
      <dgm:t>
        <a:bodyPr/>
        <a:lstStyle/>
        <a:p>
          <a:endParaRPr lang="ru-RU"/>
        </a:p>
      </dgm:t>
    </dgm:pt>
    <dgm:pt modelId="{6C63EC45-0DBE-4E8A-9AED-380DBB35D120}" type="sibTrans" cxnId="{89FA34D3-C1E9-4301-B602-BB215395CD85}">
      <dgm:prSet/>
      <dgm:spPr/>
      <dgm:t>
        <a:bodyPr/>
        <a:lstStyle/>
        <a:p>
          <a:endParaRPr lang="ru-RU"/>
        </a:p>
      </dgm:t>
    </dgm:pt>
    <dgm:pt modelId="{A763A8B4-E7C0-4E3D-B7B3-3600C5527F72}">
      <dgm:prSet phldrT="[Текст]" custT="1"/>
      <dgm:spPr>
        <a:noFill/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</a:rPr>
            <a:t>Целевое использование </a:t>
          </a:r>
          <a:r>
            <a:rPr lang="ru-RU" sz="1400" b="1" dirty="0" smtClean="0">
              <a:solidFill>
                <a:schemeClr val="tx1"/>
              </a:solidFill>
            </a:rPr>
            <a:t>(приобретение, модернизация ОС; внедрение новых технологий; развитие инновационной деятельности; приобретение ТМЦ; расширение бизнеса)</a:t>
          </a:r>
          <a:endParaRPr lang="ru-RU" sz="1400" b="1" dirty="0">
            <a:solidFill>
              <a:schemeClr val="tx1"/>
            </a:solidFill>
          </a:endParaRPr>
        </a:p>
      </dgm:t>
    </dgm:pt>
    <dgm:pt modelId="{CFAF27CF-829D-46B0-B039-383358D91E51}" type="parTrans" cxnId="{88E07B4F-3646-4C20-9119-953695F8D9DE}">
      <dgm:prSet/>
      <dgm:spPr/>
      <dgm:t>
        <a:bodyPr/>
        <a:lstStyle/>
        <a:p>
          <a:endParaRPr lang="ru-RU"/>
        </a:p>
      </dgm:t>
    </dgm:pt>
    <dgm:pt modelId="{B779951B-9922-4568-BDBF-C6CF315EED7A}" type="sibTrans" cxnId="{88E07B4F-3646-4C20-9119-953695F8D9DE}">
      <dgm:prSet/>
      <dgm:spPr/>
      <dgm:t>
        <a:bodyPr/>
        <a:lstStyle/>
        <a:p>
          <a:endParaRPr lang="ru-RU"/>
        </a:p>
      </dgm:t>
    </dgm:pt>
    <dgm:pt modelId="{F06EDC62-355F-43B5-B19B-930AD6F52882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Срок займа: 18, 24, 36 месяцев, но не позднее 25.09.2018 года</a:t>
          </a:r>
        </a:p>
      </dgm:t>
    </dgm:pt>
    <dgm:pt modelId="{01800793-0C07-46DA-804E-4213803D8A37}" type="parTrans" cxnId="{0237DF9B-A6E1-49D2-ACA1-F089F438B522}">
      <dgm:prSet/>
      <dgm:spPr/>
      <dgm:t>
        <a:bodyPr/>
        <a:lstStyle/>
        <a:p>
          <a:endParaRPr lang="ru-RU"/>
        </a:p>
      </dgm:t>
    </dgm:pt>
    <dgm:pt modelId="{95B0F218-C8F9-4D4A-81BA-30E7E1456963}" type="sibTrans" cxnId="{0237DF9B-A6E1-49D2-ACA1-F089F438B522}">
      <dgm:prSet/>
      <dgm:spPr/>
      <dgm:t>
        <a:bodyPr/>
        <a:lstStyle/>
        <a:p>
          <a:endParaRPr lang="ru-RU"/>
        </a:p>
      </dgm:t>
    </dgm:pt>
    <dgm:pt modelId="{69FB10BF-C3A1-4574-BC70-6AF4839BB404}">
      <dgm:prSet phldrT="[Текст]" custT="1"/>
      <dgm:spPr>
        <a:noFill/>
      </dgm:spPr>
      <dgm:t>
        <a:bodyPr/>
        <a:lstStyle/>
        <a:p>
          <a:r>
            <a:rPr lang="ru-RU" sz="1600" b="1" i="0" u="sng" dirty="0" smtClean="0">
              <a:solidFill>
                <a:schemeClr val="tx1"/>
              </a:solidFill>
            </a:rPr>
            <a:t>Отсрочка платежа </a:t>
          </a:r>
          <a:r>
            <a:rPr lang="ru-RU" sz="1600" b="1" i="0" dirty="0" smtClean="0">
              <a:solidFill>
                <a:schemeClr val="tx1"/>
              </a:solidFill>
            </a:rPr>
            <a:t>основного долга от 6 </a:t>
          </a:r>
          <a:r>
            <a:rPr lang="ru-RU" sz="1600" b="1" i="0" u="sng" dirty="0" smtClean="0">
              <a:solidFill>
                <a:schemeClr val="tx1"/>
              </a:solidFill>
            </a:rPr>
            <a:t>до 18 месяцев</a:t>
          </a:r>
          <a:endParaRPr lang="ru-RU" sz="1600" b="1" u="sng" dirty="0">
            <a:solidFill>
              <a:schemeClr val="tx1"/>
            </a:solidFill>
          </a:endParaRPr>
        </a:p>
      </dgm:t>
    </dgm:pt>
    <dgm:pt modelId="{5DDD77D8-4DDA-472E-9ABE-693D933E2552}" type="parTrans" cxnId="{856BF5C5-6D9C-4111-8E73-E1C68279E74D}">
      <dgm:prSet/>
      <dgm:spPr/>
      <dgm:t>
        <a:bodyPr/>
        <a:lstStyle/>
        <a:p>
          <a:endParaRPr lang="ru-RU"/>
        </a:p>
      </dgm:t>
    </dgm:pt>
    <dgm:pt modelId="{8A476803-CDA9-42BF-90A4-B52028749554}" type="sibTrans" cxnId="{856BF5C5-6D9C-4111-8E73-E1C68279E74D}">
      <dgm:prSet/>
      <dgm:spPr/>
      <dgm:t>
        <a:bodyPr/>
        <a:lstStyle/>
        <a:p>
          <a:endParaRPr lang="ru-RU"/>
        </a:p>
      </dgm:t>
    </dgm:pt>
    <dgm:pt modelId="{0DFC4D43-675B-4647-86B7-3805CAF036C4}" type="pres">
      <dgm:prSet presAssocID="{EEFF0EB4-44D1-4247-B38C-BA8D1B9DC5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65CC2F-A3E9-4BAE-9BD2-D8B8060C81D7}" type="pres">
      <dgm:prSet presAssocID="{945CFC08-3007-43B0-90F4-3BDBC244F665}" presName="comp" presStyleCnt="0"/>
      <dgm:spPr/>
    </dgm:pt>
    <dgm:pt modelId="{9EF268B9-817F-45A4-8D77-9E12075DDC29}" type="pres">
      <dgm:prSet presAssocID="{945CFC08-3007-43B0-90F4-3BDBC244F665}" presName="box" presStyleLbl="node1" presStyleIdx="0" presStyleCnt="5" custLinFactNeighborX="-46861" custLinFactNeighborY="-4428"/>
      <dgm:spPr/>
      <dgm:t>
        <a:bodyPr/>
        <a:lstStyle/>
        <a:p>
          <a:endParaRPr lang="ru-RU"/>
        </a:p>
      </dgm:t>
    </dgm:pt>
    <dgm:pt modelId="{C877792F-1130-4381-BD07-6DDE7E5B19B7}" type="pres">
      <dgm:prSet presAssocID="{945CFC08-3007-43B0-90F4-3BDBC244F665}" presName="img" presStyleLbl="fgImgPlace1" presStyleIdx="0" presStyleCnt="5" custScaleY="12380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3000" b="-3000"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6791DC9E-9DA4-4C45-BD32-BE1BFA57B1D3}" type="pres">
      <dgm:prSet presAssocID="{945CFC08-3007-43B0-90F4-3BDBC244F66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C5B7D-1E56-4509-943F-760F4B2677DF}" type="pres">
      <dgm:prSet presAssocID="{68840424-170D-4EA6-BD45-626578482684}" presName="spacer" presStyleCnt="0"/>
      <dgm:spPr/>
    </dgm:pt>
    <dgm:pt modelId="{9705678D-A58F-40DA-B73D-D8C1A2590045}" type="pres">
      <dgm:prSet presAssocID="{F06EDC62-355F-43B5-B19B-930AD6F52882}" presName="comp" presStyleCnt="0"/>
      <dgm:spPr/>
    </dgm:pt>
    <dgm:pt modelId="{3D17FB40-114A-490A-B093-958C8B6C121F}" type="pres">
      <dgm:prSet presAssocID="{F06EDC62-355F-43B5-B19B-930AD6F52882}" presName="box" presStyleLbl="node1" presStyleIdx="1" presStyleCnt="5"/>
      <dgm:spPr/>
      <dgm:t>
        <a:bodyPr/>
        <a:lstStyle/>
        <a:p>
          <a:endParaRPr lang="ru-RU"/>
        </a:p>
      </dgm:t>
    </dgm:pt>
    <dgm:pt modelId="{DA583DA9-C6DE-4EA3-AA88-45204CA4B86D}" type="pres">
      <dgm:prSet presAssocID="{F06EDC62-355F-43B5-B19B-930AD6F52882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AF63628B-6FF2-451F-8C23-516CFE1AB087}" type="pres">
      <dgm:prSet presAssocID="{F06EDC62-355F-43B5-B19B-930AD6F5288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9884-6291-46F4-B30E-09DE3C188311}" type="pres">
      <dgm:prSet presAssocID="{95B0F218-C8F9-4D4A-81BA-30E7E1456963}" presName="spacer" presStyleCnt="0"/>
      <dgm:spPr/>
    </dgm:pt>
    <dgm:pt modelId="{A3A8E68E-C47B-43CC-980C-8AED7A7D619F}" type="pres">
      <dgm:prSet presAssocID="{578D9494-06BD-44AE-AA1C-C7A351A2E159}" presName="comp" presStyleCnt="0"/>
      <dgm:spPr/>
    </dgm:pt>
    <dgm:pt modelId="{7C326F4F-9349-4337-A8E2-51927F7DC48B}" type="pres">
      <dgm:prSet presAssocID="{578D9494-06BD-44AE-AA1C-C7A351A2E159}" presName="box" presStyleLbl="node1" presStyleIdx="2" presStyleCnt="5"/>
      <dgm:spPr/>
      <dgm:t>
        <a:bodyPr/>
        <a:lstStyle/>
        <a:p>
          <a:endParaRPr lang="ru-RU"/>
        </a:p>
      </dgm:t>
    </dgm:pt>
    <dgm:pt modelId="{78F828B0-387E-4A2A-9388-1F1D0AC6C862}" type="pres">
      <dgm:prSet presAssocID="{578D9494-06BD-44AE-AA1C-C7A351A2E159}" presName="img" presStyleLbl="fgImgPlace1" presStyleIdx="2" presStyleCnt="5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t="-4000" b="-4000"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A9B39D40-5ABF-4EFB-BAF4-28C2B3236809}" type="pres">
      <dgm:prSet presAssocID="{578D9494-06BD-44AE-AA1C-C7A351A2E15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7623C-84BF-4669-B19D-A352F1898D20}" type="pres">
      <dgm:prSet presAssocID="{6C63EC45-0DBE-4E8A-9AED-380DBB35D120}" presName="spacer" presStyleCnt="0"/>
      <dgm:spPr/>
    </dgm:pt>
    <dgm:pt modelId="{D72B4CA6-CCD0-49AB-ADBD-56B69C1538DC}" type="pres">
      <dgm:prSet presAssocID="{A763A8B4-E7C0-4E3D-B7B3-3600C5527F72}" presName="comp" presStyleCnt="0"/>
      <dgm:spPr/>
    </dgm:pt>
    <dgm:pt modelId="{26515369-BA68-43D7-9F74-EECB1C1AA83C}" type="pres">
      <dgm:prSet presAssocID="{A763A8B4-E7C0-4E3D-B7B3-3600C5527F72}" presName="box" presStyleLbl="node1" presStyleIdx="3" presStyleCnt="5"/>
      <dgm:spPr/>
      <dgm:t>
        <a:bodyPr/>
        <a:lstStyle/>
        <a:p>
          <a:endParaRPr lang="ru-RU"/>
        </a:p>
      </dgm:t>
    </dgm:pt>
    <dgm:pt modelId="{AB178D2B-2166-4EA4-8799-ED17210B889E}" type="pres">
      <dgm:prSet presAssocID="{A763A8B4-E7C0-4E3D-B7B3-3600C5527F72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D00000"/>
          </a:solidFill>
        </a:ln>
      </dgm:spPr>
      <dgm:t>
        <a:bodyPr/>
        <a:lstStyle/>
        <a:p>
          <a:endParaRPr lang="ru-RU"/>
        </a:p>
      </dgm:t>
    </dgm:pt>
    <dgm:pt modelId="{A8EA52D4-FCBF-4C32-B8FA-0CA97495C78B}" type="pres">
      <dgm:prSet presAssocID="{A763A8B4-E7C0-4E3D-B7B3-3600C5527F7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7D38A-2713-4AA8-86CA-E617C9F5A9D6}" type="pres">
      <dgm:prSet presAssocID="{B779951B-9922-4568-BDBF-C6CF315EED7A}" presName="spacer" presStyleCnt="0"/>
      <dgm:spPr/>
    </dgm:pt>
    <dgm:pt modelId="{3A29D214-6A42-450A-A640-23C9C35970E5}" type="pres">
      <dgm:prSet presAssocID="{69FB10BF-C3A1-4574-BC70-6AF4839BB404}" presName="comp" presStyleCnt="0"/>
      <dgm:spPr/>
    </dgm:pt>
    <dgm:pt modelId="{A16B6179-C94E-4653-B0AD-7D7F5F538732}" type="pres">
      <dgm:prSet presAssocID="{69FB10BF-C3A1-4574-BC70-6AF4839BB404}" presName="box" presStyleLbl="node1" presStyleIdx="4" presStyleCnt="5"/>
      <dgm:spPr/>
      <dgm:t>
        <a:bodyPr/>
        <a:lstStyle/>
        <a:p>
          <a:endParaRPr lang="ru-RU"/>
        </a:p>
      </dgm:t>
    </dgm:pt>
    <dgm:pt modelId="{89489282-407B-464E-9BF1-D54CC1C2CC92}" type="pres">
      <dgm:prSet presAssocID="{69FB10BF-C3A1-4574-BC70-6AF4839BB404}" presName="img" presStyleLbl="fgImgPlace1" presStyleIdx="4" presStyleCnt="5" custScaleX="91131" custScaleY="13019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449682-DD29-43D8-9BD5-F436169E11DC}" type="pres">
      <dgm:prSet presAssocID="{69FB10BF-C3A1-4574-BC70-6AF4839BB40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CA13E2-8003-48F4-947D-03F7068DD0CA}" type="presOf" srcId="{578D9494-06BD-44AE-AA1C-C7A351A2E159}" destId="{7C326F4F-9349-4337-A8E2-51927F7DC48B}" srcOrd="0" destOrd="0" presId="urn:microsoft.com/office/officeart/2005/8/layout/vList4#1"/>
    <dgm:cxn modelId="{C7F2BB4B-8F79-4455-A297-34E97DC7D87A}" type="presOf" srcId="{945CFC08-3007-43B0-90F4-3BDBC244F665}" destId="{6791DC9E-9DA4-4C45-BD32-BE1BFA57B1D3}" srcOrd="1" destOrd="0" presId="urn:microsoft.com/office/officeart/2005/8/layout/vList4#1"/>
    <dgm:cxn modelId="{88E07B4F-3646-4C20-9119-953695F8D9DE}" srcId="{EEFF0EB4-44D1-4247-B38C-BA8D1B9DC501}" destId="{A763A8B4-E7C0-4E3D-B7B3-3600C5527F72}" srcOrd="3" destOrd="0" parTransId="{CFAF27CF-829D-46B0-B039-383358D91E51}" sibTransId="{B779951B-9922-4568-BDBF-C6CF315EED7A}"/>
    <dgm:cxn modelId="{A9E32FDB-474D-4478-B873-821790D975F1}" type="presOf" srcId="{69FB10BF-C3A1-4574-BC70-6AF4839BB404}" destId="{A16B6179-C94E-4653-B0AD-7D7F5F538732}" srcOrd="0" destOrd="0" presId="urn:microsoft.com/office/officeart/2005/8/layout/vList4#1"/>
    <dgm:cxn modelId="{0237DF9B-A6E1-49D2-ACA1-F089F438B522}" srcId="{EEFF0EB4-44D1-4247-B38C-BA8D1B9DC501}" destId="{F06EDC62-355F-43B5-B19B-930AD6F52882}" srcOrd="1" destOrd="0" parTransId="{01800793-0C07-46DA-804E-4213803D8A37}" sibTransId="{95B0F218-C8F9-4D4A-81BA-30E7E1456963}"/>
    <dgm:cxn modelId="{EBDEE31F-A9C0-43CC-B82B-3E36A044E664}" type="presOf" srcId="{F06EDC62-355F-43B5-B19B-930AD6F52882}" destId="{3D17FB40-114A-490A-B093-958C8B6C121F}" srcOrd="0" destOrd="0" presId="urn:microsoft.com/office/officeart/2005/8/layout/vList4#1"/>
    <dgm:cxn modelId="{FC50DCC7-7957-4EBA-9CCC-6684DBF8DE0D}" type="presOf" srcId="{A763A8B4-E7C0-4E3D-B7B3-3600C5527F72}" destId="{A8EA52D4-FCBF-4C32-B8FA-0CA97495C78B}" srcOrd="1" destOrd="0" presId="urn:microsoft.com/office/officeart/2005/8/layout/vList4#1"/>
    <dgm:cxn modelId="{856BF5C5-6D9C-4111-8E73-E1C68279E74D}" srcId="{EEFF0EB4-44D1-4247-B38C-BA8D1B9DC501}" destId="{69FB10BF-C3A1-4574-BC70-6AF4839BB404}" srcOrd="4" destOrd="0" parTransId="{5DDD77D8-4DDA-472E-9ABE-693D933E2552}" sibTransId="{8A476803-CDA9-42BF-90A4-B52028749554}"/>
    <dgm:cxn modelId="{F7A95504-20B4-4D1A-B833-B6643EAE068A}" type="presOf" srcId="{945CFC08-3007-43B0-90F4-3BDBC244F665}" destId="{9EF268B9-817F-45A4-8D77-9E12075DDC29}" srcOrd="0" destOrd="0" presId="urn:microsoft.com/office/officeart/2005/8/layout/vList4#1"/>
    <dgm:cxn modelId="{BAC12507-E21C-46AF-883A-63919F959FD4}" type="presOf" srcId="{69FB10BF-C3A1-4574-BC70-6AF4839BB404}" destId="{72449682-DD29-43D8-9BD5-F436169E11DC}" srcOrd="1" destOrd="0" presId="urn:microsoft.com/office/officeart/2005/8/layout/vList4#1"/>
    <dgm:cxn modelId="{CBD85CD1-87F5-47F5-BC08-736DBF8413AD}" type="presOf" srcId="{EEFF0EB4-44D1-4247-B38C-BA8D1B9DC501}" destId="{0DFC4D43-675B-4647-86B7-3805CAF036C4}" srcOrd="0" destOrd="0" presId="urn:microsoft.com/office/officeart/2005/8/layout/vList4#1"/>
    <dgm:cxn modelId="{8F648594-469C-45F8-AF39-E6D32B274CF4}" srcId="{EEFF0EB4-44D1-4247-B38C-BA8D1B9DC501}" destId="{945CFC08-3007-43B0-90F4-3BDBC244F665}" srcOrd="0" destOrd="0" parTransId="{5BECA7C1-BE5C-46A5-A5B1-2DBF0845D032}" sibTransId="{68840424-170D-4EA6-BD45-626578482684}"/>
    <dgm:cxn modelId="{1880618B-79A8-494E-8573-3DE0DF9A48CB}" type="presOf" srcId="{578D9494-06BD-44AE-AA1C-C7A351A2E159}" destId="{A9B39D40-5ABF-4EFB-BAF4-28C2B3236809}" srcOrd="1" destOrd="0" presId="urn:microsoft.com/office/officeart/2005/8/layout/vList4#1"/>
    <dgm:cxn modelId="{A609C719-20FF-480C-946F-706E9C7CBECD}" type="presOf" srcId="{A763A8B4-E7C0-4E3D-B7B3-3600C5527F72}" destId="{26515369-BA68-43D7-9F74-EECB1C1AA83C}" srcOrd="0" destOrd="0" presId="urn:microsoft.com/office/officeart/2005/8/layout/vList4#1"/>
    <dgm:cxn modelId="{89FA34D3-C1E9-4301-B602-BB215395CD85}" srcId="{EEFF0EB4-44D1-4247-B38C-BA8D1B9DC501}" destId="{578D9494-06BD-44AE-AA1C-C7A351A2E159}" srcOrd="2" destOrd="0" parTransId="{382E158D-7667-4588-89DF-189EB3071AFE}" sibTransId="{6C63EC45-0DBE-4E8A-9AED-380DBB35D120}"/>
    <dgm:cxn modelId="{AB819762-7FBA-4DE2-AAA8-DBC17DBF381F}" type="presOf" srcId="{F06EDC62-355F-43B5-B19B-930AD6F52882}" destId="{AF63628B-6FF2-451F-8C23-516CFE1AB087}" srcOrd="1" destOrd="0" presId="urn:microsoft.com/office/officeart/2005/8/layout/vList4#1"/>
    <dgm:cxn modelId="{D6083382-FAD3-4D31-80A8-16C175982FB3}" type="presParOf" srcId="{0DFC4D43-675B-4647-86B7-3805CAF036C4}" destId="{7565CC2F-A3E9-4BAE-9BD2-D8B8060C81D7}" srcOrd="0" destOrd="0" presId="urn:microsoft.com/office/officeart/2005/8/layout/vList4#1"/>
    <dgm:cxn modelId="{0B3B3230-7963-4361-B124-03E746760751}" type="presParOf" srcId="{7565CC2F-A3E9-4BAE-9BD2-D8B8060C81D7}" destId="{9EF268B9-817F-45A4-8D77-9E12075DDC29}" srcOrd="0" destOrd="0" presId="urn:microsoft.com/office/officeart/2005/8/layout/vList4#1"/>
    <dgm:cxn modelId="{28C29F89-A509-4011-BCAB-A9F137D97E49}" type="presParOf" srcId="{7565CC2F-A3E9-4BAE-9BD2-D8B8060C81D7}" destId="{C877792F-1130-4381-BD07-6DDE7E5B19B7}" srcOrd="1" destOrd="0" presId="urn:microsoft.com/office/officeart/2005/8/layout/vList4#1"/>
    <dgm:cxn modelId="{4D052ECF-2B34-4401-A9AA-5CBB2B4BBEA9}" type="presParOf" srcId="{7565CC2F-A3E9-4BAE-9BD2-D8B8060C81D7}" destId="{6791DC9E-9DA4-4C45-BD32-BE1BFA57B1D3}" srcOrd="2" destOrd="0" presId="urn:microsoft.com/office/officeart/2005/8/layout/vList4#1"/>
    <dgm:cxn modelId="{DA5822FF-1AD3-4C56-B192-6DCE3DAFD209}" type="presParOf" srcId="{0DFC4D43-675B-4647-86B7-3805CAF036C4}" destId="{353C5B7D-1E56-4509-943F-760F4B2677DF}" srcOrd="1" destOrd="0" presId="urn:microsoft.com/office/officeart/2005/8/layout/vList4#1"/>
    <dgm:cxn modelId="{2535DC24-3EDE-456B-8AD2-6269857D9E58}" type="presParOf" srcId="{0DFC4D43-675B-4647-86B7-3805CAF036C4}" destId="{9705678D-A58F-40DA-B73D-D8C1A2590045}" srcOrd="2" destOrd="0" presId="urn:microsoft.com/office/officeart/2005/8/layout/vList4#1"/>
    <dgm:cxn modelId="{A336F596-8D70-47D2-8CF2-0BE2FCCE1275}" type="presParOf" srcId="{9705678D-A58F-40DA-B73D-D8C1A2590045}" destId="{3D17FB40-114A-490A-B093-958C8B6C121F}" srcOrd="0" destOrd="0" presId="urn:microsoft.com/office/officeart/2005/8/layout/vList4#1"/>
    <dgm:cxn modelId="{23F3141E-3952-4C52-9A18-BF67B5BE3392}" type="presParOf" srcId="{9705678D-A58F-40DA-B73D-D8C1A2590045}" destId="{DA583DA9-C6DE-4EA3-AA88-45204CA4B86D}" srcOrd="1" destOrd="0" presId="urn:microsoft.com/office/officeart/2005/8/layout/vList4#1"/>
    <dgm:cxn modelId="{A1F47F07-5FFC-4C48-9496-B0B5BDAB9A05}" type="presParOf" srcId="{9705678D-A58F-40DA-B73D-D8C1A2590045}" destId="{AF63628B-6FF2-451F-8C23-516CFE1AB087}" srcOrd="2" destOrd="0" presId="urn:microsoft.com/office/officeart/2005/8/layout/vList4#1"/>
    <dgm:cxn modelId="{F0809C52-EE1C-4280-80EC-E3A876C5CA09}" type="presParOf" srcId="{0DFC4D43-675B-4647-86B7-3805CAF036C4}" destId="{9BD19884-6291-46F4-B30E-09DE3C188311}" srcOrd="3" destOrd="0" presId="urn:microsoft.com/office/officeart/2005/8/layout/vList4#1"/>
    <dgm:cxn modelId="{6C5ADFF8-4122-4F3A-A8A3-2AAAD4095095}" type="presParOf" srcId="{0DFC4D43-675B-4647-86B7-3805CAF036C4}" destId="{A3A8E68E-C47B-43CC-980C-8AED7A7D619F}" srcOrd="4" destOrd="0" presId="urn:microsoft.com/office/officeart/2005/8/layout/vList4#1"/>
    <dgm:cxn modelId="{72FF9B1F-3CCB-46E9-ABAC-381AFDBFB140}" type="presParOf" srcId="{A3A8E68E-C47B-43CC-980C-8AED7A7D619F}" destId="{7C326F4F-9349-4337-A8E2-51927F7DC48B}" srcOrd="0" destOrd="0" presId="urn:microsoft.com/office/officeart/2005/8/layout/vList4#1"/>
    <dgm:cxn modelId="{B1F23E6F-4106-4F4D-BC02-E3513FD2106E}" type="presParOf" srcId="{A3A8E68E-C47B-43CC-980C-8AED7A7D619F}" destId="{78F828B0-387E-4A2A-9388-1F1D0AC6C862}" srcOrd="1" destOrd="0" presId="urn:microsoft.com/office/officeart/2005/8/layout/vList4#1"/>
    <dgm:cxn modelId="{8F5AFB9A-D75E-48B8-9526-08A12AFD12A7}" type="presParOf" srcId="{A3A8E68E-C47B-43CC-980C-8AED7A7D619F}" destId="{A9B39D40-5ABF-4EFB-BAF4-28C2B3236809}" srcOrd="2" destOrd="0" presId="urn:microsoft.com/office/officeart/2005/8/layout/vList4#1"/>
    <dgm:cxn modelId="{99EDD467-2CCA-4C03-BD5E-A430FC3FB0A0}" type="presParOf" srcId="{0DFC4D43-675B-4647-86B7-3805CAF036C4}" destId="{33C7623C-84BF-4669-B19D-A352F1898D20}" srcOrd="5" destOrd="0" presId="urn:microsoft.com/office/officeart/2005/8/layout/vList4#1"/>
    <dgm:cxn modelId="{FBC6622E-912F-4E38-8D7C-7101D50BB965}" type="presParOf" srcId="{0DFC4D43-675B-4647-86B7-3805CAF036C4}" destId="{D72B4CA6-CCD0-49AB-ADBD-56B69C1538DC}" srcOrd="6" destOrd="0" presId="urn:microsoft.com/office/officeart/2005/8/layout/vList4#1"/>
    <dgm:cxn modelId="{FB1EBF4D-F1F0-440E-BA5D-423CB64B5EB0}" type="presParOf" srcId="{D72B4CA6-CCD0-49AB-ADBD-56B69C1538DC}" destId="{26515369-BA68-43D7-9F74-EECB1C1AA83C}" srcOrd="0" destOrd="0" presId="urn:microsoft.com/office/officeart/2005/8/layout/vList4#1"/>
    <dgm:cxn modelId="{EAD1476E-785B-492A-9DA5-BDE8658295BE}" type="presParOf" srcId="{D72B4CA6-CCD0-49AB-ADBD-56B69C1538DC}" destId="{AB178D2B-2166-4EA4-8799-ED17210B889E}" srcOrd="1" destOrd="0" presId="urn:microsoft.com/office/officeart/2005/8/layout/vList4#1"/>
    <dgm:cxn modelId="{68A7B428-35DF-4E28-B71F-35848E685CAD}" type="presParOf" srcId="{D72B4CA6-CCD0-49AB-ADBD-56B69C1538DC}" destId="{A8EA52D4-FCBF-4C32-B8FA-0CA97495C78B}" srcOrd="2" destOrd="0" presId="urn:microsoft.com/office/officeart/2005/8/layout/vList4#1"/>
    <dgm:cxn modelId="{6413FC0E-9058-44B0-AA7A-FF7F48E5CBCA}" type="presParOf" srcId="{0DFC4D43-675B-4647-86B7-3805CAF036C4}" destId="{8D67D38A-2713-4AA8-86CA-E617C9F5A9D6}" srcOrd="7" destOrd="0" presId="urn:microsoft.com/office/officeart/2005/8/layout/vList4#1"/>
    <dgm:cxn modelId="{189219EA-34FC-45F9-BC9B-A0C257D7D3AF}" type="presParOf" srcId="{0DFC4D43-675B-4647-86B7-3805CAF036C4}" destId="{3A29D214-6A42-450A-A640-23C9C35970E5}" srcOrd="8" destOrd="0" presId="urn:microsoft.com/office/officeart/2005/8/layout/vList4#1"/>
    <dgm:cxn modelId="{9EC174EC-C215-48E4-A589-E5F967EA826C}" type="presParOf" srcId="{3A29D214-6A42-450A-A640-23C9C35970E5}" destId="{A16B6179-C94E-4653-B0AD-7D7F5F538732}" srcOrd="0" destOrd="0" presId="urn:microsoft.com/office/officeart/2005/8/layout/vList4#1"/>
    <dgm:cxn modelId="{EEEA7DB6-685E-4BFF-B9C2-44249F8DC3BA}" type="presParOf" srcId="{3A29D214-6A42-450A-A640-23C9C35970E5}" destId="{89489282-407B-464E-9BF1-D54CC1C2CC92}" srcOrd="1" destOrd="0" presId="urn:microsoft.com/office/officeart/2005/8/layout/vList4#1"/>
    <dgm:cxn modelId="{0246DBE9-3762-4025-BC96-AB25D72DC003}" type="presParOf" srcId="{3A29D214-6A42-450A-A640-23C9C35970E5}" destId="{72449682-DD29-43D8-9BD5-F436169E11DC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600" b="1" u="none" dirty="0" smtClean="0"/>
            <a:t>Льготный займ </a:t>
          </a:r>
          <a:br>
            <a:rPr lang="ru-RU" sz="1600" b="1" u="none" dirty="0" smtClean="0"/>
          </a:br>
          <a:r>
            <a:rPr lang="ru-RU" sz="1600" b="1" u="none" dirty="0" smtClean="0"/>
            <a:t>под 5% годовых</a:t>
          </a:r>
          <a:endParaRPr lang="ru-RU" sz="1600" u="none" dirty="0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/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Общий бюджет проекта ≥ 100 млн. руб.</a:t>
          </a:r>
        </a:p>
        <a:p>
          <a:pPr algn="l" rtl="0">
            <a:spcAft>
              <a:spcPts val="0"/>
            </a:spcAft>
          </a:pPr>
          <a:r>
            <a:rPr lang="ru-RU" sz="1400" b="1" dirty="0" smtClean="0"/>
            <a:t>Сумма займа 50-300 млн. руб.</a:t>
          </a:r>
        </a:p>
        <a:p>
          <a:pPr algn="l" rtl="0">
            <a:spcAft>
              <a:spcPts val="0"/>
            </a:spcAft>
          </a:pPr>
          <a:r>
            <a:rPr lang="ru-RU" sz="1400" b="1" dirty="0" smtClean="0"/>
            <a:t>Срок займа </a:t>
          </a:r>
          <a:r>
            <a:rPr lang="ru-RU" sz="1400" b="1" baseline="0" dirty="0" smtClean="0"/>
            <a:t>≤</a:t>
          </a:r>
          <a:r>
            <a:rPr lang="ru-RU" sz="1400" b="1" dirty="0" smtClean="0"/>
            <a:t> 5 лет</a:t>
          </a:r>
        </a:p>
      </dgm:t>
    </dgm:pt>
    <dgm:pt modelId="{F922FDF3-9E21-438F-B3D3-A35BC4586C19}" type="parTrans" cxnId="{AB0BC35C-ED52-49C4-9DC6-0A28DF9E6004}">
      <dgm:prSet/>
      <dgm:spPr/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42123AD0-6F6A-4D14-8474-9BB95BE3DEEC}">
      <dgm:prSet custT="1"/>
      <dgm:spPr/>
      <dgm:t>
        <a:bodyPr lIns="180000"/>
        <a:lstStyle/>
        <a:p>
          <a:pPr algn="l" rtl="0"/>
          <a:r>
            <a:rPr lang="ru-RU" sz="1400" b="1" dirty="0" smtClean="0"/>
            <a:t>Софинансирование со стороны заявителя, инвестора или банка не менее 30% от общего бюджета проекта</a:t>
          </a:r>
        </a:p>
      </dgm:t>
    </dgm:pt>
    <dgm:pt modelId="{88F95E46-78C3-4A0E-ADE0-E2EAFE5CBCC0}" type="parTrans" cxnId="{10E335E9-2D0E-4C56-A243-D1C05EDBECF1}">
      <dgm:prSet/>
      <dgm:spPr/>
      <dgm:t>
        <a:bodyPr/>
        <a:lstStyle/>
        <a:p>
          <a:endParaRPr lang="ru-RU"/>
        </a:p>
      </dgm:t>
    </dgm:pt>
    <dgm:pt modelId="{D198E93E-648A-42AA-88AD-1B0F6F22BE78}" type="sibTrans" cxnId="{10E335E9-2D0E-4C56-A243-D1C05EDBECF1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/>
      <dgm:spPr>
        <a:ln w="6350">
          <a:solidFill>
            <a:schemeClr val="tx2"/>
          </a:solidFill>
        </a:ln>
      </dgm:spPr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Целевое назначение займа: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Покупка оборудования ≤ 50% займа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Разработка продукта или технологии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Инжиниринговые услуги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Исследование рынка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Приобретение лицензий (только в РФ)</a:t>
          </a:r>
        </a:p>
      </dgm:t>
    </dgm:pt>
    <dgm:pt modelId="{ADD7B6FD-7658-451C-9C3C-83A83D5C8810}" type="parTrans" cxnId="{1D4DA2C8-B657-4505-8D7D-709BC2A30CFF}">
      <dgm:prSet/>
      <dgm:spPr/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/>
      <dgm:t>
        <a:bodyPr lIns="180000" anchor="ctr"/>
        <a:lstStyle/>
        <a:p>
          <a:pPr algn="l"/>
          <a:r>
            <a:rPr lang="ru-RU" sz="1400" b="1" dirty="0" smtClean="0"/>
            <a:t>Ограничения</a:t>
          </a:r>
        </a:p>
      </dgm:t>
    </dgm:pt>
    <dgm:pt modelId="{8DB10FAA-7600-444E-A907-59426987DA10}" type="parTrans" cxnId="{DE833263-1A57-4A45-BA7C-676FEC49ED9C}">
      <dgm:prSet/>
      <dgm:spPr/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162952" custScaleY="51068" custLinFactNeighborX="-211" custLinFactNeighborY="-36077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4" custScaleX="239314" custScaleY="72857" custLinFactNeighborX="-7972" custLinFactNeighborY="-1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10AE9-339A-4E56-973C-C3DBBFF24991}" type="pres">
      <dgm:prSet presAssocID="{88F95E46-78C3-4A0E-ADE0-E2EAFE5CBCC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7A76ED8-B369-487F-B865-752808083874}" type="pres">
      <dgm:prSet presAssocID="{42123AD0-6F6A-4D14-8474-9BB95BE3DEEC}" presName="childText" presStyleLbl="bgAcc1" presStyleIdx="1" presStyleCnt="4" custScaleX="240131" custScaleY="70276" custLinFactNeighborX="-8683" custLinFactNeighborY="-19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2" presStyleCnt="4" custScaleX="237661" custScaleY="148432" custLinFactNeighborX="-8683" custLinFactNeighborY="-7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3" presStyleCnt="4" custScaleX="232195" custScaleY="59879" custLinFactNeighborX="-8357" custLinFactNeighborY="-16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E335E9-2D0E-4C56-A243-D1C05EDBECF1}" srcId="{043DCAC8-9111-4F91-9559-FE86B53079B8}" destId="{42123AD0-6F6A-4D14-8474-9BB95BE3DEEC}" srcOrd="1" destOrd="0" parTransId="{88F95E46-78C3-4A0E-ADE0-E2EAFE5CBCC0}" sibTransId="{D198E93E-648A-42AA-88AD-1B0F6F22BE78}"/>
    <dgm:cxn modelId="{3EA05BD9-80BF-4433-AC15-2B03C4ED522D}" type="presOf" srcId="{ADD7B6FD-7658-451C-9C3C-83A83D5C8810}" destId="{C9B598E8-BCF7-4769-99D1-928D274F9AB2}" srcOrd="0" destOrd="0" presId="urn:microsoft.com/office/officeart/2005/8/layout/hierarchy3"/>
    <dgm:cxn modelId="{5E153433-5F39-40CA-8F96-475C5F48C669}" type="presOf" srcId="{F922FDF3-9E21-438F-B3D3-A35BC4586C19}" destId="{454D93ED-AF89-4755-A7F4-FA31BD3F5F68}" srcOrd="0" destOrd="0" presId="urn:microsoft.com/office/officeart/2005/8/layout/hierarchy3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D2F45978-9069-4AE7-B9E4-D952255AAAAB}" type="presOf" srcId="{8DB10FAA-7600-444E-A907-59426987DA10}" destId="{112A9C07-C5F6-496F-9484-D33C912464E3}" srcOrd="0" destOrd="0" presId="urn:microsoft.com/office/officeart/2005/8/layout/hierarchy3"/>
    <dgm:cxn modelId="{94D700A5-8F58-46BD-AF8C-C8DE16FBB733}" type="presOf" srcId="{043DCAC8-9111-4F91-9559-FE86B53079B8}" destId="{1D5A7343-907B-4912-80D4-6F5662FA2455}" srcOrd="0" destOrd="0" presId="urn:microsoft.com/office/officeart/2005/8/layout/hierarchy3"/>
    <dgm:cxn modelId="{6C7F276E-21C1-487A-B49B-22CA6D1025A5}" type="presOf" srcId="{043DCAC8-9111-4F91-9559-FE86B53079B8}" destId="{BE2D9FDE-6B7E-4F41-B5D8-2AB68318C304}" srcOrd="1" destOrd="0" presId="urn:microsoft.com/office/officeart/2005/8/layout/hierarchy3"/>
    <dgm:cxn modelId="{B96AECB2-11AD-4F8D-9EF6-88DF0F947FD2}" type="presOf" srcId="{5F77889B-D5B5-4AD4-AABA-019D2E1722E4}" destId="{5DA40A49-58BD-4DDF-82A7-CB8D9BE42F8B}" srcOrd="0" destOrd="0" presId="urn:microsoft.com/office/officeart/2005/8/layout/hierarchy3"/>
    <dgm:cxn modelId="{460274A5-BACB-4AE5-A85F-AC82D9D1F463}" type="presOf" srcId="{D2A64AC8-10D4-4115-AE6E-39D87322DD57}" destId="{78EE7F6A-6F44-455C-B50D-64123ACEC5F2}" srcOrd="0" destOrd="0" presId="urn:microsoft.com/office/officeart/2005/8/layout/hierarchy3"/>
    <dgm:cxn modelId="{10623C68-211B-4B95-9B94-A4CFFFADE8FE}" type="presOf" srcId="{88F95E46-78C3-4A0E-ADE0-E2EAFE5CBCC0}" destId="{63210AE9-339A-4E56-973C-C3DBBFF24991}" srcOrd="0" destOrd="0" presId="urn:microsoft.com/office/officeart/2005/8/layout/hierarchy3"/>
    <dgm:cxn modelId="{75BDFF4F-0CDE-444B-9349-C7E28B13C654}" type="presOf" srcId="{48403DF2-954C-42AA-A965-9E58A54F242F}" destId="{D2A3F814-5F55-48D6-8A21-9AE2A89A762F}" srcOrd="0" destOrd="0" presId="urn:microsoft.com/office/officeart/2005/8/layout/hierarchy3"/>
    <dgm:cxn modelId="{BC20C3D1-B77F-4B8D-A4A1-145D52BC6139}" type="presOf" srcId="{82B409A2-C758-4C71-9A81-0C6B01E99918}" destId="{65AF64C8-A547-4247-A3F7-B33C10903303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DE833263-1A57-4A45-BA7C-676FEC49ED9C}" srcId="{043DCAC8-9111-4F91-9559-FE86B53079B8}" destId="{48403DF2-954C-42AA-A965-9E58A54F242F}" srcOrd="3" destOrd="0" parTransId="{8DB10FAA-7600-444E-A907-59426987DA10}" sibTransId="{C4ED6562-AEED-4825-B30C-52AABD40FBAE}"/>
    <dgm:cxn modelId="{1D4DA2C8-B657-4505-8D7D-709BC2A30CFF}" srcId="{043DCAC8-9111-4F91-9559-FE86B53079B8}" destId="{5F77889B-D5B5-4AD4-AABA-019D2E1722E4}" srcOrd="2" destOrd="0" parTransId="{ADD7B6FD-7658-451C-9C3C-83A83D5C8810}" sibTransId="{741EFFEF-2F8D-40C9-8DAE-9C55552A9F28}"/>
    <dgm:cxn modelId="{C4F192CE-F38B-4BA3-AD87-FD3408BE3CF0}" type="presOf" srcId="{42123AD0-6F6A-4D14-8474-9BB95BE3DEEC}" destId="{57A76ED8-B369-487F-B865-752808083874}" srcOrd="0" destOrd="0" presId="urn:microsoft.com/office/officeart/2005/8/layout/hierarchy3"/>
    <dgm:cxn modelId="{64AB3809-7F50-46FD-A52B-5EEB0210CFB6}" type="presParOf" srcId="{78EE7F6A-6F44-455C-B50D-64123ACEC5F2}" destId="{580902A7-4BB6-46C5-A7EF-2599D4737705}" srcOrd="0" destOrd="0" presId="urn:microsoft.com/office/officeart/2005/8/layout/hierarchy3"/>
    <dgm:cxn modelId="{8468F24A-CCCD-4679-87D1-CD50AC34950F}" type="presParOf" srcId="{580902A7-4BB6-46C5-A7EF-2599D4737705}" destId="{A06B3FA1-3269-4C0E-A576-C6B00B3E41A6}" srcOrd="0" destOrd="0" presId="urn:microsoft.com/office/officeart/2005/8/layout/hierarchy3"/>
    <dgm:cxn modelId="{A75C06A1-5304-4D2B-8725-E2B7A33DB764}" type="presParOf" srcId="{A06B3FA1-3269-4C0E-A576-C6B00B3E41A6}" destId="{1D5A7343-907B-4912-80D4-6F5662FA2455}" srcOrd="0" destOrd="0" presId="urn:microsoft.com/office/officeart/2005/8/layout/hierarchy3"/>
    <dgm:cxn modelId="{B1F3E03C-79D0-41AF-9BDE-1BFBD8AA4D17}" type="presParOf" srcId="{A06B3FA1-3269-4C0E-A576-C6B00B3E41A6}" destId="{BE2D9FDE-6B7E-4F41-B5D8-2AB68318C304}" srcOrd="1" destOrd="0" presId="urn:microsoft.com/office/officeart/2005/8/layout/hierarchy3"/>
    <dgm:cxn modelId="{91F220F2-66E3-4FD8-BC9C-E65E741292C0}" type="presParOf" srcId="{580902A7-4BB6-46C5-A7EF-2599D4737705}" destId="{E8D402AB-A022-4DCD-8A54-F7732FD1571D}" srcOrd="1" destOrd="0" presId="urn:microsoft.com/office/officeart/2005/8/layout/hierarchy3"/>
    <dgm:cxn modelId="{EB501CF5-C355-46A1-82F1-0BE314E877A1}" type="presParOf" srcId="{E8D402AB-A022-4DCD-8A54-F7732FD1571D}" destId="{454D93ED-AF89-4755-A7F4-FA31BD3F5F68}" srcOrd="0" destOrd="0" presId="urn:microsoft.com/office/officeart/2005/8/layout/hierarchy3"/>
    <dgm:cxn modelId="{6A0D6F32-4E00-4472-BB5D-46F4366C22B3}" type="presParOf" srcId="{E8D402AB-A022-4DCD-8A54-F7732FD1571D}" destId="{65AF64C8-A547-4247-A3F7-B33C10903303}" srcOrd="1" destOrd="0" presId="urn:microsoft.com/office/officeart/2005/8/layout/hierarchy3"/>
    <dgm:cxn modelId="{D344034F-DE18-4340-8A70-A25D0090C8FC}" type="presParOf" srcId="{E8D402AB-A022-4DCD-8A54-F7732FD1571D}" destId="{63210AE9-339A-4E56-973C-C3DBBFF24991}" srcOrd="2" destOrd="0" presId="urn:microsoft.com/office/officeart/2005/8/layout/hierarchy3"/>
    <dgm:cxn modelId="{62D5BC8C-D3AE-4031-BABF-86B2E02EBAC2}" type="presParOf" srcId="{E8D402AB-A022-4DCD-8A54-F7732FD1571D}" destId="{57A76ED8-B369-487F-B865-752808083874}" srcOrd="3" destOrd="0" presId="urn:microsoft.com/office/officeart/2005/8/layout/hierarchy3"/>
    <dgm:cxn modelId="{25064DBC-F654-4348-8385-12E62B4F3387}" type="presParOf" srcId="{E8D402AB-A022-4DCD-8A54-F7732FD1571D}" destId="{C9B598E8-BCF7-4769-99D1-928D274F9AB2}" srcOrd="4" destOrd="0" presId="urn:microsoft.com/office/officeart/2005/8/layout/hierarchy3"/>
    <dgm:cxn modelId="{9D5190CE-18E6-4DF3-97F5-26BFD66914AB}" type="presParOf" srcId="{E8D402AB-A022-4DCD-8A54-F7732FD1571D}" destId="{5DA40A49-58BD-4DDF-82A7-CB8D9BE42F8B}" srcOrd="5" destOrd="0" presId="urn:microsoft.com/office/officeart/2005/8/layout/hierarchy3"/>
    <dgm:cxn modelId="{0CA93D23-01ED-4E16-B1F0-55457A4A4199}" type="presParOf" srcId="{E8D402AB-A022-4DCD-8A54-F7732FD1571D}" destId="{112A9C07-C5F6-496F-9484-D33C912464E3}" srcOrd="6" destOrd="0" presId="urn:microsoft.com/office/officeart/2005/8/layout/hierarchy3"/>
    <dgm:cxn modelId="{6FD31029-06D7-4056-BF17-F32230CA49DC}" type="presParOf" srcId="{E8D402AB-A022-4DCD-8A54-F7732FD1571D}" destId="{D2A3F814-5F55-48D6-8A21-9AE2A89A762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A64AC8-10D4-4115-AE6E-39D87322DD5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3DCAC8-9111-4F91-9559-FE86B53079B8}">
      <dgm:prSet custT="1"/>
      <dgm:spPr/>
      <dgm:t>
        <a:bodyPr/>
        <a:lstStyle/>
        <a:p>
          <a:pPr rtl="0">
            <a:lnSpc>
              <a:spcPts val="1500"/>
            </a:lnSpc>
          </a:pPr>
          <a:r>
            <a:rPr lang="ru-RU" sz="1600" b="1" u="none" dirty="0" smtClean="0"/>
            <a:t>Льготный займ </a:t>
          </a:r>
          <a:br>
            <a:rPr lang="ru-RU" sz="1600" b="1" u="none" dirty="0" smtClean="0"/>
          </a:br>
          <a:r>
            <a:rPr lang="ru-RU" sz="1600" b="1" u="none" dirty="0" smtClean="0"/>
            <a:t>под 5% годовых</a:t>
          </a:r>
          <a:endParaRPr lang="ru-RU" sz="1600" u="none" dirty="0"/>
        </a:p>
      </dgm:t>
    </dgm:pt>
    <dgm:pt modelId="{892C1340-C5C1-45B4-921A-CBAB9FB27DDB}" type="parTrans" cxnId="{8EE294B0-E047-4734-8764-9979DB90022D}">
      <dgm:prSet/>
      <dgm:spPr/>
      <dgm:t>
        <a:bodyPr/>
        <a:lstStyle/>
        <a:p>
          <a:endParaRPr lang="ru-RU"/>
        </a:p>
      </dgm:t>
    </dgm:pt>
    <dgm:pt modelId="{C1F75AB0-6352-4A63-A1A5-F59FC2EBDD06}" type="sibTrans" cxnId="{8EE294B0-E047-4734-8764-9979DB90022D}">
      <dgm:prSet/>
      <dgm:spPr/>
      <dgm:t>
        <a:bodyPr/>
        <a:lstStyle/>
        <a:p>
          <a:endParaRPr lang="ru-RU"/>
        </a:p>
      </dgm:t>
    </dgm:pt>
    <dgm:pt modelId="{82B409A2-C758-4C71-9A81-0C6B01E99918}">
      <dgm:prSet custT="1"/>
      <dgm:spPr/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Общий бюджет проекта ≥ 1 млрд. руб.</a:t>
          </a:r>
        </a:p>
        <a:p>
          <a:pPr algn="l" rtl="0">
            <a:spcAft>
              <a:spcPts val="0"/>
            </a:spcAft>
          </a:pPr>
          <a:r>
            <a:rPr lang="ru-RU" sz="1400" b="1" dirty="0" smtClean="0"/>
            <a:t>Сумма займа 200-700 млн. руб.</a:t>
          </a:r>
        </a:p>
        <a:p>
          <a:pPr algn="l" rtl="0">
            <a:spcAft>
              <a:spcPts val="0"/>
            </a:spcAft>
          </a:pPr>
          <a:r>
            <a:rPr lang="ru-RU" sz="1400" b="1" dirty="0" smtClean="0"/>
            <a:t>Срок займа </a:t>
          </a:r>
          <a:r>
            <a:rPr lang="ru-RU" sz="1400" b="1" baseline="0" dirty="0" smtClean="0"/>
            <a:t>≤</a:t>
          </a:r>
          <a:r>
            <a:rPr lang="ru-RU" sz="1400" b="1" dirty="0" smtClean="0"/>
            <a:t> 4 лет</a:t>
          </a:r>
        </a:p>
      </dgm:t>
    </dgm:pt>
    <dgm:pt modelId="{F922FDF3-9E21-438F-B3D3-A35BC4586C19}" type="parTrans" cxnId="{AB0BC35C-ED52-49C4-9DC6-0A28DF9E6004}">
      <dgm:prSet/>
      <dgm:spPr/>
      <dgm:t>
        <a:bodyPr/>
        <a:lstStyle/>
        <a:p>
          <a:endParaRPr lang="ru-RU"/>
        </a:p>
      </dgm:t>
    </dgm:pt>
    <dgm:pt modelId="{7D6AD919-AAF7-44C3-B8E2-7F38944AF01D}" type="sibTrans" cxnId="{AB0BC35C-ED52-49C4-9DC6-0A28DF9E6004}">
      <dgm:prSet/>
      <dgm:spPr/>
      <dgm:t>
        <a:bodyPr/>
        <a:lstStyle/>
        <a:p>
          <a:endParaRPr lang="ru-RU"/>
        </a:p>
      </dgm:t>
    </dgm:pt>
    <dgm:pt modelId="{42123AD0-6F6A-4D14-8474-9BB95BE3DEEC}">
      <dgm:prSet custT="1"/>
      <dgm:spPr/>
      <dgm:t>
        <a:bodyPr lIns="180000"/>
        <a:lstStyle/>
        <a:p>
          <a:pPr algn="l" rtl="0"/>
          <a:r>
            <a:rPr lang="ru-RU" sz="1400" b="1" dirty="0" smtClean="0"/>
            <a:t>Софинансирование со стороны заявителя, инвестора или банка не менее 70% от общего бюджета проекта</a:t>
          </a:r>
        </a:p>
      </dgm:t>
    </dgm:pt>
    <dgm:pt modelId="{88F95E46-78C3-4A0E-ADE0-E2EAFE5CBCC0}" type="parTrans" cxnId="{10E335E9-2D0E-4C56-A243-D1C05EDBECF1}">
      <dgm:prSet/>
      <dgm:spPr/>
      <dgm:t>
        <a:bodyPr/>
        <a:lstStyle/>
        <a:p>
          <a:endParaRPr lang="ru-RU"/>
        </a:p>
      </dgm:t>
    </dgm:pt>
    <dgm:pt modelId="{D198E93E-648A-42AA-88AD-1B0F6F22BE78}" type="sibTrans" cxnId="{10E335E9-2D0E-4C56-A243-D1C05EDBECF1}">
      <dgm:prSet/>
      <dgm:spPr/>
      <dgm:t>
        <a:bodyPr/>
        <a:lstStyle/>
        <a:p>
          <a:endParaRPr lang="ru-RU"/>
        </a:p>
      </dgm:t>
    </dgm:pt>
    <dgm:pt modelId="{5F77889B-D5B5-4AD4-AABA-019D2E1722E4}">
      <dgm:prSet custT="1"/>
      <dgm:spPr>
        <a:ln w="6350">
          <a:solidFill>
            <a:schemeClr val="tx2"/>
          </a:solidFill>
        </a:ln>
      </dgm:spPr>
      <dgm:t>
        <a:bodyPr lIns="180000"/>
        <a:lstStyle/>
        <a:p>
          <a:pPr algn="l" rtl="0">
            <a:spcAft>
              <a:spcPts val="0"/>
            </a:spcAft>
          </a:pPr>
          <a:r>
            <a:rPr lang="ru-RU" sz="1400" b="1" dirty="0" smtClean="0"/>
            <a:t>Целевое назначение займа: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Покупка оборудования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Разработка продукта или технологии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Инжиниринговые услуги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Исследование рынка</a:t>
          </a:r>
        </a:p>
        <a:p>
          <a:pPr algn="l" rtl="0">
            <a:spcAft>
              <a:spcPts val="0"/>
            </a:spcAft>
          </a:pPr>
          <a:r>
            <a:rPr lang="ru-RU" sz="1400" b="1" baseline="0" dirty="0" smtClean="0"/>
            <a:t>Приобретение лицензий (только в РФ)</a:t>
          </a:r>
        </a:p>
      </dgm:t>
    </dgm:pt>
    <dgm:pt modelId="{ADD7B6FD-7658-451C-9C3C-83A83D5C8810}" type="parTrans" cxnId="{1D4DA2C8-B657-4505-8D7D-709BC2A30CFF}">
      <dgm:prSet/>
      <dgm:spPr/>
      <dgm:t>
        <a:bodyPr/>
        <a:lstStyle/>
        <a:p>
          <a:endParaRPr lang="ru-RU"/>
        </a:p>
      </dgm:t>
    </dgm:pt>
    <dgm:pt modelId="{741EFFEF-2F8D-40C9-8DAE-9C55552A9F28}" type="sibTrans" cxnId="{1D4DA2C8-B657-4505-8D7D-709BC2A30CFF}">
      <dgm:prSet/>
      <dgm:spPr/>
      <dgm:t>
        <a:bodyPr/>
        <a:lstStyle/>
        <a:p>
          <a:endParaRPr lang="ru-RU"/>
        </a:p>
      </dgm:t>
    </dgm:pt>
    <dgm:pt modelId="{48403DF2-954C-42AA-A965-9E58A54F242F}">
      <dgm:prSet custT="1"/>
      <dgm:spPr/>
      <dgm:t>
        <a:bodyPr lIns="180000" anchor="ctr"/>
        <a:lstStyle/>
        <a:p>
          <a:pPr algn="l"/>
          <a:r>
            <a:rPr lang="ru-RU" sz="1400" b="1" dirty="0" smtClean="0"/>
            <a:t>Ограничения</a:t>
          </a:r>
        </a:p>
      </dgm:t>
    </dgm:pt>
    <dgm:pt modelId="{8DB10FAA-7600-444E-A907-59426987DA10}" type="parTrans" cxnId="{DE833263-1A57-4A45-BA7C-676FEC49ED9C}">
      <dgm:prSet/>
      <dgm:spPr/>
      <dgm:t>
        <a:bodyPr/>
        <a:lstStyle/>
        <a:p>
          <a:endParaRPr lang="ru-RU"/>
        </a:p>
      </dgm:t>
    </dgm:pt>
    <dgm:pt modelId="{C4ED6562-AEED-4825-B30C-52AABD40FBAE}" type="sibTrans" cxnId="{DE833263-1A57-4A45-BA7C-676FEC49ED9C}">
      <dgm:prSet/>
      <dgm:spPr/>
      <dgm:t>
        <a:bodyPr/>
        <a:lstStyle/>
        <a:p>
          <a:endParaRPr lang="ru-RU"/>
        </a:p>
      </dgm:t>
    </dgm:pt>
    <dgm:pt modelId="{78EE7F6A-6F44-455C-B50D-64123ACEC5F2}" type="pres">
      <dgm:prSet presAssocID="{D2A64AC8-10D4-4115-AE6E-39D87322DD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902A7-4BB6-46C5-A7EF-2599D4737705}" type="pres">
      <dgm:prSet presAssocID="{043DCAC8-9111-4F91-9559-FE86B53079B8}" presName="root" presStyleCnt="0"/>
      <dgm:spPr/>
    </dgm:pt>
    <dgm:pt modelId="{A06B3FA1-3269-4C0E-A576-C6B00B3E41A6}" type="pres">
      <dgm:prSet presAssocID="{043DCAC8-9111-4F91-9559-FE86B53079B8}" presName="rootComposite" presStyleCnt="0"/>
      <dgm:spPr/>
    </dgm:pt>
    <dgm:pt modelId="{1D5A7343-907B-4912-80D4-6F5662FA2455}" type="pres">
      <dgm:prSet presAssocID="{043DCAC8-9111-4F91-9559-FE86B53079B8}" presName="rootText" presStyleLbl="node1" presStyleIdx="0" presStyleCnt="1" custScaleX="162952" custScaleY="51068" custLinFactNeighborX="-211" custLinFactNeighborY="-36077"/>
      <dgm:spPr/>
      <dgm:t>
        <a:bodyPr/>
        <a:lstStyle/>
        <a:p>
          <a:endParaRPr lang="ru-RU"/>
        </a:p>
      </dgm:t>
    </dgm:pt>
    <dgm:pt modelId="{BE2D9FDE-6B7E-4F41-B5D8-2AB68318C304}" type="pres">
      <dgm:prSet presAssocID="{043DCAC8-9111-4F91-9559-FE86B53079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8D402AB-A022-4DCD-8A54-F7732FD1571D}" type="pres">
      <dgm:prSet presAssocID="{043DCAC8-9111-4F91-9559-FE86B53079B8}" presName="childShape" presStyleCnt="0"/>
      <dgm:spPr/>
    </dgm:pt>
    <dgm:pt modelId="{454D93ED-AF89-4755-A7F4-FA31BD3F5F68}" type="pres">
      <dgm:prSet presAssocID="{F922FDF3-9E21-438F-B3D3-A35BC4586C1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AF64C8-A547-4247-A3F7-B33C10903303}" type="pres">
      <dgm:prSet presAssocID="{82B409A2-C758-4C71-9A81-0C6B01E99918}" presName="childText" presStyleLbl="bgAcc1" presStyleIdx="0" presStyleCnt="4" custScaleX="239314" custScaleY="72857" custLinFactNeighborX="-7972" custLinFactNeighborY="-1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10AE9-339A-4E56-973C-C3DBBFF24991}" type="pres">
      <dgm:prSet presAssocID="{88F95E46-78C3-4A0E-ADE0-E2EAFE5CBCC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7A76ED8-B369-487F-B865-752808083874}" type="pres">
      <dgm:prSet presAssocID="{42123AD0-6F6A-4D14-8474-9BB95BE3DEEC}" presName="childText" presStyleLbl="bgAcc1" presStyleIdx="1" presStyleCnt="4" custScaleX="240131" custScaleY="70276" custLinFactNeighborX="-8683" custLinFactNeighborY="-19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98E8-BCF7-4769-99D1-928D274F9AB2}" type="pres">
      <dgm:prSet presAssocID="{ADD7B6FD-7658-451C-9C3C-83A83D5C8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A40A49-58BD-4DDF-82A7-CB8D9BE42F8B}" type="pres">
      <dgm:prSet presAssocID="{5F77889B-D5B5-4AD4-AABA-019D2E1722E4}" presName="childText" presStyleLbl="bgAcc1" presStyleIdx="2" presStyleCnt="4" custScaleX="237661" custScaleY="148432" custLinFactNeighborX="-8683" custLinFactNeighborY="-7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A9C07-C5F6-496F-9484-D33C912464E3}" type="pres">
      <dgm:prSet presAssocID="{8DB10FAA-7600-444E-A907-59426987DA1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A3F814-5F55-48D6-8A21-9AE2A89A762F}" type="pres">
      <dgm:prSet presAssocID="{48403DF2-954C-42AA-A965-9E58A54F242F}" presName="childText" presStyleLbl="bgAcc1" presStyleIdx="3" presStyleCnt="4" custScaleX="232195" custScaleY="59879" custLinFactNeighborX="-8357" custLinFactNeighborY="-16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6E24D-332C-4DF4-AACD-96CD9BD056C9}" type="presOf" srcId="{42123AD0-6F6A-4D14-8474-9BB95BE3DEEC}" destId="{57A76ED8-B369-487F-B865-752808083874}" srcOrd="0" destOrd="0" presId="urn:microsoft.com/office/officeart/2005/8/layout/hierarchy3"/>
    <dgm:cxn modelId="{DE833263-1A57-4A45-BA7C-676FEC49ED9C}" srcId="{043DCAC8-9111-4F91-9559-FE86B53079B8}" destId="{48403DF2-954C-42AA-A965-9E58A54F242F}" srcOrd="3" destOrd="0" parTransId="{8DB10FAA-7600-444E-A907-59426987DA10}" sibTransId="{C4ED6562-AEED-4825-B30C-52AABD40FBAE}"/>
    <dgm:cxn modelId="{1D4DA2C8-B657-4505-8D7D-709BC2A30CFF}" srcId="{043DCAC8-9111-4F91-9559-FE86B53079B8}" destId="{5F77889B-D5B5-4AD4-AABA-019D2E1722E4}" srcOrd="2" destOrd="0" parTransId="{ADD7B6FD-7658-451C-9C3C-83A83D5C8810}" sibTransId="{741EFFEF-2F8D-40C9-8DAE-9C55552A9F28}"/>
    <dgm:cxn modelId="{D27A9476-ABE3-45B6-A6AA-D3A2975DD353}" type="presOf" srcId="{D2A64AC8-10D4-4115-AE6E-39D87322DD57}" destId="{78EE7F6A-6F44-455C-B50D-64123ACEC5F2}" srcOrd="0" destOrd="0" presId="urn:microsoft.com/office/officeart/2005/8/layout/hierarchy3"/>
    <dgm:cxn modelId="{4195DD67-3D8E-4808-A8EE-98C24757AFC6}" type="presOf" srcId="{8DB10FAA-7600-444E-A907-59426987DA10}" destId="{112A9C07-C5F6-496F-9484-D33C912464E3}" srcOrd="0" destOrd="0" presId="urn:microsoft.com/office/officeart/2005/8/layout/hierarchy3"/>
    <dgm:cxn modelId="{D2722843-832E-4E28-BC5B-96F0E96CCC81}" type="presOf" srcId="{043DCAC8-9111-4F91-9559-FE86B53079B8}" destId="{1D5A7343-907B-4912-80D4-6F5662FA2455}" srcOrd="0" destOrd="0" presId="urn:microsoft.com/office/officeart/2005/8/layout/hierarchy3"/>
    <dgm:cxn modelId="{BA077318-1115-4AC7-A1F7-CBF5F274AC08}" type="presOf" srcId="{ADD7B6FD-7658-451C-9C3C-83A83D5C8810}" destId="{C9B598E8-BCF7-4769-99D1-928D274F9AB2}" srcOrd="0" destOrd="0" presId="urn:microsoft.com/office/officeart/2005/8/layout/hierarchy3"/>
    <dgm:cxn modelId="{10E335E9-2D0E-4C56-A243-D1C05EDBECF1}" srcId="{043DCAC8-9111-4F91-9559-FE86B53079B8}" destId="{42123AD0-6F6A-4D14-8474-9BB95BE3DEEC}" srcOrd="1" destOrd="0" parTransId="{88F95E46-78C3-4A0E-ADE0-E2EAFE5CBCC0}" sibTransId="{D198E93E-648A-42AA-88AD-1B0F6F22BE78}"/>
    <dgm:cxn modelId="{AB0BC35C-ED52-49C4-9DC6-0A28DF9E6004}" srcId="{043DCAC8-9111-4F91-9559-FE86B53079B8}" destId="{82B409A2-C758-4C71-9A81-0C6B01E99918}" srcOrd="0" destOrd="0" parTransId="{F922FDF3-9E21-438F-B3D3-A35BC4586C19}" sibTransId="{7D6AD919-AAF7-44C3-B8E2-7F38944AF01D}"/>
    <dgm:cxn modelId="{6C7C4718-58A7-4965-B653-8ECFF4A3F091}" type="presOf" srcId="{48403DF2-954C-42AA-A965-9E58A54F242F}" destId="{D2A3F814-5F55-48D6-8A21-9AE2A89A762F}" srcOrd="0" destOrd="0" presId="urn:microsoft.com/office/officeart/2005/8/layout/hierarchy3"/>
    <dgm:cxn modelId="{8EE294B0-E047-4734-8764-9979DB90022D}" srcId="{D2A64AC8-10D4-4115-AE6E-39D87322DD57}" destId="{043DCAC8-9111-4F91-9559-FE86B53079B8}" srcOrd="0" destOrd="0" parTransId="{892C1340-C5C1-45B4-921A-CBAB9FB27DDB}" sibTransId="{C1F75AB0-6352-4A63-A1A5-F59FC2EBDD06}"/>
    <dgm:cxn modelId="{0DF42521-7443-4ABC-B2C3-7C7E061ACD88}" type="presOf" srcId="{82B409A2-C758-4C71-9A81-0C6B01E99918}" destId="{65AF64C8-A547-4247-A3F7-B33C10903303}" srcOrd="0" destOrd="0" presId="urn:microsoft.com/office/officeart/2005/8/layout/hierarchy3"/>
    <dgm:cxn modelId="{733182BA-7B8D-441B-B1D1-2DD41060A493}" type="presOf" srcId="{88F95E46-78C3-4A0E-ADE0-E2EAFE5CBCC0}" destId="{63210AE9-339A-4E56-973C-C3DBBFF24991}" srcOrd="0" destOrd="0" presId="urn:microsoft.com/office/officeart/2005/8/layout/hierarchy3"/>
    <dgm:cxn modelId="{ACE5488C-0BA5-4830-99E7-E7D8B1B970CF}" type="presOf" srcId="{5F77889B-D5B5-4AD4-AABA-019D2E1722E4}" destId="{5DA40A49-58BD-4DDF-82A7-CB8D9BE42F8B}" srcOrd="0" destOrd="0" presId="urn:microsoft.com/office/officeart/2005/8/layout/hierarchy3"/>
    <dgm:cxn modelId="{E5B9FFAE-7047-4FD2-B961-B16A5A9A283C}" type="presOf" srcId="{F922FDF3-9E21-438F-B3D3-A35BC4586C19}" destId="{454D93ED-AF89-4755-A7F4-FA31BD3F5F68}" srcOrd="0" destOrd="0" presId="urn:microsoft.com/office/officeart/2005/8/layout/hierarchy3"/>
    <dgm:cxn modelId="{51F8999F-8A5C-4DC7-9F9F-343671508CDF}" type="presOf" srcId="{043DCAC8-9111-4F91-9559-FE86B53079B8}" destId="{BE2D9FDE-6B7E-4F41-B5D8-2AB68318C304}" srcOrd="1" destOrd="0" presId="urn:microsoft.com/office/officeart/2005/8/layout/hierarchy3"/>
    <dgm:cxn modelId="{9573BEBE-EF3E-45B3-B885-FCA739A92955}" type="presParOf" srcId="{78EE7F6A-6F44-455C-B50D-64123ACEC5F2}" destId="{580902A7-4BB6-46C5-A7EF-2599D4737705}" srcOrd="0" destOrd="0" presId="urn:microsoft.com/office/officeart/2005/8/layout/hierarchy3"/>
    <dgm:cxn modelId="{B79E5A2A-8386-409D-B535-60E12BF01AEA}" type="presParOf" srcId="{580902A7-4BB6-46C5-A7EF-2599D4737705}" destId="{A06B3FA1-3269-4C0E-A576-C6B00B3E41A6}" srcOrd="0" destOrd="0" presId="urn:microsoft.com/office/officeart/2005/8/layout/hierarchy3"/>
    <dgm:cxn modelId="{C5489003-87B0-4377-B0F5-9F3DE652AB67}" type="presParOf" srcId="{A06B3FA1-3269-4C0E-A576-C6B00B3E41A6}" destId="{1D5A7343-907B-4912-80D4-6F5662FA2455}" srcOrd="0" destOrd="0" presId="urn:microsoft.com/office/officeart/2005/8/layout/hierarchy3"/>
    <dgm:cxn modelId="{A5091423-ACCA-42E1-982C-44ADE71168D6}" type="presParOf" srcId="{A06B3FA1-3269-4C0E-A576-C6B00B3E41A6}" destId="{BE2D9FDE-6B7E-4F41-B5D8-2AB68318C304}" srcOrd="1" destOrd="0" presId="urn:microsoft.com/office/officeart/2005/8/layout/hierarchy3"/>
    <dgm:cxn modelId="{F55FAEA7-273B-4239-B386-26CE8759C11E}" type="presParOf" srcId="{580902A7-4BB6-46C5-A7EF-2599D4737705}" destId="{E8D402AB-A022-4DCD-8A54-F7732FD1571D}" srcOrd="1" destOrd="0" presId="urn:microsoft.com/office/officeart/2005/8/layout/hierarchy3"/>
    <dgm:cxn modelId="{669E10E3-8E0D-4725-8D1F-4F74FCE513D8}" type="presParOf" srcId="{E8D402AB-A022-4DCD-8A54-F7732FD1571D}" destId="{454D93ED-AF89-4755-A7F4-FA31BD3F5F68}" srcOrd="0" destOrd="0" presId="urn:microsoft.com/office/officeart/2005/8/layout/hierarchy3"/>
    <dgm:cxn modelId="{A95B7872-D0F1-4152-9DF5-06BB14480338}" type="presParOf" srcId="{E8D402AB-A022-4DCD-8A54-F7732FD1571D}" destId="{65AF64C8-A547-4247-A3F7-B33C10903303}" srcOrd="1" destOrd="0" presId="urn:microsoft.com/office/officeart/2005/8/layout/hierarchy3"/>
    <dgm:cxn modelId="{1DE0D650-E1A3-4518-8F78-24C3739C75C8}" type="presParOf" srcId="{E8D402AB-A022-4DCD-8A54-F7732FD1571D}" destId="{63210AE9-339A-4E56-973C-C3DBBFF24991}" srcOrd="2" destOrd="0" presId="urn:microsoft.com/office/officeart/2005/8/layout/hierarchy3"/>
    <dgm:cxn modelId="{0391DFB3-E7BC-49E7-91A6-107800D20186}" type="presParOf" srcId="{E8D402AB-A022-4DCD-8A54-F7732FD1571D}" destId="{57A76ED8-B369-487F-B865-752808083874}" srcOrd="3" destOrd="0" presId="urn:microsoft.com/office/officeart/2005/8/layout/hierarchy3"/>
    <dgm:cxn modelId="{F6B4F676-6C40-4A0A-9871-82EBCB406FCC}" type="presParOf" srcId="{E8D402AB-A022-4DCD-8A54-F7732FD1571D}" destId="{C9B598E8-BCF7-4769-99D1-928D274F9AB2}" srcOrd="4" destOrd="0" presId="urn:microsoft.com/office/officeart/2005/8/layout/hierarchy3"/>
    <dgm:cxn modelId="{EFDE1109-8087-4042-81E1-BC71EAC88787}" type="presParOf" srcId="{E8D402AB-A022-4DCD-8A54-F7732FD1571D}" destId="{5DA40A49-58BD-4DDF-82A7-CB8D9BE42F8B}" srcOrd="5" destOrd="0" presId="urn:microsoft.com/office/officeart/2005/8/layout/hierarchy3"/>
    <dgm:cxn modelId="{959A35B5-2F24-4DB4-808B-5FBF2C9A221D}" type="presParOf" srcId="{E8D402AB-A022-4DCD-8A54-F7732FD1571D}" destId="{112A9C07-C5F6-496F-9484-D33C912464E3}" srcOrd="6" destOrd="0" presId="urn:microsoft.com/office/officeart/2005/8/layout/hierarchy3"/>
    <dgm:cxn modelId="{D055F88A-79EE-4121-A59D-3636E4EF3AC8}" type="presParOf" srcId="{E8D402AB-A022-4DCD-8A54-F7732FD1571D}" destId="{D2A3F814-5F55-48D6-8A21-9AE2A89A762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0" y="265483"/>
          <a:ext cx="3453946" cy="499063"/>
        </a:xfrm>
        <a:prstGeom prst="roundRect">
          <a:avLst>
            <a:gd name="adj" fmla="val 10000"/>
          </a:avLst>
        </a:prstGeom>
        <a:noFill/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2000" u="none" kern="1200" dirty="0"/>
        </a:p>
      </dsp:txBody>
      <dsp:txXfrm>
        <a:off x="14617" y="280100"/>
        <a:ext cx="3424712" cy="469829"/>
      </dsp:txXfrm>
    </dsp:sp>
    <dsp:sp modelId="{454D93ED-AF89-4755-A7F4-FA31BD3F5F68}">
      <dsp:nvSpPr>
        <dsp:cNvPr id="0" name=""/>
        <dsp:cNvSpPr/>
      </dsp:nvSpPr>
      <dsp:spPr>
        <a:xfrm>
          <a:off x="345394" y="764547"/>
          <a:ext cx="238122" cy="655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688"/>
              </a:lnTo>
              <a:lnTo>
                <a:pt x="238122" y="65568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583516" y="1003212"/>
          <a:ext cx="4716084" cy="834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</a:rPr>
            <a:t>минимальный размер кредита – 50 млн. рублей</a:t>
          </a:r>
        </a:p>
        <a:p>
          <a:pPr lvl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</a:rPr>
            <a:t>максимальный размер кредита – 1 млрд. рублей</a:t>
          </a:r>
        </a:p>
        <a:p>
          <a:pPr lvl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+mn-lt"/>
            </a:rPr>
            <a:t>(общий кредитный лимит на заёмщика – до 4 млрд. руб.)</a:t>
          </a:r>
          <a:endParaRPr lang="ru-RU" sz="1400" b="1" u="sng" kern="1200" dirty="0">
            <a:latin typeface="+mn-lt"/>
          </a:endParaRPr>
        </a:p>
      </dsp:txBody>
      <dsp:txXfrm>
        <a:off x="607944" y="1027640"/>
        <a:ext cx="4667228" cy="785190"/>
      </dsp:txXfrm>
    </dsp:sp>
    <dsp:sp modelId="{63210AE9-339A-4E56-973C-C3DBBFF24991}">
      <dsp:nvSpPr>
        <dsp:cNvPr id="0" name=""/>
        <dsp:cNvSpPr/>
      </dsp:nvSpPr>
      <dsp:spPr>
        <a:xfrm>
          <a:off x="345394" y="764547"/>
          <a:ext cx="233712" cy="1555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015"/>
              </a:lnTo>
              <a:lnTo>
                <a:pt x="233712" y="15550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76ED8-B369-487F-B865-752808083874}">
      <dsp:nvSpPr>
        <dsp:cNvPr id="0" name=""/>
        <dsp:cNvSpPr/>
      </dsp:nvSpPr>
      <dsp:spPr>
        <a:xfrm>
          <a:off x="579107" y="1976175"/>
          <a:ext cx="4721901" cy="68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получатели</a:t>
          </a:r>
          <a:r>
            <a:rPr lang="ru-RU" sz="1400" b="1" kern="1200" dirty="0" smtClean="0"/>
            <a:t> – субъекты малого и среднего предпринимательства, осуществляющие деятельность в приоритетных отраслях</a:t>
          </a:r>
        </a:p>
      </dsp:txBody>
      <dsp:txXfrm>
        <a:off x="599222" y="1996290"/>
        <a:ext cx="4681671" cy="646544"/>
      </dsp:txXfrm>
    </dsp:sp>
    <dsp:sp modelId="{C9B598E8-BCF7-4769-99D1-928D274F9AB2}">
      <dsp:nvSpPr>
        <dsp:cNvPr id="0" name=""/>
        <dsp:cNvSpPr/>
      </dsp:nvSpPr>
      <dsp:spPr>
        <a:xfrm>
          <a:off x="345394" y="764547"/>
          <a:ext cx="243735" cy="242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4942"/>
              </a:lnTo>
              <a:lnTo>
                <a:pt x="243735" y="242494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0A49-58BD-4DDF-82A7-CB8D9BE42F8B}">
      <dsp:nvSpPr>
        <dsp:cNvPr id="0" name=""/>
        <dsp:cNvSpPr/>
      </dsp:nvSpPr>
      <dsp:spPr>
        <a:xfrm>
          <a:off x="589130" y="2775471"/>
          <a:ext cx="4687173" cy="828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Процентная ставка</a:t>
          </a:r>
          <a:r>
            <a:rPr lang="ru-RU" sz="1400" b="1" kern="1200" dirty="0" smtClean="0"/>
            <a:t>:</a:t>
          </a:r>
        </a:p>
        <a:p>
          <a:pPr lvl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/>
            <a:t>11% для субъектов малого предпринимательства</a:t>
          </a:r>
        </a:p>
        <a:p>
          <a:pPr lvl="0" algn="l" defTabSz="622300" rt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/>
            <a:t>10% для субъектов среднего предпринимательства</a:t>
          </a:r>
        </a:p>
      </dsp:txBody>
      <dsp:txXfrm>
        <a:off x="613382" y="2799723"/>
        <a:ext cx="4638669" cy="779532"/>
      </dsp:txXfrm>
    </dsp:sp>
    <dsp:sp modelId="{112A9C07-C5F6-496F-9484-D33C912464E3}">
      <dsp:nvSpPr>
        <dsp:cNvPr id="0" name=""/>
        <dsp:cNvSpPr/>
      </dsp:nvSpPr>
      <dsp:spPr>
        <a:xfrm>
          <a:off x="345394" y="764547"/>
          <a:ext cx="290659" cy="384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409"/>
              </a:lnTo>
              <a:lnTo>
                <a:pt x="290659" y="38484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636053" y="4424391"/>
          <a:ext cx="4708329" cy="377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требования</a:t>
          </a:r>
        </a:p>
      </dsp:txBody>
      <dsp:txXfrm>
        <a:off x="647099" y="4435437"/>
        <a:ext cx="4686237" cy="3550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17031" y="0"/>
          <a:ext cx="2870295" cy="449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/>
            <a:t>Льготный займ </a:t>
          </a:r>
          <a:br>
            <a:rPr lang="ru-RU" sz="1600" b="1" u="none" kern="1200" dirty="0" smtClean="0"/>
          </a:br>
          <a:r>
            <a:rPr lang="ru-RU" sz="1600" b="1" u="none" kern="1200" dirty="0" smtClean="0"/>
            <a:t>под 5% годовых</a:t>
          </a:r>
          <a:endParaRPr lang="ru-RU" sz="1600" u="none" kern="1200" dirty="0"/>
        </a:p>
      </dsp:txBody>
      <dsp:txXfrm>
        <a:off x="30204" y="13173"/>
        <a:ext cx="2843949" cy="423419"/>
      </dsp:txXfrm>
    </dsp:sp>
    <dsp:sp modelId="{454D93ED-AF89-4755-A7F4-FA31BD3F5F68}">
      <dsp:nvSpPr>
        <dsp:cNvPr id="0" name=""/>
        <dsp:cNvSpPr/>
      </dsp:nvSpPr>
      <dsp:spPr>
        <a:xfrm>
          <a:off x="304060" y="449765"/>
          <a:ext cx="178408" cy="42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684"/>
              </a:lnTo>
              <a:lnTo>
                <a:pt x="178408" y="42468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482469" y="553617"/>
          <a:ext cx="3372291" cy="6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Общий бюджет проекта ≥ 500 млн.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Сумма займа 50-500 млн.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Срок займа </a:t>
          </a:r>
          <a:r>
            <a:rPr lang="ru-RU" sz="1400" b="1" kern="1200" baseline="0" dirty="0" smtClean="0"/>
            <a:t>≤</a:t>
          </a:r>
          <a:r>
            <a:rPr lang="ru-RU" sz="1400" b="1" kern="1200" dirty="0" smtClean="0"/>
            <a:t> 5 лет</a:t>
          </a:r>
        </a:p>
      </dsp:txBody>
      <dsp:txXfrm>
        <a:off x="501263" y="572411"/>
        <a:ext cx="3334703" cy="604076"/>
      </dsp:txXfrm>
    </dsp:sp>
    <dsp:sp modelId="{63210AE9-339A-4E56-973C-C3DBBFF24991}">
      <dsp:nvSpPr>
        <dsp:cNvPr id="0" name=""/>
        <dsp:cNvSpPr/>
      </dsp:nvSpPr>
      <dsp:spPr>
        <a:xfrm>
          <a:off x="304060" y="449765"/>
          <a:ext cx="168389" cy="121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313"/>
              </a:lnTo>
              <a:lnTo>
                <a:pt x="168389" y="121831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76ED8-B369-487F-B865-752808083874}">
      <dsp:nvSpPr>
        <dsp:cNvPr id="0" name=""/>
        <dsp:cNvSpPr/>
      </dsp:nvSpPr>
      <dsp:spPr>
        <a:xfrm>
          <a:off x="472450" y="1358611"/>
          <a:ext cx="3383803" cy="61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Софинансирование со стороны заявителя, инвестора или банка не менее 70% от общего бюджета проекта</a:t>
          </a:r>
        </a:p>
      </dsp:txBody>
      <dsp:txXfrm>
        <a:off x="490578" y="1376739"/>
        <a:ext cx="3347547" cy="582677"/>
      </dsp:txXfrm>
    </dsp:sp>
    <dsp:sp modelId="{C9B598E8-BCF7-4769-99D1-928D274F9AB2}">
      <dsp:nvSpPr>
        <dsp:cNvPr id="0" name=""/>
        <dsp:cNvSpPr/>
      </dsp:nvSpPr>
      <dsp:spPr>
        <a:xfrm>
          <a:off x="304060" y="449765"/>
          <a:ext cx="168389" cy="250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244"/>
              </a:lnTo>
              <a:lnTo>
                <a:pt x="168389" y="250724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0A49-58BD-4DDF-82A7-CB8D9BE42F8B}">
      <dsp:nvSpPr>
        <dsp:cNvPr id="0" name=""/>
        <dsp:cNvSpPr/>
      </dsp:nvSpPr>
      <dsp:spPr>
        <a:xfrm>
          <a:off x="472450" y="2303375"/>
          <a:ext cx="3348997" cy="130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Целевое назначение займа: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Покупка оборудования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Разработка продукта или технологии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Инжиниринговые услуги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Исследование рынка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Приобретение лицензий (только в РФ)</a:t>
          </a:r>
        </a:p>
      </dsp:txBody>
      <dsp:txXfrm>
        <a:off x="510739" y="2341664"/>
        <a:ext cx="3272419" cy="1230689"/>
      </dsp:txXfrm>
    </dsp:sp>
    <dsp:sp modelId="{112A9C07-C5F6-496F-9484-D33C912464E3}">
      <dsp:nvSpPr>
        <dsp:cNvPr id="0" name=""/>
        <dsp:cNvSpPr/>
      </dsp:nvSpPr>
      <dsp:spPr>
        <a:xfrm>
          <a:off x="304060" y="449765"/>
          <a:ext cx="172983" cy="357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2935"/>
              </a:lnTo>
              <a:lnTo>
                <a:pt x="172983" y="357293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477044" y="3759018"/>
          <a:ext cx="3271973" cy="527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Ограничения</a:t>
          </a:r>
        </a:p>
      </dsp:txBody>
      <dsp:txXfrm>
        <a:off x="492490" y="3774464"/>
        <a:ext cx="3241081" cy="4964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17031" y="0"/>
          <a:ext cx="2870295" cy="449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/>
            <a:t>Льготный займ </a:t>
          </a:r>
          <a:br>
            <a:rPr lang="ru-RU" sz="1600" b="1" u="none" kern="1200" dirty="0" smtClean="0"/>
          </a:br>
          <a:r>
            <a:rPr lang="ru-RU" sz="1600" b="1" u="none" kern="1200" dirty="0" smtClean="0"/>
            <a:t>под 5% годовых</a:t>
          </a:r>
          <a:endParaRPr lang="ru-RU" sz="1600" u="none" kern="1200" dirty="0"/>
        </a:p>
      </dsp:txBody>
      <dsp:txXfrm>
        <a:off x="30204" y="13173"/>
        <a:ext cx="2843949" cy="423419"/>
      </dsp:txXfrm>
    </dsp:sp>
    <dsp:sp modelId="{454D93ED-AF89-4755-A7F4-FA31BD3F5F68}">
      <dsp:nvSpPr>
        <dsp:cNvPr id="0" name=""/>
        <dsp:cNvSpPr/>
      </dsp:nvSpPr>
      <dsp:spPr>
        <a:xfrm>
          <a:off x="304060" y="449765"/>
          <a:ext cx="178408" cy="42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684"/>
              </a:lnTo>
              <a:lnTo>
                <a:pt x="178408" y="42468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482469" y="553617"/>
          <a:ext cx="3372291" cy="6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Общий бюджет проекта ≥ 500 млн.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Сумма займа 100-700 млн.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Срок займа </a:t>
          </a:r>
          <a:r>
            <a:rPr lang="ru-RU" sz="1400" b="1" kern="1200" baseline="0" dirty="0" smtClean="0"/>
            <a:t>≤</a:t>
          </a:r>
          <a:r>
            <a:rPr lang="ru-RU" sz="1400" b="1" kern="1200" dirty="0" smtClean="0"/>
            <a:t> 7 лет</a:t>
          </a:r>
        </a:p>
      </dsp:txBody>
      <dsp:txXfrm>
        <a:off x="501263" y="572411"/>
        <a:ext cx="3334703" cy="604076"/>
      </dsp:txXfrm>
    </dsp:sp>
    <dsp:sp modelId="{63210AE9-339A-4E56-973C-C3DBBFF24991}">
      <dsp:nvSpPr>
        <dsp:cNvPr id="0" name=""/>
        <dsp:cNvSpPr/>
      </dsp:nvSpPr>
      <dsp:spPr>
        <a:xfrm>
          <a:off x="304060" y="449765"/>
          <a:ext cx="168389" cy="121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313"/>
              </a:lnTo>
              <a:lnTo>
                <a:pt x="168389" y="121831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76ED8-B369-487F-B865-752808083874}">
      <dsp:nvSpPr>
        <dsp:cNvPr id="0" name=""/>
        <dsp:cNvSpPr/>
      </dsp:nvSpPr>
      <dsp:spPr>
        <a:xfrm>
          <a:off x="472450" y="1358611"/>
          <a:ext cx="3383803" cy="61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Софинансирование со стороны заявителя, инвестора или банка не менее 70% от общего бюджета проекта</a:t>
          </a:r>
        </a:p>
      </dsp:txBody>
      <dsp:txXfrm>
        <a:off x="490578" y="1376739"/>
        <a:ext cx="3347547" cy="582677"/>
      </dsp:txXfrm>
    </dsp:sp>
    <dsp:sp modelId="{C9B598E8-BCF7-4769-99D1-928D274F9AB2}">
      <dsp:nvSpPr>
        <dsp:cNvPr id="0" name=""/>
        <dsp:cNvSpPr/>
      </dsp:nvSpPr>
      <dsp:spPr>
        <a:xfrm>
          <a:off x="304060" y="449765"/>
          <a:ext cx="168389" cy="250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244"/>
              </a:lnTo>
              <a:lnTo>
                <a:pt x="168389" y="250724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0A49-58BD-4DDF-82A7-CB8D9BE42F8B}">
      <dsp:nvSpPr>
        <dsp:cNvPr id="0" name=""/>
        <dsp:cNvSpPr/>
      </dsp:nvSpPr>
      <dsp:spPr>
        <a:xfrm>
          <a:off x="472450" y="2303375"/>
          <a:ext cx="3348997" cy="130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Целевое назначение займа: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Покупка оборудования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Разработка продукта или технологии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Инжиниринговые услуги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Исследование рынка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Приобретение лицензий (только в РФ)</a:t>
          </a:r>
        </a:p>
      </dsp:txBody>
      <dsp:txXfrm>
        <a:off x="510739" y="2341664"/>
        <a:ext cx="3272419" cy="1230689"/>
      </dsp:txXfrm>
    </dsp:sp>
    <dsp:sp modelId="{112A9C07-C5F6-496F-9484-D33C912464E3}">
      <dsp:nvSpPr>
        <dsp:cNvPr id="0" name=""/>
        <dsp:cNvSpPr/>
      </dsp:nvSpPr>
      <dsp:spPr>
        <a:xfrm>
          <a:off x="304060" y="449765"/>
          <a:ext cx="172983" cy="357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2935"/>
              </a:lnTo>
              <a:lnTo>
                <a:pt x="172983" y="357293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477044" y="3759018"/>
          <a:ext cx="3271973" cy="527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Ограничения</a:t>
          </a:r>
        </a:p>
      </dsp:txBody>
      <dsp:txXfrm>
        <a:off x="492490" y="3774464"/>
        <a:ext cx="3241081" cy="4964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95577" y="0"/>
          <a:ext cx="4597299" cy="526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/>
            <a:t>Приобретение оборудования</a:t>
          </a:r>
          <a:endParaRPr lang="ru-RU" sz="1800" u="none" kern="1200" dirty="0"/>
        </a:p>
      </dsp:txBody>
      <dsp:txXfrm>
        <a:off x="111010" y="15433"/>
        <a:ext cx="4566433" cy="496059"/>
      </dsp:txXfrm>
    </dsp:sp>
    <dsp:sp modelId="{454D93ED-AF89-4755-A7F4-FA31BD3F5F68}">
      <dsp:nvSpPr>
        <dsp:cNvPr id="0" name=""/>
        <dsp:cNvSpPr/>
      </dsp:nvSpPr>
      <dsp:spPr>
        <a:xfrm>
          <a:off x="555307" y="526925"/>
          <a:ext cx="332474" cy="497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323"/>
              </a:lnTo>
              <a:lnTo>
                <a:pt x="332474" y="49732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887782" y="648375"/>
          <a:ext cx="3575599" cy="75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 50 % затрат, </a:t>
          </a:r>
          <a:br>
            <a:rPr lang="ru-RU" sz="1400" b="1" kern="1200" dirty="0" smtClean="0"/>
          </a:br>
          <a:r>
            <a:rPr lang="ru-RU" sz="1400" b="1" kern="1200" dirty="0" smtClean="0"/>
            <a:t>но не более 15 млн. руб.</a:t>
          </a:r>
          <a:endParaRPr lang="ru-RU" sz="1400" b="1" kern="1200" dirty="0"/>
        </a:p>
      </dsp:txBody>
      <dsp:txXfrm>
        <a:off x="909800" y="670393"/>
        <a:ext cx="3531563" cy="707711"/>
      </dsp:txXfrm>
    </dsp:sp>
    <dsp:sp modelId="{63210AE9-339A-4E56-973C-C3DBBFF24991}">
      <dsp:nvSpPr>
        <dsp:cNvPr id="0" name=""/>
        <dsp:cNvSpPr/>
      </dsp:nvSpPr>
      <dsp:spPr>
        <a:xfrm>
          <a:off x="555307" y="526925"/>
          <a:ext cx="320736" cy="142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104"/>
              </a:lnTo>
              <a:lnTo>
                <a:pt x="320736" y="142710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76ED8-B369-487F-B865-752808083874}">
      <dsp:nvSpPr>
        <dsp:cNvPr id="0" name=""/>
        <dsp:cNvSpPr/>
      </dsp:nvSpPr>
      <dsp:spPr>
        <a:xfrm>
          <a:off x="876044" y="1591472"/>
          <a:ext cx="3602294" cy="725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получатели субсидии  ЮЛ и ИП</a:t>
          </a:r>
          <a:r>
            <a:rPr lang="ru-RU" sz="1400" b="1" kern="1200" baseline="0" dirty="0" smtClean="0"/>
            <a:t> </a:t>
          </a:r>
          <a:endParaRPr lang="ru-RU" sz="1400" b="1" kern="1200" dirty="0" smtClean="0"/>
        </a:p>
      </dsp:txBody>
      <dsp:txXfrm>
        <a:off x="897282" y="1612710"/>
        <a:ext cx="3559818" cy="682640"/>
      </dsp:txXfrm>
    </dsp:sp>
    <dsp:sp modelId="{C9B598E8-BCF7-4769-99D1-928D274F9AB2}">
      <dsp:nvSpPr>
        <dsp:cNvPr id="0" name=""/>
        <dsp:cNvSpPr/>
      </dsp:nvSpPr>
      <dsp:spPr>
        <a:xfrm>
          <a:off x="555307" y="526925"/>
          <a:ext cx="320736" cy="2470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276"/>
              </a:lnTo>
              <a:lnTo>
                <a:pt x="320736" y="247027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0A49-58BD-4DDF-82A7-CB8D9BE42F8B}">
      <dsp:nvSpPr>
        <dsp:cNvPr id="0" name=""/>
        <dsp:cNvSpPr/>
      </dsp:nvSpPr>
      <dsp:spPr>
        <a:xfrm>
          <a:off x="876044" y="2520329"/>
          <a:ext cx="3648371" cy="95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новое</a:t>
          </a:r>
          <a:r>
            <a:rPr lang="ru-RU" sz="1400" b="1" kern="1200" baseline="0" dirty="0" smtClean="0"/>
            <a:t> оборудование: 2 и выше амортизационные группы по ОКОФ</a:t>
          </a:r>
        </a:p>
      </dsp:txBody>
      <dsp:txXfrm>
        <a:off x="903978" y="2548263"/>
        <a:ext cx="3592503" cy="897876"/>
      </dsp:txXfrm>
    </dsp:sp>
    <dsp:sp modelId="{112A9C07-C5F6-496F-9484-D33C912464E3}">
      <dsp:nvSpPr>
        <dsp:cNvPr id="0" name=""/>
        <dsp:cNvSpPr/>
      </dsp:nvSpPr>
      <dsp:spPr>
        <a:xfrm>
          <a:off x="555307" y="526925"/>
          <a:ext cx="359037" cy="341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7784"/>
              </a:lnTo>
              <a:lnTo>
                <a:pt x="359037" y="341778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914345" y="3635790"/>
          <a:ext cx="3591580" cy="617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ограничения</a:t>
          </a:r>
        </a:p>
      </dsp:txBody>
      <dsp:txXfrm>
        <a:off x="932441" y="3653886"/>
        <a:ext cx="3555388" cy="5816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0F359-71CF-4669-ACA0-A1816C50AACF}">
      <dsp:nvSpPr>
        <dsp:cNvPr id="0" name=""/>
        <dsp:cNvSpPr/>
      </dsp:nvSpPr>
      <dsp:spPr>
        <a:xfrm>
          <a:off x="67602" y="54005"/>
          <a:ext cx="4531286" cy="545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/>
            <a:t>Приобретение</a:t>
          </a:r>
          <a:r>
            <a:rPr lang="ru-RU" sz="1800" b="1" u="none" kern="1200" baseline="0" dirty="0" smtClean="0"/>
            <a:t> оборудования в лизинг</a:t>
          </a:r>
          <a:endParaRPr lang="ru-RU" sz="1800" u="none" kern="1200" dirty="0"/>
        </a:p>
      </dsp:txBody>
      <dsp:txXfrm>
        <a:off x="83582" y="69985"/>
        <a:ext cx="4499326" cy="513653"/>
      </dsp:txXfrm>
    </dsp:sp>
    <dsp:sp modelId="{F7E9756E-6EC2-40C3-80A9-B214DC3F12F9}">
      <dsp:nvSpPr>
        <dsp:cNvPr id="0" name=""/>
        <dsp:cNvSpPr/>
      </dsp:nvSpPr>
      <dsp:spPr>
        <a:xfrm>
          <a:off x="520731" y="599618"/>
          <a:ext cx="361066" cy="601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465"/>
              </a:lnTo>
              <a:lnTo>
                <a:pt x="361066" y="60146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98C4-81D3-4B52-84AB-83AC0D3955E4}">
      <dsp:nvSpPr>
        <dsp:cNvPr id="0" name=""/>
        <dsp:cNvSpPr/>
      </dsp:nvSpPr>
      <dsp:spPr>
        <a:xfrm>
          <a:off x="881798" y="828288"/>
          <a:ext cx="4030227" cy="745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/>
            <a:t>первый взнос – до 100 %, но не более 15 млн.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(начинающие – до 85%, но не более 1,5 млн. руб.)</a:t>
          </a:r>
          <a:endParaRPr lang="ru-RU" sz="1400" b="1" kern="1200" dirty="0"/>
        </a:p>
      </dsp:txBody>
      <dsp:txXfrm>
        <a:off x="903636" y="850126"/>
        <a:ext cx="3986551" cy="701916"/>
      </dsp:txXfrm>
    </dsp:sp>
    <dsp:sp modelId="{ABD31876-881C-41C6-A171-F615E03F6851}">
      <dsp:nvSpPr>
        <dsp:cNvPr id="0" name=""/>
        <dsp:cNvSpPr/>
      </dsp:nvSpPr>
      <dsp:spPr>
        <a:xfrm>
          <a:off x="520731" y="599618"/>
          <a:ext cx="388158" cy="1398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836"/>
              </a:lnTo>
              <a:lnTo>
                <a:pt x="388158" y="139883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80FC5-74FE-4487-9A8D-C8EC2C39D2F1}">
      <dsp:nvSpPr>
        <dsp:cNvPr id="0" name=""/>
        <dsp:cNvSpPr/>
      </dsp:nvSpPr>
      <dsp:spPr>
        <a:xfrm>
          <a:off x="908890" y="1724377"/>
          <a:ext cx="4026613" cy="54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лизинговые платежи – 3/4 ключевой ставки ЦБ,  </a:t>
          </a:r>
          <a:br>
            <a:rPr lang="ru-RU" sz="1400" b="1" kern="1200" dirty="0" smtClean="0"/>
          </a:br>
          <a:r>
            <a:rPr lang="ru-RU" sz="1400" b="1" kern="1200" dirty="0" smtClean="0"/>
            <a:t>но не более 70 % затрат, не более 15 млн. руб.</a:t>
          </a:r>
          <a:endParaRPr lang="ru-RU" sz="1400" kern="1200" dirty="0"/>
        </a:p>
      </dsp:txBody>
      <dsp:txXfrm>
        <a:off x="924945" y="1740432"/>
        <a:ext cx="3994503" cy="516047"/>
      </dsp:txXfrm>
    </dsp:sp>
    <dsp:sp modelId="{532FAB8E-C3BC-4FAC-9BA9-FB7F05228C83}">
      <dsp:nvSpPr>
        <dsp:cNvPr id="0" name=""/>
        <dsp:cNvSpPr/>
      </dsp:nvSpPr>
      <dsp:spPr>
        <a:xfrm>
          <a:off x="520731" y="599618"/>
          <a:ext cx="387141" cy="2075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802"/>
              </a:lnTo>
              <a:lnTo>
                <a:pt x="387141" y="207580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84116-29F3-4365-BE8C-22387E2F3888}">
      <dsp:nvSpPr>
        <dsp:cNvPr id="0" name=""/>
        <dsp:cNvSpPr/>
      </dsp:nvSpPr>
      <dsp:spPr>
        <a:xfrm>
          <a:off x="907872" y="2461138"/>
          <a:ext cx="4029376" cy="428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получатели субсидии </a:t>
          </a:r>
          <a:br>
            <a:rPr lang="ru-RU" sz="1400" b="1" kern="1200" dirty="0" smtClean="0"/>
          </a:br>
          <a:r>
            <a:rPr lang="ru-RU" sz="1400" b="1" kern="1200" dirty="0" smtClean="0"/>
            <a:t>ЮЛ и ИП</a:t>
          </a:r>
        </a:p>
      </dsp:txBody>
      <dsp:txXfrm>
        <a:off x="920424" y="2473690"/>
        <a:ext cx="4004272" cy="403461"/>
      </dsp:txXfrm>
    </dsp:sp>
    <dsp:sp modelId="{33A239A4-FE38-43BB-BCBD-9BDB167B7C18}">
      <dsp:nvSpPr>
        <dsp:cNvPr id="0" name=""/>
        <dsp:cNvSpPr/>
      </dsp:nvSpPr>
      <dsp:spPr>
        <a:xfrm>
          <a:off x="520731" y="599618"/>
          <a:ext cx="387141" cy="285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289"/>
              </a:lnTo>
              <a:lnTo>
                <a:pt x="387141" y="285828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B84AF-EF91-40CB-888F-CF335631961F}">
      <dsp:nvSpPr>
        <dsp:cNvPr id="0" name=""/>
        <dsp:cNvSpPr/>
      </dsp:nvSpPr>
      <dsp:spPr>
        <a:xfrm>
          <a:off x="907872" y="3026743"/>
          <a:ext cx="4014913" cy="862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400" b="1" kern="1200" dirty="0" smtClean="0"/>
            <a:t>оборудование отнесенное ко второй и выше амортизационным группам  по ОКОФ</a:t>
          </a:r>
        </a:p>
      </dsp:txBody>
      <dsp:txXfrm>
        <a:off x="933129" y="3052000"/>
        <a:ext cx="3964399" cy="811814"/>
      </dsp:txXfrm>
    </dsp:sp>
    <dsp:sp modelId="{AB7851C2-3317-4EF6-BED6-8AB393653F94}">
      <dsp:nvSpPr>
        <dsp:cNvPr id="0" name=""/>
        <dsp:cNvSpPr/>
      </dsp:nvSpPr>
      <dsp:spPr>
        <a:xfrm>
          <a:off x="520731" y="599618"/>
          <a:ext cx="371626" cy="364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6780"/>
              </a:lnTo>
              <a:lnTo>
                <a:pt x="371626" y="364678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2027D-8793-42CE-8360-2C4281FAA249}">
      <dsp:nvSpPr>
        <dsp:cNvPr id="0" name=""/>
        <dsp:cNvSpPr/>
      </dsp:nvSpPr>
      <dsp:spPr>
        <a:xfrm>
          <a:off x="892357" y="4077610"/>
          <a:ext cx="4046917" cy="337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ограничения</a:t>
          </a:r>
          <a:endParaRPr lang="ru-RU" sz="1400" b="1" kern="1200" dirty="0"/>
        </a:p>
      </dsp:txBody>
      <dsp:txXfrm>
        <a:off x="902244" y="4087497"/>
        <a:ext cx="4027143" cy="3178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18462-4055-40D6-AD43-4E9F35FD331A}">
      <dsp:nvSpPr>
        <dsp:cNvPr id="0" name=""/>
        <dsp:cNvSpPr/>
      </dsp:nvSpPr>
      <dsp:spPr>
        <a:xfrm>
          <a:off x="39422" y="0"/>
          <a:ext cx="5212427" cy="473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/>
            <a:t>% по инвестиционным кредитам </a:t>
          </a:r>
          <a:endParaRPr lang="ru-RU" sz="1800" b="1" u="none" kern="1200" dirty="0"/>
        </a:p>
      </dsp:txBody>
      <dsp:txXfrm>
        <a:off x="53291" y="13869"/>
        <a:ext cx="5184689" cy="445781"/>
      </dsp:txXfrm>
    </dsp:sp>
    <dsp:sp modelId="{0952AE8B-BC6A-499B-9396-07A8B69F324E}">
      <dsp:nvSpPr>
        <dsp:cNvPr id="0" name=""/>
        <dsp:cNvSpPr/>
      </dsp:nvSpPr>
      <dsp:spPr>
        <a:xfrm>
          <a:off x="560664" y="473519"/>
          <a:ext cx="481887" cy="6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57"/>
              </a:lnTo>
              <a:lnTo>
                <a:pt x="481887" y="6579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9F4BF-74AB-4D9C-BA2E-B65A788E8947}">
      <dsp:nvSpPr>
        <dsp:cNvPr id="0" name=""/>
        <dsp:cNvSpPr/>
      </dsp:nvSpPr>
      <dsp:spPr>
        <a:xfrm>
          <a:off x="1042552" y="761847"/>
          <a:ext cx="4666479" cy="739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3/4 ключевой ставки ЦБ,  </a:t>
          </a:r>
          <a:br>
            <a:rPr lang="ru-RU" sz="1400" b="1" kern="1200" dirty="0" smtClean="0"/>
          </a:br>
          <a:r>
            <a:rPr lang="ru-RU" sz="1400" b="1" kern="1200" dirty="0" smtClean="0"/>
            <a:t>но не более 70 % затрат, до 15 млн. руб.</a:t>
          </a:r>
          <a:endParaRPr lang="ru-RU" sz="1400" b="0" kern="1200" dirty="0" smtClean="0"/>
        </a:p>
      </dsp:txBody>
      <dsp:txXfrm>
        <a:off x="1064204" y="783499"/>
        <a:ext cx="4623175" cy="695956"/>
      </dsp:txXfrm>
    </dsp:sp>
    <dsp:sp modelId="{420DEDE2-6868-425D-9CA3-0B0758A16352}">
      <dsp:nvSpPr>
        <dsp:cNvPr id="0" name=""/>
        <dsp:cNvSpPr/>
      </dsp:nvSpPr>
      <dsp:spPr>
        <a:xfrm>
          <a:off x="560664" y="473519"/>
          <a:ext cx="481887" cy="1596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350"/>
              </a:lnTo>
              <a:lnTo>
                <a:pt x="481887" y="159635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78A0A-4C70-4D59-BD08-B3C45FC5E247}">
      <dsp:nvSpPr>
        <dsp:cNvPr id="0" name=""/>
        <dsp:cNvSpPr/>
      </dsp:nvSpPr>
      <dsp:spPr>
        <a:xfrm>
          <a:off x="1042552" y="1677431"/>
          <a:ext cx="4668104" cy="784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«тело» кредита – не менее 1,5 млн.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уплачено % не менее 10 % от всей суммы </a:t>
          </a:r>
          <a:endParaRPr lang="ru-RU" sz="1400" b="1" kern="1200" dirty="0"/>
        </a:p>
      </dsp:txBody>
      <dsp:txXfrm>
        <a:off x="1065540" y="1700419"/>
        <a:ext cx="4622128" cy="738902"/>
      </dsp:txXfrm>
    </dsp:sp>
    <dsp:sp modelId="{84BFE58D-387B-4B31-BFEF-EAEDAA2BBA4E}">
      <dsp:nvSpPr>
        <dsp:cNvPr id="0" name=""/>
        <dsp:cNvSpPr/>
      </dsp:nvSpPr>
      <dsp:spPr>
        <a:xfrm>
          <a:off x="560664" y="473519"/>
          <a:ext cx="475872" cy="233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3558"/>
              </a:lnTo>
              <a:lnTo>
                <a:pt x="475872" y="233355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C7276-BF80-47A8-BED9-3048A119CC08}">
      <dsp:nvSpPr>
        <dsp:cNvPr id="0" name=""/>
        <dsp:cNvSpPr/>
      </dsp:nvSpPr>
      <dsp:spPr>
        <a:xfrm>
          <a:off x="1036537" y="2573089"/>
          <a:ext cx="4700683" cy="467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получатели</a:t>
          </a:r>
          <a:r>
            <a:rPr lang="ru-RU" sz="1400" b="1" kern="1200" baseline="0" dirty="0" smtClean="0"/>
            <a:t> субсидии ЮЛ и ИП</a:t>
          </a:r>
          <a:endParaRPr lang="ru-RU" sz="1400" b="1" kern="1200" dirty="0"/>
        </a:p>
      </dsp:txBody>
      <dsp:txXfrm>
        <a:off x="1050244" y="2586796"/>
        <a:ext cx="4673269" cy="440562"/>
      </dsp:txXfrm>
    </dsp:sp>
    <dsp:sp modelId="{AAB2105E-E51D-4C35-8E11-606289718FED}">
      <dsp:nvSpPr>
        <dsp:cNvPr id="0" name=""/>
        <dsp:cNvSpPr/>
      </dsp:nvSpPr>
      <dsp:spPr>
        <a:xfrm>
          <a:off x="560664" y="473519"/>
          <a:ext cx="522646" cy="3047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494"/>
              </a:lnTo>
              <a:lnTo>
                <a:pt x="522646" y="304749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49E99-CDA2-4D63-908A-6C2D8743FFDF}">
      <dsp:nvSpPr>
        <dsp:cNvPr id="0" name=""/>
        <dsp:cNvSpPr/>
      </dsp:nvSpPr>
      <dsp:spPr>
        <a:xfrm>
          <a:off x="1083311" y="3161614"/>
          <a:ext cx="4659990" cy="718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3600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цель кредита: строительство, реконструкция для собственных нужд производственных зданий, приобретение оборудования</a:t>
          </a:r>
          <a:endParaRPr lang="ru-RU" sz="1400" b="1" kern="1200" dirty="0"/>
        </a:p>
      </dsp:txBody>
      <dsp:txXfrm>
        <a:off x="1104364" y="3182667"/>
        <a:ext cx="4617884" cy="676693"/>
      </dsp:txXfrm>
    </dsp:sp>
    <dsp:sp modelId="{104B20C9-9DF4-4C9F-9F51-3242327943CE}">
      <dsp:nvSpPr>
        <dsp:cNvPr id="0" name=""/>
        <dsp:cNvSpPr/>
      </dsp:nvSpPr>
      <dsp:spPr>
        <a:xfrm>
          <a:off x="560664" y="473519"/>
          <a:ext cx="488928" cy="3750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62"/>
              </a:lnTo>
              <a:lnTo>
                <a:pt x="488928" y="375056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D47A6-7BC3-4DE8-9A91-CAF453A0FDA5}">
      <dsp:nvSpPr>
        <dsp:cNvPr id="0" name=""/>
        <dsp:cNvSpPr/>
      </dsp:nvSpPr>
      <dsp:spPr>
        <a:xfrm>
          <a:off x="1049593" y="3974232"/>
          <a:ext cx="4665158" cy="499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ограничения</a:t>
          </a:r>
          <a:endParaRPr lang="ru-RU" sz="1400" b="1" kern="1200" dirty="0"/>
        </a:p>
      </dsp:txBody>
      <dsp:txXfrm>
        <a:off x="1064229" y="3988868"/>
        <a:ext cx="4635886" cy="4704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18462-4055-40D6-AD43-4E9F35FD331A}">
      <dsp:nvSpPr>
        <dsp:cNvPr id="0" name=""/>
        <dsp:cNvSpPr/>
      </dsp:nvSpPr>
      <dsp:spPr>
        <a:xfrm>
          <a:off x="2350" y="0"/>
          <a:ext cx="4819012" cy="565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/>
            <a:t>Гранты начинающим предпринимателям</a:t>
          </a:r>
          <a:endParaRPr lang="ru-RU" sz="1800" u="none" kern="1200" dirty="0"/>
        </a:p>
      </dsp:txBody>
      <dsp:txXfrm>
        <a:off x="18927" y="16577"/>
        <a:ext cx="4785858" cy="532818"/>
      </dsp:txXfrm>
    </dsp:sp>
    <dsp:sp modelId="{0952AE8B-BC6A-499B-9396-07A8B69F324E}">
      <dsp:nvSpPr>
        <dsp:cNvPr id="0" name=""/>
        <dsp:cNvSpPr/>
      </dsp:nvSpPr>
      <dsp:spPr>
        <a:xfrm>
          <a:off x="484252" y="565972"/>
          <a:ext cx="482312" cy="469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037"/>
              </a:lnTo>
              <a:lnTo>
                <a:pt x="482312" y="46903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9F4BF-74AB-4D9C-BA2E-B65A788E8947}">
      <dsp:nvSpPr>
        <dsp:cNvPr id="0" name=""/>
        <dsp:cNvSpPr/>
      </dsp:nvSpPr>
      <dsp:spPr>
        <a:xfrm>
          <a:off x="966564" y="697743"/>
          <a:ext cx="3730980" cy="674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 85% затрат, </a:t>
          </a:r>
          <a:br>
            <a:rPr lang="ru-RU" sz="1400" b="1" kern="1200" dirty="0" smtClean="0"/>
          </a:br>
          <a:r>
            <a:rPr lang="ru-RU" sz="1400" b="1" kern="1200" dirty="0" smtClean="0"/>
            <a:t>но не более 500 тыс. рублей</a:t>
          </a:r>
        </a:p>
      </dsp:txBody>
      <dsp:txXfrm>
        <a:off x="986320" y="717499"/>
        <a:ext cx="3691468" cy="635019"/>
      </dsp:txXfrm>
    </dsp:sp>
    <dsp:sp modelId="{E4359F63-1EA1-480B-9E5B-44D1BA4B57B5}">
      <dsp:nvSpPr>
        <dsp:cNvPr id="0" name=""/>
        <dsp:cNvSpPr/>
      </dsp:nvSpPr>
      <dsp:spPr>
        <a:xfrm>
          <a:off x="484252" y="565972"/>
          <a:ext cx="482312" cy="124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125"/>
              </a:lnTo>
              <a:lnTo>
                <a:pt x="482312" y="124512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E70A6-BD13-43A7-A798-318C6C889E18}">
      <dsp:nvSpPr>
        <dsp:cNvPr id="0" name=""/>
        <dsp:cNvSpPr/>
      </dsp:nvSpPr>
      <dsp:spPr>
        <a:xfrm>
          <a:off x="966564" y="1500662"/>
          <a:ext cx="3740544" cy="620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включены</a:t>
          </a:r>
          <a:r>
            <a:rPr lang="ru-RU" sz="1400" b="1" kern="1200" baseline="0" dirty="0" smtClean="0"/>
            <a:t> КФХ </a:t>
          </a:r>
          <a:br>
            <a:rPr lang="ru-RU" sz="1400" b="1" kern="1200" baseline="0" dirty="0" smtClean="0"/>
          </a:br>
          <a:r>
            <a:rPr lang="ru-RU" sz="1400" b="1" kern="1200" baseline="0" dirty="0" smtClean="0"/>
            <a:t>и потребительские кооперативы</a:t>
          </a:r>
          <a:endParaRPr lang="ru-RU" sz="1400" b="1" kern="1200" dirty="0"/>
        </a:p>
      </dsp:txBody>
      <dsp:txXfrm>
        <a:off x="984749" y="1518847"/>
        <a:ext cx="3704174" cy="584500"/>
      </dsp:txXfrm>
    </dsp:sp>
    <dsp:sp modelId="{420DEDE2-6868-425D-9CA3-0B0758A16352}">
      <dsp:nvSpPr>
        <dsp:cNvPr id="0" name=""/>
        <dsp:cNvSpPr/>
      </dsp:nvSpPr>
      <dsp:spPr>
        <a:xfrm>
          <a:off x="484252" y="565972"/>
          <a:ext cx="482312" cy="1970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655"/>
              </a:lnTo>
              <a:lnTo>
                <a:pt x="482312" y="197065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78A0A-4C70-4D59-BD08-B3C45FC5E247}">
      <dsp:nvSpPr>
        <dsp:cNvPr id="0" name=""/>
        <dsp:cNvSpPr/>
      </dsp:nvSpPr>
      <dsp:spPr>
        <a:xfrm>
          <a:off x="966564" y="2249920"/>
          <a:ext cx="3791217" cy="573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предприниматель действует </a:t>
          </a:r>
          <a:br>
            <a:rPr lang="ru-RU" sz="1400" b="1" kern="1200" dirty="0" smtClean="0"/>
          </a:br>
          <a:r>
            <a:rPr lang="ru-RU" sz="1400" b="1" kern="1200" dirty="0" smtClean="0"/>
            <a:t>менее 1 года</a:t>
          </a:r>
          <a:endParaRPr lang="ru-RU" sz="1400" b="1" kern="1200" dirty="0"/>
        </a:p>
      </dsp:txBody>
      <dsp:txXfrm>
        <a:off x="983359" y="2266715"/>
        <a:ext cx="3757627" cy="539823"/>
      </dsp:txXfrm>
    </dsp:sp>
    <dsp:sp modelId="{84BFE58D-387B-4B31-BFEF-EAEDAA2BBA4E}">
      <dsp:nvSpPr>
        <dsp:cNvPr id="0" name=""/>
        <dsp:cNvSpPr/>
      </dsp:nvSpPr>
      <dsp:spPr>
        <a:xfrm>
          <a:off x="484252" y="565972"/>
          <a:ext cx="482312" cy="2642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523"/>
              </a:lnTo>
              <a:lnTo>
                <a:pt x="482312" y="264252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C7276-BF80-47A8-BED9-3048A119CC08}">
      <dsp:nvSpPr>
        <dsp:cNvPr id="0" name=""/>
        <dsp:cNvSpPr/>
      </dsp:nvSpPr>
      <dsp:spPr>
        <a:xfrm>
          <a:off x="966564" y="2951721"/>
          <a:ext cx="3766641" cy="513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для получения  – 15% софинансирование</a:t>
          </a:r>
          <a:endParaRPr lang="ru-RU" sz="1400" b="1" kern="1200" dirty="0"/>
        </a:p>
      </dsp:txBody>
      <dsp:txXfrm>
        <a:off x="981605" y="2966762"/>
        <a:ext cx="3736559" cy="483467"/>
      </dsp:txXfrm>
    </dsp:sp>
    <dsp:sp modelId="{AAB2105E-E51D-4C35-8E11-606289718FED}">
      <dsp:nvSpPr>
        <dsp:cNvPr id="0" name=""/>
        <dsp:cNvSpPr/>
      </dsp:nvSpPr>
      <dsp:spPr>
        <a:xfrm>
          <a:off x="484252" y="565972"/>
          <a:ext cx="482312" cy="328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4460"/>
              </a:lnTo>
              <a:lnTo>
                <a:pt x="482312" y="328446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49E99-CDA2-4D63-908A-6C2D8743FFDF}">
      <dsp:nvSpPr>
        <dsp:cNvPr id="0" name=""/>
        <dsp:cNvSpPr/>
      </dsp:nvSpPr>
      <dsp:spPr>
        <a:xfrm>
          <a:off x="966564" y="3593658"/>
          <a:ext cx="3797355" cy="513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обязательное прохождение обучения</a:t>
          </a:r>
          <a:endParaRPr lang="ru-RU" sz="1400" b="1" kern="1200" dirty="0"/>
        </a:p>
      </dsp:txBody>
      <dsp:txXfrm>
        <a:off x="981605" y="3608699"/>
        <a:ext cx="3767273" cy="483467"/>
      </dsp:txXfrm>
    </dsp:sp>
    <dsp:sp modelId="{F7F2D53B-D1EF-4ADE-B5FC-607A1864746C}">
      <dsp:nvSpPr>
        <dsp:cNvPr id="0" name=""/>
        <dsp:cNvSpPr/>
      </dsp:nvSpPr>
      <dsp:spPr>
        <a:xfrm>
          <a:off x="484252" y="565972"/>
          <a:ext cx="482312" cy="39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6396"/>
              </a:lnTo>
              <a:lnTo>
                <a:pt x="482312" y="392639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1008E-80EF-4683-B79D-521A0E627E24}">
      <dsp:nvSpPr>
        <dsp:cNvPr id="0" name=""/>
        <dsp:cNvSpPr/>
      </dsp:nvSpPr>
      <dsp:spPr>
        <a:xfrm>
          <a:off x="966564" y="4235594"/>
          <a:ext cx="3825325" cy="513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0479"/>
              <a:satOff val="-2520"/>
              <a:lumOff val="140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ограничения</a:t>
          </a:r>
          <a:endParaRPr lang="ru-RU" sz="1400" b="1" kern="1200" dirty="0"/>
        </a:p>
      </dsp:txBody>
      <dsp:txXfrm>
        <a:off x="981605" y="4250635"/>
        <a:ext cx="3795243" cy="4834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0F359-71CF-4669-ACA0-A1816C50AACF}">
      <dsp:nvSpPr>
        <dsp:cNvPr id="0" name=""/>
        <dsp:cNvSpPr/>
      </dsp:nvSpPr>
      <dsp:spPr>
        <a:xfrm>
          <a:off x="0" y="0"/>
          <a:ext cx="5898341" cy="591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/>
            <a:t>Возмещение процентов по кредитам</a:t>
          </a:r>
          <a:endParaRPr lang="ru-RU" sz="2000" u="none" kern="1200" dirty="0"/>
        </a:p>
      </dsp:txBody>
      <dsp:txXfrm>
        <a:off x="17338" y="17338"/>
        <a:ext cx="5863665" cy="557277"/>
      </dsp:txXfrm>
    </dsp:sp>
    <dsp:sp modelId="{F7E9756E-6EC2-40C3-80A9-B214DC3F12F9}">
      <dsp:nvSpPr>
        <dsp:cNvPr id="0" name=""/>
        <dsp:cNvSpPr/>
      </dsp:nvSpPr>
      <dsp:spPr>
        <a:xfrm>
          <a:off x="589834" y="591953"/>
          <a:ext cx="319674" cy="595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912"/>
              </a:lnTo>
              <a:lnTo>
                <a:pt x="319674" y="595912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98C4-81D3-4B52-84AB-83AC0D3955E4}">
      <dsp:nvSpPr>
        <dsp:cNvPr id="0" name=""/>
        <dsp:cNvSpPr/>
      </dsp:nvSpPr>
      <dsp:spPr>
        <a:xfrm>
          <a:off x="909508" y="777732"/>
          <a:ext cx="4729581" cy="82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baseline="0" dirty="0" smtClean="0"/>
            <a:t>Возмещение части затрат на уплату процентов по кредитам в размере:</a:t>
          </a:r>
          <a:endParaRPr lang="ru-RU" sz="1600" b="0" kern="1200" dirty="0"/>
        </a:p>
      </dsp:txBody>
      <dsp:txXfrm>
        <a:off x="933533" y="801757"/>
        <a:ext cx="4681531" cy="772218"/>
      </dsp:txXfrm>
    </dsp:sp>
    <dsp:sp modelId="{ABD31876-881C-41C6-A171-F615E03F6851}">
      <dsp:nvSpPr>
        <dsp:cNvPr id="0" name=""/>
        <dsp:cNvSpPr/>
      </dsp:nvSpPr>
      <dsp:spPr>
        <a:xfrm>
          <a:off x="589834" y="591953"/>
          <a:ext cx="293955" cy="155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729"/>
              </a:lnTo>
              <a:lnTo>
                <a:pt x="293955" y="1559729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80FC5-74FE-4487-9A8D-C8EC2C39D2F1}">
      <dsp:nvSpPr>
        <dsp:cNvPr id="0" name=""/>
        <dsp:cNvSpPr/>
      </dsp:nvSpPr>
      <dsp:spPr>
        <a:xfrm>
          <a:off x="883789" y="1727319"/>
          <a:ext cx="4755301" cy="848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Субсидии предоставляются на возмещение части затрат на уплату процентов по краткосрочным и инвестиционным кредитам</a:t>
          </a:r>
          <a:endParaRPr lang="ru-RU" sz="1600" b="0" kern="1200" dirty="0"/>
        </a:p>
      </dsp:txBody>
      <dsp:txXfrm>
        <a:off x="908647" y="1752177"/>
        <a:ext cx="4705585" cy="799011"/>
      </dsp:txXfrm>
    </dsp:sp>
    <dsp:sp modelId="{532FAB8E-C3BC-4FAC-9BA9-FB7F05228C83}">
      <dsp:nvSpPr>
        <dsp:cNvPr id="0" name=""/>
        <dsp:cNvSpPr/>
      </dsp:nvSpPr>
      <dsp:spPr>
        <a:xfrm>
          <a:off x="589834" y="591953"/>
          <a:ext cx="307661" cy="268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387"/>
              </a:lnTo>
              <a:lnTo>
                <a:pt x="307661" y="2680387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84116-29F3-4365-BE8C-22387E2F3888}">
      <dsp:nvSpPr>
        <dsp:cNvPr id="0" name=""/>
        <dsp:cNvSpPr/>
      </dsp:nvSpPr>
      <dsp:spPr>
        <a:xfrm>
          <a:off x="897495" y="2728885"/>
          <a:ext cx="4741595" cy="1086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получатели субсидии:</a:t>
          </a:r>
        </a:p>
        <a:p>
          <a:pPr lvl="0" algn="l" defTabSz="7112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- крестьянские (фермерские) хозяйства</a:t>
          </a:r>
        </a:p>
        <a:p>
          <a:pPr lvl="0" algn="l" defTabSz="7112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- сельскохозяйственные потребительские кооперативы</a:t>
          </a:r>
          <a:endParaRPr lang="ru-RU" sz="1600" b="1" kern="1200" dirty="0" smtClean="0"/>
        </a:p>
      </dsp:txBody>
      <dsp:txXfrm>
        <a:off x="929330" y="2760720"/>
        <a:ext cx="4677925" cy="1023241"/>
      </dsp:txXfrm>
    </dsp:sp>
    <dsp:sp modelId="{33A239A4-FE38-43BB-BCBD-9BDB167B7C18}">
      <dsp:nvSpPr>
        <dsp:cNvPr id="0" name=""/>
        <dsp:cNvSpPr/>
      </dsp:nvSpPr>
      <dsp:spPr>
        <a:xfrm>
          <a:off x="589834" y="591953"/>
          <a:ext cx="319901" cy="3692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2405"/>
              </a:lnTo>
              <a:lnTo>
                <a:pt x="319901" y="3692405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B84AF-EF91-40CB-888F-CF335631961F}">
      <dsp:nvSpPr>
        <dsp:cNvPr id="0" name=""/>
        <dsp:cNvSpPr/>
      </dsp:nvSpPr>
      <dsp:spPr>
        <a:xfrm>
          <a:off x="909735" y="3989340"/>
          <a:ext cx="4724576" cy="590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b="0" kern="1200" dirty="0" smtClean="0"/>
            <a:t>требования</a:t>
          </a:r>
        </a:p>
      </dsp:txBody>
      <dsp:txXfrm>
        <a:off x="927017" y="4006622"/>
        <a:ext cx="4690012" cy="5554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0F359-71CF-4669-ACA0-A1816C50AACF}">
      <dsp:nvSpPr>
        <dsp:cNvPr id="0" name=""/>
        <dsp:cNvSpPr/>
      </dsp:nvSpPr>
      <dsp:spPr>
        <a:xfrm>
          <a:off x="0" y="0"/>
          <a:ext cx="5150465" cy="51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/>
            <a:t>Грант начинающему фермеру</a:t>
          </a:r>
          <a:endParaRPr lang="ru-RU" sz="2000" u="none" kern="1200" dirty="0"/>
        </a:p>
      </dsp:txBody>
      <dsp:txXfrm>
        <a:off x="15195" y="15195"/>
        <a:ext cx="5120075" cy="488399"/>
      </dsp:txXfrm>
    </dsp:sp>
    <dsp:sp modelId="{F7E9756E-6EC2-40C3-80A9-B214DC3F12F9}">
      <dsp:nvSpPr>
        <dsp:cNvPr id="0" name=""/>
        <dsp:cNvSpPr/>
      </dsp:nvSpPr>
      <dsp:spPr>
        <a:xfrm>
          <a:off x="515046" y="518789"/>
          <a:ext cx="400329" cy="618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664"/>
              </a:lnTo>
              <a:lnTo>
                <a:pt x="400329" y="618664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98C4-81D3-4B52-84AB-83AC0D3955E4}">
      <dsp:nvSpPr>
        <dsp:cNvPr id="0" name=""/>
        <dsp:cNvSpPr/>
      </dsp:nvSpPr>
      <dsp:spPr>
        <a:xfrm>
          <a:off x="915376" y="794645"/>
          <a:ext cx="4314345" cy="685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baseline="0" dirty="0" smtClean="0"/>
            <a:t>сумма субсидии </a:t>
          </a:r>
          <a:r>
            <a:rPr lang="ru-RU" sz="1600" b="0" kern="1200" dirty="0" smtClean="0"/>
            <a:t>до 1,5 млн. рублей</a:t>
          </a:r>
          <a:endParaRPr lang="ru-RU" sz="1600" b="0" kern="1200" dirty="0"/>
        </a:p>
      </dsp:txBody>
      <dsp:txXfrm>
        <a:off x="935457" y="814726"/>
        <a:ext cx="4274183" cy="645456"/>
      </dsp:txXfrm>
    </dsp:sp>
    <dsp:sp modelId="{ABD31876-881C-41C6-A171-F615E03F6851}">
      <dsp:nvSpPr>
        <dsp:cNvPr id="0" name=""/>
        <dsp:cNvSpPr/>
      </dsp:nvSpPr>
      <dsp:spPr>
        <a:xfrm>
          <a:off x="515046" y="518789"/>
          <a:ext cx="451933" cy="1596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571"/>
              </a:lnTo>
              <a:lnTo>
                <a:pt x="451933" y="1596571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80FC5-74FE-4487-9A8D-C8EC2C39D2F1}">
      <dsp:nvSpPr>
        <dsp:cNvPr id="0" name=""/>
        <dsp:cNvSpPr/>
      </dsp:nvSpPr>
      <dsp:spPr>
        <a:xfrm>
          <a:off x="966980" y="1680991"/>
          <a:ext cx="4302119" cy="868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solidFill>
                <a:schemeClr val="tx1"/>
              </a:solidFill>
            </a:rPr>
            <a:t>выделяются в целях создания и развития </a:t>
          </a:r>
          <a:br>
            <a:rPr lang="ru-RU" sz="1400" b="0" u="none" kern="1200" dirty="0" smtClean="0">
              <a:solidFill>
                <a:schemeClr val="tx1"/>
              </a:solidFill>
            </a:rPr>
          </a:br>
          <a:r>
            <a:rPr lang="ru-RU" sz="1400" b="0" u="none" kern="1200" dirty="0" smtClean="0">
              <a:solidFill>
                <a:schemeClr val="tx1"/>
              </a:solidFill>
            </a:rPr>
            <a:t>на территории сельских поселений и межселенных территориях Пермского края крестьянского (фермерского) хозяйства.</a:t>
          </a:r>
          <a:endParaRPr lang="ru-RU" sz="1400" b="0" u="none" kern="1200" dirty="0">
            <a:solidFill>
              <a:schemeClr val="tx1"/>
            </a:solidFill>
          </a:endParaRPr>
        </a:p>
      </dsp:txBody>
      <dsp:txXfrm>
        <a:off x="992424" y="1706435"/>
        <a:ext cx="4251231" cy="817851"/>
      </dsp:txXfrm>
    </dsp:sp>
    <dsp:sp modelId="{532FAB8E-C3BC-4FAC-9BA9-FB7F05228C83}">
      <dsp:nvSpPr>
        <dsp:cNvPr id="0" name=""/>
        <dsp:cNvSpPr/>
      </dsp:nvSpPr>
      <dsp:spPr>
        <a:xfrm>
          <a:off x="515046" y="518789"/>
          <a:ext cx="449615" cy="2794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242"/>
              </a:lnTo>
              <a:lnTo>
                <a:pt x="449615" y="2794242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84116-29F3-4365-BE8C-22387E2F3888}">
      <dsp:nvSpPr>
        <dsp:cNvPr id="0" name=""/>
        <dsp:cNvSpPr/>
      </dsp:nvSpPr>
      <dsp:spPr>
        <a:xfrm>
          <a:off x="964661" y="2792004"/>
          <a:ext cx="4316438" cy="1042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получатель субсидии </a:t>
          </a:r>
          <a:r>
            <a:rPr lang="ru-RU" sz="1400" b="1" kern="1200" dirty="0" smtClean="0"/>
            <a:t>- </a:t>
          </a:r>
          <a:r>
            <a:rPr lang="ru-RU" sz="1400" kern="1200" dirty="0" smtClean="0"/>
            <a:t>глава крестьянского (фермерского) хозяйства, являющийся гражданином Российской Федерации, зарегистрированный в качестве индивидуального предпринимателя на территории Пермского края</a:t>
          </a:r>
          <a:r>
            <a:rPr lang="ru-RU" sz="1400" b="1" kern="1200" dirty="0" smtClean="0"/>
            <a:t> </a:t>
          </a:r>
        </a:p>
      </dsp:txBody>
      <dsp:txXfrm>
        <a:off x="995182" y="2822525"/>
        <a:ext cx="4255396" cy="981014"/>
      </dsp:txXfrm>
    </dsp:sp>
    <dsp:sp modelId="{33A239A4-FE38-43BB-BCBD-9BDB167B7C18}">
      <dsp:nvSpPr>
        <dsp:cNvPr id="0" name=""/>
        <dsp:cNvSpPr/>
      </dsp:nvSpPr>
      <dsp:spPr>
        <a:xfrm>
          <a:off x="515046" y="518789"/>
          <a:ext cx="473699" cy="370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8181"/>
              </a:lnTo>
              <a:lnTo>
                <a:pt x="473699" y="3708181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B84AF-EF91-40CB-888F-CF335631961F}">
      <dsp:nvSpPr>
        <dsp:cNvPr id="0" name=""/>
        <dsp:cNvSpPr/>
      </dsp:nvSpPr>
      <dsp:spPr>
        <a:xfrm>
          <a:off x="988745" y="3964821"/>
          <a:ext cx="4312260" cy="52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b="0" kern="1200" dirty="0" smtClean="0"/>
            <a:t>требования</a:t>
          </a:r>
        </a:p>
      </dsp:txBody>
      <dsp:txXfrm>
        <a:off x="1004101" y="3980177"/>
        <a:ext cx="4281548" cy="49358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0F359-71CF-4669-ACA0-A1816C50AACF}">
      <dsp:nvSpPr>
        <dsp:cNvPr id="0" name=""/>
        <dsp:cNvSpPr/>
      </dsp:nvSpPr>
      <dsp:spPr>
        <a:xfrm>
          <a:off x="5560" y="0"/>
          <a:ext cx="4929548" cy="531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/>
            <a:t>Грант  на семейную ферму</a:t>
          </a:r>
          <a:endParaRPr lang="ru-RU" sz="2000" u="none" kern="1200" dirty="0"/>
        </a:p>
      </dsp:txBody>
      <dsp:txXfrm>
        <a:off x="21138" y="15578"/>
        <a:ext cx="4898392" cy="500720"/>
      </dsp:txXfrm>
    </dsp:sp>
    <dsp:sp modelId="{F7E9756E-6EC2-40C3-80A9-B214DC3F12F9}">
      <dsp:nvSpPr>
        <dsp:cNvPr id="0" name=""/>
        <dsp:cNvSpPr/>
      </dsp:nvSpPr>
      <dsp:spPr>
        <a:xfrm>
          <a:off x="498515" y="531876"/>
          <a:ext cx="484061" cy="606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177"/>
              </a:lnTo>
              <a:lnTo>
                <a:pt x="484061" y="606177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98C4-81D3-4B52-84AB-83AC0D3955E4}">
      <dsp:nvSpPr>
        <dsp:cNvPr id="0" name=""/>
        <dsp:cNvSpPr/>
      </dsp:nvSpPr>
      <dsp:spPr>
        <a:xfrm>
          <a:off x="982576" y="855886"/>
          <a:ext cx="3928753" cy="564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baseline="0" dirty="0" smtClean="0"/>
            <a:t>сумма субсидии </a:t>
          </a:r>
          <a:r>
            <a:rPr lang="ru-RU" sz="1600" b="0" kern="1200" dirty="0" smtClean="0"/>
            <a:t>до 10 млн. рублей</a:t>
          </a:r>
          <a:endParaRPr lang="ru-RU" sz="1600" b="0" kern="1200" dirty="0"/>
        </a:p>
      </dsp:txBody>
      <dsp:txXfrm>
        <a:off x="999105" y="872415"/>
        <a:ext cx="3895695" cy="531275"/>
      </dsp:txXfrm>
    </dsp:sp>
    <dsp:sp modelId="{ABD31876-881C-41C6-A171-F615E03F6851}">
      <dsp:nvSpPr>
        <dsp:cNvPr id="0" name=""/>
        <dsp:cNvSpPr/>
      </dsp:nvSpPr>
      <dsp:spPr>
        <a:xfrm>
          <a:off x="498515" y="531876"/>
          <a:ext cx="487584" cy="1655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656"/>
              </a:lnTo>
              <a:lnTo>
                <a:pt x="487584" y="1655656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80FC5-74FE-4487-9A8D-C8EC2C39D2F1}">
      <dsp:nvSpPr>
        <dsp:cNvPr id="0" name=""/>
        <dsp:cNvSpPr/>
      </dsp:nvSpPr>
      <dsp:spPr>
        <a:xfrm>
          <a:off x="986099" y="1722296"/>
          <a:ext cx="3925231" cy="930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субсидируются затраты на создание семейной животноводческой фермы</a:t>
          </a:r>
          <a:endParaRPr lang="ru-RU" sz="1400" b="0" kern="1200" dirty="0"/>
        </a:p>
      </dsp:txBody>
      <dsp:txXfrm>
        <a:off x="1013352" y="1749549"/>
        <a:ext cx="3870725" cy="875967"/>
      </dsp:txXfrm>
    </dsp:sp>
    <dsp:sp modelId="{532FAB8E-C3BC-4FAC-9BA9-FB7F05228C83}">
      <dsp:nvSpPr>
        <dsp:cNvPr id="0" name=""/>
        <dsp:cNvSpPr/>
      </dsp:nvSpPr>
      <dsp:spPr>
        <a:xfrm>
          <a:off x="498515" y="531876"/>
          <a:ext cx="508669" cy="2628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991"/>
              </a:lnTo>
              <a:lnTo>
                <a:pt x="508669" y="2628991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84116-29F3-4365-BE8C-22387E2F3888}">
      <dsp:nvSpPr>
        <dsp:cNvPr id="0" name=""/>
        <dsp:cNvSpPr/>
      </dsp:nvSpPr>
      <dsp:spPr>
        <a:xfrm>
          <a:off x="1007184" y="2875355"/>
          <a:ext cx="3927924" cy="57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получатели субсидии </a:t>
          </a:r>
        </a:p>
      </dsp:txBody>
      <dsp:txXfrm>
        <a:off x="1023909" y="2892080"/>
        <a:ext cx="3894474" cy="537573"/>
      </dsp:txXfrm>
    </dsp:sp>
    <dsp:sp modelId="{AB7851C2-3317-4EF6-BED6-8AB393653F94}">
      <dsp:nvSpPr>
        <dsp:cNvPr id="0" name=""/>
        <dsp:cNvSpPr/>
      </dsp:nvSpPr>
      <dsp:spPr>
        <a:xfrm>
          <a:off x="498515" y="531876"/>
          <a:ext cx="467791" cy="3553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3829"/>
              </a:lnTo>
              <a:lnTo>
                <a:pt x="467791" y="3553829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2027D-8793-42CE-8360-2C4281FAA249}">
      <dsp:nvSpPr>
        <dsp:cNvPr id="0" name=""/>
        <dsp:cNvSpPr/>
      </dsp:nvSpPr>
      <dsp:spPr>
        <a:xfrm>
          <a:off x="966306" y="3740803"/>
          <a:ext cx="3945023" cy="689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требования к получателю субсидии</a:t>
          </a:r>
          <a:endParaRPr lang="ru-RU" sz="1600" b="0" kern="1200" dirty="0"/>
        </a:p>
      </dsp:txBody>
      <dsp:txXfrm>
        <a:off x="986510" y="3761007"/>
        <a:ext cx="3904615" cy="6493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0F359-71CF-4669-ACA0-A1816C50AACF}">
      <dsp:nvSpPr>
        <dsp:cNvPr id="0" name=""/>
        <dsp:cNvSpPr/>
      </dsp:nvSpPr>
      <dsp:spPr>
        <a:xfrm>
          <a:off x="1" y="0"/>
          <a:ext cx="4867469" cy="53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/>
            <a:t>Приобретение</a:t>
          </a:r>
          <a:r>
            <a:rPr lang="ru-RU" sz="2000" b="1" u="none" kern="1200" baseline="0" dirty="0" smtClean="0"/>
            <a:t> оборудования в лизинг</a:t>
          </a:r>
          <a:endParaRPr lang="ru-RU" sz="2000" u="none" kern="1200" dirty="0"/>
        </a:p>
      </dsp:txBody>
      <dsp:txXfrm>
        <a:off x="15702" y="15701"/>
        <a:ext cx="4836067" cy="504671"/>
      </dsp:txXfrm>
    </dsp:sp>
    <dsp:sp modelId="{F7E9756E-6EC2-40C3-80A9-B214DC3F12F9}">
      <dsp:nvSpPr>
        <dsp:cNvPr id="0" name=""/>
        <dsp:cNvSpPr/>
      </dsp:nvSpPr>
      <dsp:spPr>
        <a:xfrm>
          <a:off x="486748" y="536073"/>
          <a:ext cx="442614" cy="493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449"/>
              </a:lnTo>
              <a:lnTo>
                <a:pt x="442614" y="493449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98C4-81D3-4B52-84AB-83AC0D3955E4}">
      <dsp:nvSpPr>
        <dsp:cNvPr id="0" name=""/>
        <dsp:cNvSpPr/>
      </dsp:nvSpPr>
      <dsp:spPr>
        <a:xfrm>
          <a:off x="929362" y="726928"/>
          <a:ext cx="3959758" cy="60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 smtClean="0"/>
            <a:t>сумма субсидии</a:t>
          </a:r>
          <a:endParaRPr lang="ru-RU" sz="1400" b="0" kern="1200" dirty="0"/>
        </a:p>
      </dsp:txBody>
      <dsp:txXfrm>
        <a:off x="947087" y="744653"/>
        <a:ext cx="3924308" cy="569738"/>
      </dsp:txXfrm>
    </dsp:sp>
    <dsp:sp modelId="{ABD31876-881C-41C6-A171-F615E03F6851}">
      <dsp:nvSpPr>
        <dsp:cNvPr id="0" name=""/>
        <dsp:cNvSpPr/>
      </dsp:nvSpPr>
      <dsp:spPr>
        <a:xfrm>
          <a:off x="486748" y="536073"/>
          <a:ext cx="444389" cy="1363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136"/>
              </a:lnTo>
              <a:lnTo>
                <a:pt x="444389" y="1363136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80FC5-74FE-4487-9A8D-C8EC2C39D2F1}">
      <dsp:nvSpPr>
        <dsp:cNvPr id="0" name=""/>
        <dsp:cNvSpPr/>
      </dsp:nvSpPr>
      <dsp:spPr>
        <a:xfrm>
          <a:off x="931138" y="1474004"/>
          <a:ext cx="3956208" cy="85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субсидируется часть затрат на уплату первоначального лизингового платежа по договорам финансовой аренды (лизинга)</a:t>
          </a:r>
          <a:endParaRPr lang="ru-RU" sz="1400" b="0" kern="1200" dirty="0"/>
        </a:p>
      </dsp:txBody>
      <dsp:txXfrm>
        <a:off x="956046" y="1498912"/>
        <a:ext cx="3906392" cy="800595"/>
      </dsp:txXfrm>
    </dsp:sp>
    <dsp:sp modelId="{532FAB8E-C3BC-4FAC-9BA9-FB7F05228C83}">
      <dsp:nvSpPr>
        <dsp:cNvPr id="0" name=""/>
        <dsp:cNvSpPr/>
      </dsp:nvSpPr>
      <dsp:spPr>
        <a:xfrm>
          <a:off x="486748" y="536073"/>
          <a:ext cx="435513" cy="25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686"/>
              </a:lnTo>
              <a:lnTo>
                <a:pt x="435513" y="2562686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84116-29F3-4365-BE8C-22387E2F3888}">
      <dsp:nvSpPr>
        <dsp:cNvPr id="0" name=""/>
        <dsp:cNvSpPr/>
      </dsp:nvSpPr>
      <dsp:spPr>
        <a:xfrm>
          <a:off x="922262" y="2403311"/>
          <a:ext cx="3958922" cy="1390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предоставляется сельскохозяйственным товаропроизводителям (за исключением граждан, ведущих личное подсобное хозяйство), организации АПК независимо от их организационно-правовой формы, организации потребительской кооперации</a:t>
          </a:r>
          <a:endParaRPr lang="ru-RU" sz="1400" b="1" kern="1200" dirty="0" smtClean="0"/>
        </a:p>
      </dsp:txBody>
      <dsp:txXfrm>
        <a:off x="963000" y="2444049"/>
        <a:ext cx="3877446" cy="1309420"/>
      </dsp:txXfrm>
    </dsp:sp>
    <dsp:sp modelId="{33A239A4-FE38-43BB-BCBD-9BDB167B7C18}">
      <dsp:nvSpPr>
        <dsp:cNvPr id="0" name=""/>
        <dsp:cNvSpPr/>
      </dsp:nvSpPr>
      <dsp:spPr>
        <a:xfrm>
          <a:off x="486748" y="536073"/>
          <a:ext cx="450136" cy="3684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059"/>
              </a:lnTo>
              <a:lnTo>
                <a:pt x="450136" y="3684059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B84AF-EF91-40CB-888F-CF335631961F}">
      <dsp:nvSpPr>
        <dsp:cNvPr id="0" name=""/>
        <dsp:cNvSpPr/>
      </dsp:nvSpPr>
      <dsp:spPr>
        <a:xfrm>
          <a:off x="936885" y="3921752"/>
          <a:ext cx="3944713" cy="596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400" b="0" kern="1200" dirty="0" smtClean="0"/>
            <a:t>требования</a:t>
          </a:r>
        </a:p>
      </dsp:txBody>
      <dsp:txXfrm>
        <a:off x="954364" y="3939231"/>
        <a:ext cx="3909755" cy="561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0" y="117993"/>
          <a:ext cx="4314081" cy="59066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2000" u="none" kern="1200" dirty="0">
            <a:solidFill>
              <a:schemeClr val="bg1"/>
            </a:solidFill>
          </a:endParaRPr>
        </a:p>
      </dsp:txBody>
      <dsp:txXfrm>
        <a:off x="17300" y="135293"/>
        <a:ext cx="4279481" cy="556063"/>
      </dsp:txXfrm>
    </dsp:sp>
    <dsp:sp modelId="{454D93ED-AF89-4755-A7F4-FA31BD3F5F68}">
      <dsp:nvSpPr>
        <dsp:cNvPr id="0" name=""/>
        <dsp:cNvSpPr/>
      </dsp:nvSpPr>
      <dsp:spPr>
        <a:xfrm>
          <a:off x="431408" y="708656"/>
          <a:ext cx="433573" cy="155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603"/>
              </a:lnTo>
              <a:lnTo>
                <a:pt x="433573" y="1554603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65AF64C8-A547-4247-A3F7-B33C10903303}">
      <dsp:nvSpPr>
        <dsp:cNvPr id="0" name=""/>
        <dsp:cNvSpPr/>
      </dsp:nvSpPr>
      <dsp:spPr>
        <a:xfrm>
          <a:off x="864981" y="1987497"/>
          <a:ext cx="4842874" cy="551523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+mn-lt"/>
            </a:rPr>
            <a:t>сумма кредита </a:t>
          </a:r>
          <a:r>
            <a:rPr lang="ru-RU" sz="1400" b="1" kern="1200" dirty="0" smtClean="0">
              <a:latin typeface="+mn-lt"/>
            </a:rPr>
            <a:t>- не более 150 млн. руб.</a:t>
          </a:r>
          <a:endParaRPr lang="ru-RU" sz="1400" b="1" u="sng" kern="1200" dirty="0">
            <a:latin typeface="+mn-lt"/>
          </a:endParaRPr>
        </a:p>
      </dsp:txBody>
      <dsp:txXfrm>
        <a:off x="881135" y="2003651"/>
        <a:ext cx="4810566" cy="519215"/>
      </dsp:txXfrm>
    </dsp:sp>
    <dsp:sp modelId="{63210AE9-339A-4E56-973C-C3DBBFF24991}">
      <dsp:nvSpPr>
        <dsp:cNvPr id="0" name=""/>
        <dsp:cNvSpPr/>
      </dsp:nvSpPr>
      <dsp:spPr>
        <a:xfrm>
          <a:off x="431408" y="708656"/>
          <a:ext cx="435904" cy="264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437"/>
              </a:lnTo>
              <a:lnTo>
                <a:pt x="435904" y="264943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57A76ED8-B369-487F-B865-752808083874}">
      <dsp:nvSpPr>
        <dsp:cNvPr id="0" name=""/>
        <dsp:cNvSpPr/>
      </dsp:nvSpPr>
      <dsp:spPr>
        <a:xfrm>
          <a:off x="867312" y="2695315"/>
          <a:ext cx="4840543" cy="132555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получатели</a:t>
          </a:r>
          <a:r>
            <a:rPr lang="ru-RU" sz="1400" b="1" kern="1200" dirty="0" smtClean="0"/>
            <a:t> – субъекты малого и среднего предпринимательства, не имеющие задолженности по уплате налогов, не допускавшие нецелевого использования ранее полученных средств финансовой поддержки, имеющие положительную деловую репутацию</a:t>
          </a:r>
        </a:p>
      </dsp:txBody>
      <dsp:txXfrm>
        <a:off x="906136" y="2734139"/>
        <a:ext cx="4762895" cy="1247909"/>
      </dsp:txXfrm>
    </dsp:sp>
    <dsp:sp modelId="{C9B598E8-BCF7-4769-99D1-928D274F9AB2}">
      <dsp:nvSpPr>
        <dsp:cNvPr id="0" name=""/>
        <dsp:cNvSpPr/>
      </dsp:nvSpPr>
      <dsp:spPr>
        <a:xfrm>
          <a:off x="431408" y="708656"/>
          <a:ext cx="470307" cy="3795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874"/>
              </a:lnTo>
              <a:lnTo>
                <a:pt x="470307" y="379587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5DA40A49-58BD-4DDF-82A7-CB8D9BE42F8B}">
      <dsp:nvSpPr>
        <dsp:cNvPr id="0" name=""/>
        <dsp:cNvSpPr/>
      </dsp:nvSpPr>
      <dsp:spPr>
        <a:xfrm>
          <a:off x="901715" y="4094607"/>
          <a:ext cx="4806140" cy="81984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процентную ставку </a:t>
          </a:r>
          <a:r>
            <a:rPr lang="ru-RU" sz="1400" b="1" u="none" kern="1200" dirty="0" smtClean="0"/>
            <a:t>устанавливает банк-партнер в зависимости от качества обеспечения и финансового положения предприятия</a:t>
          </a:r>
        </a:p>
      </dsp:txBody>
      <dsp:txXfrm>
        <a:off x="925727" y="4118619"/>
        <a:ext cx="4758116" cy="771823"/>
      </dsp:txXfrm>
    </dsp:sp>
    <dsp:sp modelId="{112A9C07-C5F6-496F-9484-D33C912464E3}">
      <dsp:nvSpPr>
        <dsp:cNvPr id="0" name=""/>
        <dsp:cNvSpPr/>
      </dsp:nvSpPr>
      <dsp:spPr>
        <a:xfrm>
          <a:off x="431408" y="708656"/>
          <a:ext cx="453790" cy="4540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0108"/>
              </a:lnTo>
              <a:lnTo>
                <a:pt x="453790" y="4540108"/>
              </a:lnTo>
            </a:path>
          </a:pathLst>
        </a:custGeom>
        <a:noFill/>
        <a:ln w="38100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D2A3F814-5F55-48D6-8A21-9AE2A89A762F}">
      <dsp:nvSpPr>
        <dsp:cNvPr id="0" name=""/>
        <dsp:cNvSpPr/>
      </dsp:nvSpPr>
      <dsp:spPr>
        <a:xfrm>
          <a:off x="885199" y="5031604"/>
          <a:ext cx="4756137" cy="434322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срок кредитования от 6 месяцев</a:t>
          </a:r>
        </a:p>
      </dsp:txBody>
      <dsp:txXfrm>
        <a:off x="897920" y="5044325"/>
        <a:ext cx="4730695" cy="4088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0F359-71CF-4669-ACA0-A1816C50AACF}">
      <dsp:nvSpPr>
        <dsp:cNvPr id="0" name=""/>
        <dsp:cNvSpPr/>
      </dsp:nvSpPr>
      <dsp:spPr>
        <a:xfrm>
          <a:off x="0" y="26619"/>
          <a:ext cx="5180409" cy="573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/>
            <a:t>Грант  потребительскому кооперативу</a:t>
          </a:r>
          <a:endParaRPr lang="ru-RU" sz="2000" u="none" kern="1200" dirty="0"/>
        </a:p>
      </dsp:txBody>
      <dsp:txXfrm>
        <a:off x="16796" y="43415"/>
        <a:ext cx="5146817" cy="539859"/>
      </dsp:txXfrm>
    </dsp:sp>
    <dsp:sp modelId="{F7E9756E-6EC2-40C3-80A9-B214DC3F12F9}">
      <dsp:nvSpPr>
        <dsp:cNvPr id="0" name=""/>
        <dsp:cNvSpPr/>
      </dsp:nvSpPr>
      <dsp:spPr>
        <a:xfrm>
          <a:off x="518040" y="600070"/>
          <a:ext cx="512064" cy="592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123"/>
              </a:lnTo>
              <a:lnTo>
                <a:pt x="512064" y="59212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98C4-81D3-4B52-84AB-83AC0D3955E4}">
      <dsp:nvSpPr>
        <dsp:cNvPr id="0" name=""/>
        <dsp:cNvSpPr/>
      </dsp:nvSpPr>
      <dsp:spPr>
        <a:xfrm>
          <a:off x="1030105" y="873222"/>
          <a:ext cx="4235852" cy="637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сумма субсидии до 5 млн. рублей</a:t>
          </a:r>
          <a:endParaRPr lang="ru-RU" sz="1400" b="0" kern="1200" dirty="0"/>
        </a:p>
      </dsp:txBody>
      <dsp:txXfrm>
        <a:off x="1048790" y="891907"/>
        <a:ext cx="4198482" cy="600572"/>
      </dsp:txXfrm>
    </dsp:sp>
    <dsp:sp modelId="{ABD31876-881C-41C6-A171-F615E03F6851}">
      <dsp:nvSpPr>
        <dsp:cNvPr id="0" name=""/>
        <dsp:cNvSpPr/>
      </dsp:nvSpPr>
      <dsp:spPr>
        <a:xfrm>
          <a:off x="518040" y="600070"/>
          <a:ext cx="510829" cy="153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7178"/>
              </a:lnTo>
              <a:lnTo>
                <a:pt x="510829" y="1537178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80FC5-74FE-4487-9A8D-C8EC2C39D2F1}">
      <dsp:nvSpPr>
        <dsp:cNvPr id="0" name=""/>
        <dsp:cNvSpPr/>
      </dsp:nvSpPr>
      <dsp:spPr>
        <a:xfrm>
          <a:off x="1028870" y="1750545"/>
          <a:ext cx="4232055" cy="773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гранты предоставляются в целях создания, расширения или модернизации материально-технической базы кооперативов, включая:</a:t>
          </a:r>
          <a:endParaRPr lang="ru-RU" sz="1400" b="0" kern="1200" dirty="0"/>
        </a:p>
      </dsp:txBody>
      <dsp:txXfrm>
        <a:off x="1051522" y="1773197"/>
        <a:ext cx="4186751" cy="728103"/>
      </dsp:txXfrm>
    </dsp:sp>
    <dsp:sp modelId="{532FAB8E-C3BC-4FAC-9BA9-FB7F05228C83}">
      <dsp:nvSpPr>
        <dsp:cNvPr id="0" name=""/>
        <dsp:cNvSpPr/>
      </dsp:nvSpPr>
      <dsp:spPr>
        <a:xfrm>
          <a:off x="518040" y="600070"/>
          <a:ext cx="507934" cy="2588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139"/>
              </a:lnTo>
              <a:lnTo>
                <a:pt x="507934" y="2588139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84116-29F3-4365-BE8C-22387E2F3888}">
      <dsp:nvSpPr>
        <dsp:cNvPr id="0" name=""/>
        <dsp:cNvSpPr/>
      </dsp:nvSpPr>
      <dsp:spPr>
        <a:xfrm>
          <a:off x="1025975" y="2737268"/>
          <a:ext cx="4234958" cy="90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получатели субсидии – потребительские кооперативы</a:t>
          </a:r>
        </a:p>
      </dsp:txBody>
      <dsp:txXfrm>
        <a:off x="1052390" y="2763683"/>
        <a:ext cx="4182128" cy="849052"/>
      </dsp:txXfrm>
    </dsp:sp>
    <dsp:sp modelId="{33A239A4-FE38-43BB-BCBD-9BDB167B7C18}">
      <dsp:nvSpPr>
        <dsp:cNvPr id="0" name=""/>
        <dsp:cNvSpPr/>
      </dsp:nvSpPr>
      <dsp:spPr>
        <a:xfrm>
          <a:off x="518040" y="600070"/>
          <a:ext cx="530408" cy="3672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2840"/>
              </a:lnTo>
              <a:lnTo>
                <a:pt x="530408" y="367284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B84AF-EF91-40CB-888F-CF335631961F}">
      <dsp:nvSpPr>
        <dsp:cNvPr id="0" name=""/>
        <dsp:cNvSpPr/>
      </dsp:nvSpPr>
      <dsp:spPr>
        <a:xfrm>
          <a:off x="1048449" y="3987758"/>
          <a:ext cx="4219758" cy="570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400" b="0" kern="1200" dirty="0" smtClean="0"/>
            <a:t>требования</a:t>
          </a:r>
        </a:p>
      </dsp:txBody>
      <dsp:txXfrm>
        <a:off x="1065153" y="4004462"/>
        <a:ext cx="4186350" cy="53689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0F359-71CF-4669-ACA0-A1816C50AACF}">
      <dsp:nvSpPr>
        <dsp:cNvPr id="0" name=""/>
        <dsp:cNvSpPr/>
      </dsp:nvSpPr>
      <dsp:spPr>
        <a:xfrm>
          <a:off x="0" y="202791"/>
          <a:ext cx="4997830" cy="601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/>
            <a:t>Субсидии на проектную деятельность</a:t>
          </a:r>
          <a:endParaRPr lang="ru-RU" sz="2000" u="none" kern="1200" dirty="0"/>
        </a:p>
      </dsp:txBody>
      <dsp:txXfrm>
        <a:off x="17626" y="220417"/>
        <a:ext cx="4962578" cy="566538"/>
      </dsp:txXfrm>
    </dsp:sp>
    <dsp:sp modelId="{F7E9756E-6EC2-40C3-80A9-B214DC3F12F9}">
      <dsp:nvSpPr>
        <dsp:cNvPr id="0" name=""/>
        <dsp:cNvSpPr/>
      </dsp:nvSpPr>
      <dsp:spPr>
        <a:xfrm>
          <a:off x="499783" y="804582"/>
          <a:ext cx="490246" cy="734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665"/>
              </a:lnTo>
              <a:lnTo>
                <a:pt x="490246" y="734665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98C4-81D3-4B52-84AB-83AC0D3955E4}">
      <dsp:nvSpPr>
        <dsp:cNvPr id="0" name=""/>
        <dsp:cNvSpPr/>
      </dsp:nvSpPr>
      <dsp:spPr>
        <a:xfrm>
          <a:off x="990029" y="1092496"/>
          <a:ext cx="4445181" cy="893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 smtClean="0"/>
            <a:t>возмещается от 30 до 50 % понесенных затрат, но не более 1-1,5 млн. рублей</a:t>
          </a:r>
          <a:endParaRPr lang="ru-RU" sz="1400" b="0" kern="1200" dirty="0"/>
        </a:p>
      </dsp:txBody>
      <dsp:txXfrm>
        <a:off x="1016199" y="1118666"/>
        <a:ext cx="4392841" cy="841161"/>
      </dsp:txXfrm>
    </dsp:sp>
    <dsp:sp modelId="{ABD31876-881C-41C6-A171-F615E03F6851}">
      <dsp:nvSpPr>
        <dsp:cNvPr id="0" name=""/>
        <dsp:cNvSpPr/>
      </dsp:nvSpPr>
      <dsp:spPr>
        <a:xfrm>
          <a:off x="499783" y="804582"/>
          <a:ext cx="492239" cy="1950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951"/>
              </a:lnTo>
              <a:lnTo>
                <a:pt x="492239" y="1950951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80FC5-74FE-4487-9A8D-C8EC2C39D2F1}">
      <dsp:nvSpPr>
        <dsp:cNvPr id="0" name=""/>
        <dsp:cNvSpPr/>
      </dsp:nvSpPr>
      <dsp:spPr>
        <a:xfrm>
          <a:off x="992022" y="2305642"/>
          <a:ext cx="4441195" cy="899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возмещаются затраты, связанные с реализацией проектной деятельности в агропромышленном комплексе, по следующим направлениям проектной деятельности:</a:t>
          </a:r>
          <a:endParaRPr lang="ru-RU" sz="1400" kern="1200" dirty="0"/>
        </a:p>
      </dsp:txBody>
      <dsp:txXfrm>
        <a:off x="1018376" y="2331996"/>
        <a:ext cx="4388487" cy="847075"/>
      </dsp:txXfrm>
    </dsp:sp>
    <dsp:sp modelId="{532FAB8E-C3BC-4FAC-9BA9-FB7F05228C83}">
      <dsp:nvSpPr>
        <dsp:cNvPr id="0" name=""/>
        <dsp:cNvSpPr/>
      </dsp:nvSpPr>
      <dsp:spPr>
        <a:xfrm>
          <a:off x="499783" y="804582"/>
          <a:ext cx="490720" cy="3194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4913"/>
              </a:lnTo>
              <a:lnTo>
                <a:pt x="490720" y="3194913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84116-29F3-4365-BE8C-22387E2F3888}">
      <dsp:nvSpPr>
        <dsp:cNvPr id="0" name=""/>
        <dsp:cNvSpPr/>
      </dsp:nvSpPr>
      <dsp:spPr>
        <a:xfrm>
          <a:off x="990503" y="3671030"/>
          <a:ext cx="4444243" cy="65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получатели субсидии – субъекты малых форм хозяйствования</a:t>
          </a:r>
        </a:p>
      </dsp:txBody>
      <dsp:txXfrm>
        <a:off x="1009744" y="3690271"/>
        <a:ext cx="4405761" cy="61844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0F359-71CF-4669-ACA0-A1816C50AACF}">
      <dsp:nvSpPr>
        <dsp:cNvPr id="0" name=""/>
        <dsp:cNvSpPr/>
      </dsp:nvSpPr>
      <dsp:spPr>
        <a:xfrm>
          <a:off x="39949" y="47629"/>
          <a:ext cx="5358765" cy="591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/>
            <a:t>Субсидии на производство и реализацию молока</a:t>
          </a:r>
          <a:endParaRPr lang="ru-RU" sz="2000" u="none" kern="1200" dirty="0"/>
        </a:p>
      </dsp:txBody>
      <dsp:txXfrm>
        <a:off x="57284" y="64964"/>
        <a:ext cx="5324095" cy="557189"/>
      </dsp:txXfrm>
    </dsp:sp>
    <dsp:sp modelId="{F7E9756E-6EC2-40C3-80A9-B214DC3F12F9}">
      <dsp:nvSpPr>
        <dsp:cNvPr id="0" name=""/>
        <dsp:cNvSpPr/>
      </dsp:nvSpPr>
      <dsp:spPr>
        <a:xfrm>
          <a:off x="575826" y="639489"/>
          <a:ext cx="451067" cy="74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880"/>
              </a:lnTo>
              <a:lnTo>
                <a:pt x="451067" y="74388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98C4-81D3-4B52-84AB-83AC0D3955E4}">
      <dsp:nvSpPr>
        <dsp:cNvPr id="0" name=""/>
        <dsp:cNvSpPr/>
      </dsp:nvSpPr>
      <dsp:spPr>
        <a:xfrm>
          <a:off x="1026893" y="744624"/>
          <a:ext cx="4371828" cy="127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 smtClean="0"/>
            <a:t>не более 30 % от фактической себестоимости производства 1 кг молока (на основании отчетов о производстве, себестоимости и реализации продукции животноводства по форме N 13-АПК, утвержденной приказом Министерства с/х РФ) за год, предшествующий текущему году</a:t>
          </a:r>
          <a:endParaRPr lang="ru-RU" sz="1400" b="0" kern="1200" dirty="0"/>
        </a:p>
      </dsp:txBody>
      <dsp:txXfrm>
        <a:off x="1064309" y="782040"/>
        <a:ext cx="4296996" cy="1202659"/>
      </dsp:txXfrm>
    </dsp:sp>
    <dsp:sp modelId="{ABD31876-881C-41C6-A171-F615E03F6851}">
      <dsp:nvSpPr>
        <dsp:cNvPr id="0" name=""/>
        <dsp:cNvSpPr/>
      </dsp:nvSpPr>
      <dsp:spPr>
        <a:xfrm>
          <a:off x="575826" y="639489"/>
          <a:ext cx="454986" cy="215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440"/>
              </a:lnTo>
              <a:lnTo>
                <a:pt x="454986" y="215744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80FC5-74FE-4487-9A8D-C8EC2C39D2F1}">
      <dsp:nvSpPr>
        <dsp:cNvPr id="0" name=""/>
        <dsp:cNvSpPr/>
      </dsp:nvSpPr>
      <dsp:spPr>
        <a:xfrm>
          <a:off x="1030813" y="2137144"/>
          <a:ext cx="4367908" cy="1319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предоставляются в целях возмещения части затрат с/х товаропроизводителям на производство и реализацию молока из расчета за 1 кг реализованного и (или) отгруженного на собственную переработку молока высшего и (или) первого сорта.</a:t>
          </a:r>
          <a:endParaRPr lang="ru-RU" sz="1400" kern="1200" dirty="0"/>
        </a:p>
      </dsp:txBody>
      <dsp:txXfrm>
        <a:off x="1069462" y="2175793"/>
        <a:ext cx="4290610" cy="1242274"/>
      </dsp:txXfrm>
    </dsp:sp>
    <dsp:sp modelId="{532FAB8E-C3BC-4FAC-9BA9-FB7F05228C83}">
      <dsp:nvSpPr>
        <dsp:cNvPr id="0" name=""/>
        <dsp:cNvSpPr/>
      </dsp:nvSpPr>
      <dsp:spPr>
        <a:xfrm>
          <a:off x="575826" y="639489"/>
          <a:ext cx="451990" cy="3259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9451"/>
              </a:lnTo>
              <a:lnTo>
                <a:pt x="451990" y="3259451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84116-29F3-4365-BE8C-22387E2F3888}">
      <dsp:nvSpPr>
        <dsp:cNvPr id="0" name=""/>
        <dsp:cNvSpPr/>
      </dsp:nvSpPr>
      <dsp:spPr>
        <a:xfrm>
          <a:off x="1027816" y="3575896"/>
          <a:ext cx="4370905" cy="64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получатели субсидии – с/х товаропроизводители (за исключением граждан, ведущих личное подсобное хозяйство)</a:t>
          </a:r>
        </a:p>
      </dsp:txBody>
      <dsp:txXfrm>
        <a:off x="1046739" y="3594819"/>
        <a:ext cx="4333059" cy="60824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0F359-71CF-4669-ACA0-A1816C50AACF}">
      <dsp:nvSpPr>
        <dsp:cNvPr id="0" name=""/>
        <dsp:cNvSpPr/>
      </dsp:nvSpPr>
      <dsp:spPr>
        <a:xfrm>
          <a:off x="0" y="19184"/>
          <a:ext cx="5180409" cy="573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/>
            <a:t>Субсидии на производство и реализацию продукции растениеводства</a:t>
          </a:r>
          <a:endParaRPr lang="ru-RU" sz="2000" u="none" kern="1200" dirty="0"/>
        </a:p>
      </dsp:txBody>
      <dsp:txXfrm>
        <a:off x="16796" y="35980"/>
        <a:ext cx="5146817" cy="539859"/>
      </dsp:txXfrm>
    </dsp:sp>
    <dsp:sp modelId="{F7E9756E-6EC2-40C3-80A9-B214DC3F12F9}">
      <dsp:nvSpPr>
        <dsp:cNvPr id="0" name=""/>
        <dsp:cNvSpPr/>
      </dsp:nvSpPr>
      <dsp:spPr>
        <a:xfrm>
          <a:off x="518040" y="592635"/>
          <a:ext cx="512064" cy="66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780"/>
              </a:lnTo>
              <a:lnTo>
                <a:pt x="512064" y="66678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98C4-81D3-4B52-84AB-83AC0D3955E4}">
      <dsp:nvSpPr>
        <dsp:cNvPr id="0" name=""/>
        <dsp:cNvSpPr/>
      </dsp:nvSpPr>
      <dsp:spPr>
        <a:xfrm>
          <a:off x="1030105" y="865788"/>
          <a:ext cx="4235852" cy="787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при определении размера субсидии за счет средств бюджета Пермского края учитываются данные о посевных площадях:</a:t>
          </a:r>
          <a:endParaRPr lang="ru-RU" sz="1400" b="0" kern="1200" dirty="0"/>
        </a:p>
      </dsp:txBody>
      <dsp:txXfrm>
        <a:off x="1053163" y="888846"/>
        <a:ext cx="4189736" cy="741141"/>
      </dsp:txXfrm>
    </dsp:sp>
    <dsp:sp modelId="{ABD31876-881C-41C6-A171-F615E03F6851}">
      <dsp:nvSpPr>
        <dsp:cNvPr id="0" name=""/>
        <dsp:cNvSpPr/>
      </dsp:nvSpPr>
      <dsp:spPr>
        <a:xfrm>
          <a:off x="518040" y="592635"/>
          <a:ext cx="510829" cy="1663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39"/>
              </a:lnTo>
              <a:lnTo>
                <a:pt x="510829" y="1663539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80FC5-74FE-4487-9A8D-C8EC2C39D2F1}">
      <dsp:nvSpPr>
        <dsp:cNvPr id="0" name=""/>
        <dsp:cNvSpPr/>
      </dsp:nvSpPr>
      <dsp:spPr>
        <a:xfrm>
          <a:off x="1028870" y="1816543"/>
          <a:ext cx="4232055" cy="879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предоставляются с/х товаропроизводителям в расчете на 1 гектар посевной площади с/х культур в целях возмещения части затрат на производство и реализацию продукции растениеводства:</a:t>
          </a:r>
          <a:endParaRPr lang="ru-RU" sz="1400" b="0" kern="1200" dirty="0"/>
        </a:p>
      </dsp:txBody>
      <dsp:txXfrm>
        <a:off x="1054623" y="1842296"/>
        <a:ext cx="4180549" cy="827758"/>
      </dsp:txXfrm>
    </dsp:sp>
    <dsp:sp modelId="{532FAB8E-C3BC-4FAC-9BA9-FB7F05228C83}">
      <dsp:nvSpPr>
        <dsp:cNvPr id="0" name=""/>
        <dsp:cNvSpPr/>
      </dsp:nvSpPr>
      <dsp:spPr>
        <a:xfrm>
          <a:off x="518040" y="592635"/>
          <a:ext cx="507925" cy="258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663"/>
              </a:lnTo>
              <a:lnTo>
                <a:pt x="507925" y="2588663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84116-29F3-4365-BE8C-22387E2F3888}">
      <dsp:nvSpPr>
        <dsp:cNvPr id="0" name=""/>
        <dsp:cNvSpPr/>
      </dsp:nvSpPr>
      <dsp:spPr>
        <a:xfrm>
          <a:off x="1025966" y="2850508"/>
          <a:ext cx="4234958" cy="661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получатели субсидии – с/х товаропроизводители, за исключением граждан, ведущих личное подсобное хозяйство</a:t>
          </a:r>
        </a:p>
      </dsp:txBody>
      <dsp:txXfrm>
        <a:off x="1045343" y="2869885"/>
        <a:ext cx="4196204" cy="622827"/>
      </dsp:txXfrm>
    </dsp:sp>
    <dsp:sp modelId="{33A239A4-FE38-43BB-BCBD-9BDB167B7C18}">
      <dsp:nvSpPr>
        <dsp:cNvPr id="0" name=""/>
        <dsp:cNvSpPr/>
      </dsp:nvSpPr>
      <dsp:spPr>
        <a:xfrm>
          <a:off x="518040" y="592635"/>
          <a:ext cx="523125" cy="3377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767"/>
              </a:lnTo>
              <a:lnTo>
                <a:pt x="523125" y="3377767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B84AF-EF91-40CB-888F-CF335631961F}">
      <dsp:nvSpPr>
        <dsp:cNvPr id="0" name=""/>
        <dsp:cNvSpPr/>
      </dsp:nvSpPr>
      <dsp:spPr>
        <a:xfrm>
          <a:off x="1041166" y="3685249"/>
          <a:ext cx="4219758" cy="570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400" b="0" kern="1200" dirty="0" smtClean="0"/>
            <a:t>требования – недопущение снижения посевных площадей:</a:t>
          </a:r>
        </a:p>
      </dsp:txBody>
      <dsp:txXfrm>
        <a:off x="1057870" y="3701953"/>
        <a:ext cx="4186350" cy="5368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3" y="0"/>
          <a:ext cx="2908481" cy="455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/>
            <a:t>Постановление Правительства РФ № 214 от 12.03.2015</a:t>
          </a:r>
          <a:endParaRPr lang="ru-RU" sz="1600" u="none" kern="1200" dirty="0"/>
        </a:p>
      </dsp:txBody>
      <dsp:txXfrm>
        <a:off x="13351" y="13348"/>
        <a:ext cx="2881785" cy="429052"/>
      </dsp:txXfrm>
    </dsp:sp>
    <dsp:sp modelId="{454D93ED-AF89-4755-A7F4-FA31BD3F5F68}">
      <dsp:nvSpPr>
        <dsp:cNvPr id="0" name=""/>
        <dsp:cNvSpPr/>
      </dsp:nvSpPr>
      <dsp:spPr>
        <a:xfrm>
          <a:off x="290851" y="455748"/>
          <a:ext cx="177266" cy="826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003"/>
              </a:lnTo>
              <a:lnTo>
                <a:pt x="177266" y="82600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468118" y="613867"/>
          <a:ext cx="3417155" cy="1335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Организация включена в перечень организаций, оказывающих существенное влияние на отрасли промышленности согласно критериям, утвержденным приказом 596 Минпромторга РФ от 27.03.2015</a:t>
          </a:r>
        </a:p>
      </dsp:txBody>
      <dsp:txXfrm>
        <a:off x="507241" y="652990"/>
        <a:ext cx="3338909" cy="1257524"/>
      </dsp:txXfrm>
    </dsp:sp>
    <dsp:sp modelId="{C9B598E8-BCF7-4769-99D1-928D274F9AB2}">
      <dsp:nvSpPr>
        <dsp:cNvPr id="0" name=""/>
        <dsp:cNvSpPr/>
      </dsp:nvSpPr>
      <dsp:spPr>
        <a:xfrm>
          <a:off x="290851" y="455748"/>
          <a:ext cx="167113" cy="2404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618"/>
              </a:lnTo>
              <a:lnTo>
                <a:pt x="167113" y="24046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0A49-58BD-4DDF-82A7-CB8D9BE42F8B}">
      <dsp:nvSpPr>
        <dsp:cNvPr id="0" name=""/>
        <dsp:cNvSpPr/>
      </dsp:nvSpPr>
      <dsp:spPr>
        <a:xfrm>
          <a:off x="457965" y="2198037"/>
          <a:ext cx="3393552" cy="1324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Субсидия предоставляется в размере 70% расходов на уплату процентов, но не более чем из расчета 70% ключевой ставки ЦБ РФ</a:t>
          </a:r>
        </a:p>
      </dsp:txBody>
      <dsp:txXfrm>
        <a:off x="496763" y="2236835"/>
        <a:ext cx="3315956" cy="1247063"/>
      </dsp:txXfrm>
    </dsp:sp>
    <dsp:sp modelId="{112A9C07-C5F6-496F-9484-D33C912464E3}">
      <dsp:nvSpPr>
        <dsp:cNvPr id="0" name=""/>
        <dsp:cNvSpPr/>
      </dsp:nvSpPr>
      <dsp:spPr>
        <a:xfrm>
          <a:off x="290851" y="455748"/>
          <a:ext cx="171768" cy="3508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645"/>
              </a:lnTo>
              <a:lnTo>
                <a:pt x="171768" y="350864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462620" y="3697203"/>
          <a:ext cx="3315503" cy="534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Ограничения</a:t>
          </a:r>
        </a:p>
      </dsp:txBody>
      <dsp:txXfrm>
        <a:off x="478271" y="3712854"/>
        <a:ext cx="3284201" cy="50307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388720" y="0"/>
          <a:ext cx="2966198" cy="350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/>
            <a:t>Постановление Правительства РФ № 3 от 03.01.2014</a:t>
          </a:r>
          <a:endParaRPr lang="ru-RU" sz="1600" u="none" kern="1200" dirty="0"/>
        </a:p>
      </dsp:txBody>
      <dsp:txXfrm>
        <a:off x="398987" y="10267"/>
        <a:ext cx="2945664" cy="330003"/>
      </dsp:txXfrm>
    </dsp:sp>
    <dsp:sp modelId="{454D93ED-AF89-4755-A7F4-FA31BD3F5F68}">
      <dsp:nvSpPr>
        <dsp:cNvPr id="0" name=""/>
        <dsp:cNvSpPr/>
      </dsp:nvSpPr>
      <dsp:spPr>
        <a:xfrm>
          <a:off x="685340" y="350537"/>
          <a:ext cx="209258" cy="594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417"/>
              </a:lnTo>
              <a:lnTo>
                <a:pt x="209258" y="59441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894599" y="431253"/>
          <a:ext cx="2628293" cy="1027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Организация реализует инвестиционный проект с объемом инвестиций не менее 150 млн. руб.</a:t>
          </a:r>
        </a:p>
      </dsp:txBody>
      <dsp:txXfrm>
        <a:off x="924691" y="461345"/>
        <a:ext cx="2568109" cy="967219"/>
      </dsp:txXfrm>
    </dsp:sp>
    <dsp:sp modelId="{BE6F27E6-85E1-455C-A100-764ABB16DE4F}">
      <dsp:nvSpPr>
        <dsp:cNvPr id="0" name=""/>
        <dsp:cNvSpPr/>
      </dsp:nvSpPr>
      <dsp:spPr>
        <a:xfrm>
          <a:off x="685340" y="350537"/>
          <a:ext cx="296812" cy="1838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640"/>
              </a:lnTo>
              <a:lnTo>
                <a:pt x="296812" y="183864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36C63-0291-42D9-9496-4A7FCBC1A432}">
      <dsp:nvSpPr>
        <dsp:cNvPr id="0" name=""/>
        <dsp:cNvSpPr/>
      </dsp:nvSpPr>
      <dsp:spPr>
        <a:xfrm>
          <a:off x="982152" y="1722705"/>
          <a:ext cx="2576763" cy="932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Инвестиционный проект победил в конкурсном отборе Минпромторга РФ, который проводится 2 раза </a:t>
          </a:r>
          <a:br>
            <a:rPr lang="ru-RU" sz="1400" b="1" kern="1200" dirty="0" smtClean="0"/>
          </a:br>
          <a:r>
            <a:rPr lang="ru-RU" sz="1400" b="1" kern="1200" dirty="0" smtClean="0"/>
            <a:t>в год, апрель и октябрь</a:t>
          </a:r>
        </a:p>
      </dsp:txBody>
      <dsp:txXfrm>
        <a:off x="1009477" y="1750030"/>
        <a:ext cx="2522113" cy="878295"/>
      </dsp:txXfrm>
    </dsp:sp>
    <dsp:sp modelId="{C9B598E8-BCF7-4769-99D1-928D274F9AB2}">
      <dsp:nvSpPr>
        <dsp:cNvPr id="0" name=""/>
        <dsp:cNvSpPr/>
      </dsp:nvSpPr>
      <dsp:spPr>
        <a:xfrm>
          <a:off x="685340" y="350537"/>
          <a:ext cx="201449" cy="291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152"/>
              </a:lnTo>
              <a:lnTo>
                <a:pt x="201449" y="291315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0A49-58BD-4DDF-82A7-CB8D9BE42F8B}">
      <dsp:nvSpPr>
        <dsp:cNvPr id="0" name=""/>
        <dsp:cNvSpPr/>
      </dsp:nvSpPr>
      <dsp:spPr>
        <a:xfrm>
          <a:off x="886790" y="2754261"/>
          <a:ext cx="2610139" cy="1018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Субсидия предоставляется в размере 70% расходов на уплату процентов, но не более чем из расчета 70% ключевой ставки ЦБ РФ</a:t>
          </a:r>
        </a:p>
      </dsp:txBody>
      <dsp:txXfrm>
        <a:off x="916631" y="2784102"/>
        <a:ext cx="2550457" cy="959175"/>
      </dsp:txXfrm>
    </dsp:sp>
    <dsp:sp modelId="{112A9C07-C5F6-496F-9484-D33C912464E3}">
      <dsp:nvSpPr>
        <dsp:cNvPr id="0" name=""/>
        <dsp:cNvSpPr/>
      </dsp:nvSpPr>
      <dsp:spPr>
        <a:xfrm>
          <a:off x="685340" y="350537"/>
          <a:ext cx="205030" cy="3762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2311"/>
              </a:lnTo>
              <a:lnTo>
                <a:pt x="205030" y="376231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890370" y="3907339"/>
          <a:ext cx="2550108" cy="411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Ограничения</a:t>
          </a:r>
        </a:p>
      </dsp:txBody>
      <dsp:txXfrm>
        <a:off x="902408" y="3919377"/>
        <a:ext cx="2526032" cy="38694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9FD12-BBA8-4FAE-9500-0C6BD360D90B}">
      <dsp:nvSpPr>
        <dsp:cNvPr id="0" name=""/>
        <dsp:cNvSpPr/>
      </dsp:nvSpPr>
      <dsp:spPr>
        <a:xfrm>
          <a:off x="206303" y="313"/>
          <a:ext cx="466169" cy="46616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274572" y="68582"/>
        <a:ext cx="329631" cy="329631"/>
      </dsp:txXfrm>
    </dsp:sp>
    <dsp:sp modelId="{9A37B56D-DEC1-47F8-B315-6835CB878707}">
      <dsp:nvSpPr>
        <dsp:cNvPr id="0" name=""/>
        <dsp:cNvSpPr/>
      </dsp:nvSpPr>
      <dsp:spPr>
        <a:xfrm>
          <a:off x="826585" y="98460"/>
          <a:ext cx="270378" cy="270378"/>
        </a:xfrm>
        <a:prstGeom prst="mathPlus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62424" y="201853"/>
        <a:ext cx="198700" cy="63592"/>
      </dsp:txXfrm>
    </dsp:sp>
    <dsp:sp modelId="{58063CBD-346C-468C-97DA-D4AEED70958F}">
      <dsp:nvSpPr>
        <dsp:cNvPr id="0" name=""/>
        <dsp:cNvSpPr/>
      </dsp:nvSpPr>
      <dsp:spPr>
        <a:xfrm>
          <a:off x="1279132" y="313"/>
          <a:ext cx="466169" cy="466169"/>
        </a:xfrm>
        <a:prstGeom prst="ellipse">
          <a:avLst/>
        </a:prstGeom>
        <a:solidFill>
          <a:srgbClr val="D426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1347401" y="68582"/>
        <a:ext cx="329631" cy="329631"/>
      </dsp:txXfrm>
    </dsp:sp>
    <dsp:sp modelId="{71B9EE50-20F4-466B-8D69-CB41E6244895}">
      <dsp:nvSpPr>
        <dsp:cNvPr id="0" name=""/>
        <dsp:cNvSpPr/>
      </dsp:nvSpPr>
      <dsp:spPr>
        <a:xfrm>
          <a:off x="1964704" y="98460"/>
          <a:ext cx="270378" cy="270378"/>
        </a:xfrm>
        <a:prstGeom prst="mathEqual">
          <a:avLst/>
        </a:prstGeom>
        <a:solidFill>
          <a:srgbClr val="D4263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00543" y="154158"/>
        <a:ext cx="198700" cy="158982"/>
      </dsp:txXfrm>
    </dsp:sp>
    <dsp:sp modelId="{5DC0584F-E079-4F19-813B-91080B178488}">
      <dsp:nvSpPr>
        <dsp:cNvPr id="0" name=""/>
        <dsp:cNvSpPr/>
      </dsp:nvSpPr>
      <dsp:spPr>
        <a:xfrm>
          <a:off x="2408515" y="0"/>
          <a:ext cx="466169" cy="466169"/>
        </a:xfrm>
        <a:prstGeom prst="ellipse">
          <a:avLst/>
        </a:prstGeom>
        <a:solidFill>
          <a:srgbClr val="F682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2476784" y="68269"/>
        <a:ext cx="329631" cy="32963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17031" y="0"/>
          <a:ext cx="2870295" cy="449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/>
            <a:t>Льготный займ </a:t>
          </a:r>
          <a:br>
            <a:rPr lang="ru-RU" sz="1600" b="1" u="none" kern="1200" dirty="0" smtClean="0"/>
          </a:br>
          <a:r>
            <a:rPr lang="ru-RU" sz="1600" b="1" u="none" kern="1200" dirty="0" smtClean="0"/>
            <a:t>под 5% годовых</a:t>
          </a:r>
          <a:endParaRPr lang="ru-RU" sz="1600" u="none" kern="1200" dirty="0"/>
        </a:p>
      </dsp:txBody>
      <dsp:txXfrm>
        <a:off x="30204" y="13173"/>
        <a:ext cx="2843949" cy="423419"/>
      </dsp:txXfrm>
    </dsp:sp>
    <dsp:sp modelId="{454D93ED-AF89-4755-A7F4-FA31BD3F5F68}">
      <dsp:nvSpPr>
        <dsp:cNvPr id="0" name=""/>
        <dsp:cNvSpPr/>
      </dsp:nvSpPr>
      <dsp:spPr>
        <a:xfrm>
          <a:off x="304060" y="449765"/>
          <a:ext cx="178408" cy="42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684"/>
              </a:lnTo>
              <a:lnTo>
                <a:pt x="178408" y="42468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482469" y="553617"/>
          <a:ext cx="3372291" cy="6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Общий бюджет проекта ≥ 100 млн.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Сумма займа 50-300 млн.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Срок займа </a:t>
          </a:r>
          <a:r>
            <a:rPr lang="ru-RU" sz="1400" b="1" kern="1200" baseline="0" dirty="0" smtClean="0"/>
            <a:t>≤</a:t>
          </a:r>
          <a:r>
            <a:rPr lang="ru-RU" sz="1400" b="1" kern="1200" dirty="0" smtClean="0"/>
            <a:t> 5 лет</a:t>
          </a:r>
        </a:p>
      </dsp:txBody>
      <dsp:txXfrm>
        <a:off x="501263" y="572411"/>
        <a:ext cx="3334703" cy="604076"/>
      </dsp:txXfrm>
    </dsp:sp>
    <dsp:sp modelId="{63210AE9-339A-4E56-973C-C3DBBFF24991}">
      <dsp:nvSpPr>
        <dsp:cNvPr id="0" name=""/>
        <dsp:cNvSpPr/>
      </dsp:nvSpPr>
      <dsp:spPr>
        <a:xfrm>
          <a:off x="304060" y="449765"/>
          <a:ext cx="168389" cy="121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313"/>
              </a:lnTo>
              <a:lnTo>
                <a:pt x="168389" y="121831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76ED8-B369-487F-B865-752808083874}">
      <dsp:nvSpPr>
        <dsp:cNvPr id="0" name=""/>
        <dsp:cNvSpPr/>
      </dsp:nvSpPr>
      <dsp:spPr>
        <a:xfrm>
          <a:off x="472450" y="1358611"/>
          <a:ext cx="3383803" cy="61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Софинансирование со стороны заявителя, инвестора или банка не менее 30% от общего бюджета проекта</a:t>
          </a:r>
        </a:p>
      </dsp:txBody>
      <dsp:txXfrm>
        <a:off x="490578" y="1376739"/>
        <a:ext cx="3347547" cy="582677"/>
      </dsp:txXfrm>
    </dsp:sp>
    <dsp:sp modelId="{C9B598E8-BCF7-4769-99D1-928D274F9AB2}">
      <dsp:nvSpPr>
        <dsp:cNvPr id="0" name=""/>
        <dsp:cNvSpPr/>
      </dsp:nvSpPr>
      <dsp:spPr>
        <a:xfrm>
          <a:off x="304060" y="449765"/>
          <a:ext cx="168389" cy="250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244"/>
              </a:lnTo>
              <a:lnTo>
                <a:pt x="168389" y="250724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0A49-58BD-4DDF-82A7-CB8D9BE42F8B}">
      <dsp:nvSpPr>
        <dsp:cNvPr id="0" name=""/>
        <dsp:cNvSpPr/>
      </dsp:nvSpPr>
      <dsp:spPr>
        <a:xfrm>
          <a:off x="472450" y="2303375"/>
          <a:ext cx="3348997" cy="130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Целевое назначение займа: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Покупка оборудования ≤ 50% займа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Разработка продукта или технологии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Инжиниринговые услуги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Исследование рынка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Приобретение лицензий (только в РФ)</a:t>
          </a:r>
        </a:p>
      </dsp:txBody>
      <dsp:txXfrm>
        <a:off x="510739" y="2341664"/>
        <a:ext cx="3272419" cy="1230689"/>
      </dsp:txXfrm>
    </dsp:sp>
    <dsp:sp modelId="{112A9C07-C5F6-496F-9484-D33C912464E3}">
      <dsp:nvSpPr>
        <dsp:cNvPr id="0" name=""/>
        <dsp:cNvSpPr/>
      </dsp:nvSpPr>
      <dsp:spPr>
        <a:xfrm>
          <a:off x="304060" y="449765"/>
          <a:ext cx="172983" cy="357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2935"/>
              </a:lnTo>
              <a:lnTo>
                <a:pt x="172983" y="357293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477044" y="3759018"/>
          <a:ext cx="3271973" cy="527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Ограничения</a:t>
          </a:r>
        </a:p>
      </dsp:txBody>
      <dsp:txXfrm>
        <a:off x="492490" y="3774464"/>
        <a:ext cx="3241081" cy="49647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017CA-8AD8-4319-931F-EF45BBA9DCC8}">
      <dsp:nvSpPr>
        <dsp:cNvPr id="0" name=""/>
        <dsp:cNvSpPr/>
      </dsp:nvSpPr>
      <dsp:spPr>
        <a:xfrm>
          <a:off x="156781" y="364147"/>
          <a:ext cx="2492020" cy="4115825"/>
        </a:xfrm>
        <a:prstGeom prst="pie">
          <a:avLst>
            <a:gd name="adj1" fmla="val 5400000"/>
            <a:gd name="adj2" fmla="val 16200000"/>
          </a:avLst>
        </a:prstGeom>
        <a:solidFill>
          <a:srgbClr val="D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EC0D0-7DBB-461A-8636-D4622A29BBC4}">
      <dsp:nvSpPr>
        <dsp:cNvPr id="0" name=""/>
        <dsp:cNvSpPr/>
      </dsp:nvSpPr>
      <dsp:spPr>
        <a:xfrm>
          <a:off x="1418167" y="320517"/>
          <a:ext cx="7301663" cy="41044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Работа над обнаружением и развитием качеств, способствующие успеху в предпринимательской деятельности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8167" y="320517"/>
        <a:ext cx="7301663" cy="1949616"/>
      </dsp:txXfrm>
    </dsp:sp>
    <dsp:sp modelId="{F82353A3-8EAB-473F-95AD-E37022FAD4F9}">
      <dsp:nvSpPr>
        <dsp:cNvPr id="0" name=""/>
        <dsp:cNvSpPr/>
      </dsp:nvSpPr>
      <dsp:spPr>
        <a:xfrm>
          <a:off x="611590" y="1671104"/>
          <a:ext cx="1578487" cy="27352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E190E-528E-4AF3-B2AC-41CC1E18367C}">
      <dsp:nvSpPr>
        <dsp:cNvPr id="0" name=""/>
        <dsp:cNvSpPr/>
      </dsp:nvSpPr>
      <dsp:spPr>
        <a:xfrm>
          <a:off x="1407218" y="1842631"/>
          <a:ext cx="7323038" cy="27017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Разбор практических примеров бизнес-моделей на основе реальных бизнесов в Пермском крае: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Автомойка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Детский сад / центр развития детей / игровая комната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Курсы танцев / йоги / каллиграфии и прочие обучения и хобби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 кондитерских изделий (печенье и пр.)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мероприятий и праздников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Ремонтная бригада (ремонт и отделка помещений)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Отдел (магазин) игрушек/детских товаров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Салон красоты (парикмахерская, маникюр)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Ателье/пошив одежды/школьной формы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Мини-гостиница/хостел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7218" y="1842631"/>
        <a:ext cx="7323038" cy="270179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29CD0-71D0-4AAC-91B1-05B2010AED97}">
      <dsp:nvSpPr>
        <dsp:cNvPr id="0" name=""/>
        <dsp:cNvSpPr/>
      </dsp:nvSpPr>
      <dsp:spPr>
        <a:xfrm rot="5400000">
          <a:off x="2794704" y="261251"/>
          <a:ext cx="2339955" cy="2439785"/>
        </a:xfrm>
        <a:prstGeom prst="round2SameRect">
          <a:avLst/>
        </a:prstGeom>
        <a:gradFill rotWithShape="0">
          <a:gsLst>
            <a:gs pos="0">
              <a:srgbClr val="C00000">
                <a:lumMod val="57000"/>
                <a:lumOff val="43000"/>
              </a:srgbClr>
            </a:gs>
            <a:gs pos="100000">
              <a:schemeClr val="bg1">
                <a:lumMod val="65000"/>
                <a:lumOff val="35000"/>
              </a:schemeClr>
            </a:gs>
          </a:gsLst>
          <a:lin ang="5400000" scaled="0"/>
        </a:gradFill>
        <a:ln w="25400" cap="flat" cmpd="sng" algn="ctr">
          <a:solidFill>
            <a:srgbClr val="66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1 группа – 1</a:t>
          </a:r>
          <a:endParaRPr lang="ru-RU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2 группа – 0,6</a:t>
          </a:r>
          <a:endParaRPr lang="ru-RU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3 группа – 0,5</a:t>
          </a:r>
          <a:endParaRPr lang="ru-RU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4 группа – 0,3</a:t>
          </a:r>
          <a:endParaRPr lang="ru-RU" sz="1800" b="1" kern="1200" dirty="0"/>
        </a:p>
      </dsp:txBody>
      <dsp:txXfrm rot="-5400000">
        <a:off x="2744790" y="425393"/>
        <a:ext cx="2325558" cy="2111501"/>
      </dsp:txXfrm>
    </dsp:sp>
    <dsp:sp modelId="{6BAE3D56-FDD6-4C5E-AE17-4BBB7AB84FCA}">
      <dsp:nvSpPr>
        <dsp:cNvPr id="0" name=""/>
        <dsp:cNvSpPr/>
      </dsp:nvSpPr>
      <dsp:spPr>
        <a:xfrm>
          <a:off x="82300" y="75010"/>
          <a:ext cx="2744771" cy="2549176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Муниципальные образования поделены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на 4 группы</a:t>
          </a:r>
          <a:endParaRPr lang="ru-RU" sz="1600" kern="1200" dirty="0" smtClean="0">
            <a:latin typeface="+mn-lt"/>
            <a:cs typeface="Arial" panose="020B0604020202020204" pitchFamily="34" charset="0"/>
          </a:endParaRPr>
        </a:p>
        <a:p>
          <a:pPr lvl="0" algn="l" defTabSz="711200" rtl="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+mn-lt"/>
              <a:cs typeface="Arial" panose="020B0604020202020204" pitchFamily="34" charset="0"/>
            </a:rPr>
            <a:t>объем налогооблагаемых доходов и социальных выплат и в расчете на душу населения 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206741" y="199451"/>
        <a:ext cx="2495889" cy="2300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0" y="2899"/>
          <a:ext cx="5068522" cy="573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Плановые проверки</a:t>
          </a:r>
          <a:endParaRPr lang="ru-RU" sz="2400" b="1" u="none" kern="1200" dirty="0"/>
        </a:p>
      </dsp:txBody>
      <dsp:txXfrm>
        <a:off x="16806" y="19705"/>
        <a:ext cx="5034910" cy="540181"/>
      </dsp:txXfrm>
    </dsp:sp>
    <dsp:sp modelId="{454D93ED-AF89-4755-A7F4-FA31BD3F5F68}">
      <dsp:nvSpPr>
        <dsp:cNvPr id="0" name=""/>
        <dsp:cNvSpPr/>
      </dsp:nvSpPr>
      <dsp:spPr>
        <a:xfrm>
          <a:off x="506852" y="576693"/>
          <a:ext cx="431746" cy="656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112"/>
              </a:lnTo>
              <a:lnTo>
                <a:pt x="431746" y="656112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938598" y="708961"/>
          <a:ext cx="3893632" cy="1047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i="0" kern="1200" dirty="0" smtClean="0">
              <a:cs typeface="Arial" pitchFamily="34" charset="0"/>
            </a:rPr>
            <a:t>Не чаще чем </a:t>
          </a:r>
          <a:r>
            <a:rPr lang="ru-RU" altLang="ru-RU" sz="1800" b="1" i="0" kern="1200" dirty="0" smtClean="0">
              <a:cs typeface="Arial" pitchFamily="34" charset="0"/>
            </a:rPr>
            <a:t>один раз в три года</a:t>
          </a:r>
          <a:endParaRPr lang="ru-RU" sz="1800" b="1" i="0" kern="1200" dirty="0"/>
        </a:p>
      </dsp:txBody>
      <dsp:txXfrm>
        <a:off x="969284" y="739647"/>
        <a:ext cx="3832260" cy="986316"/>
      </dsp:txXfrm>
    </dsp:sp>
    <dsp:sp modelId="{63210AE9-339A-4E56-973C-C3DBBFF24991}">
      <dsp:nvSpPr>
        <dsp:cNvPr id="0" name=""/>
        <dsp:cNvSpPr/>
      </dsp:nvSpPr>
      <dsp:spPr>
        <a:xfrm>
          <a:off x="506852" y="576693"/>
          <a:ext cx="353544" cy="1783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132"/>
              </a:lnTo>
              <a:lnTo>
                <a:pt x="353544" y="1783132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76ED8-B369-487F-B865-752808083874}">
      <dsp:nvSpPr>
        <dsp:cNvPr id="0" name=""/>
        <dsp:cNvSpPr/>
      </dsp:nvSpPr>
      <dsp:spPr>
        <a:xfrm>
          <a:off x="860397" y="1965019"/>
          <a:ext cx="3922702" cy="789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i="0" kern="1200" dirty="0" smtClean="0">
              <a:cs typeface="Arial" pitchFamily="34" charset="0"/>
            </a:rPr>
            <a:t>На основании </a:t>
          </a:r>
          <a:r>
            <a:rPr lang="ru-RU" altLang="ru-RU" sz="1800" i="0" kern="1200" dirty="0" smtClean="0">
              <a:cs typeface="Arial" pitchFamily="34" charset="0"/>
            </a:rPr>
            <a:t>ежегодного </a:t>
          </a:r>
          <a:r>
            <a:rPr lang="ru-RU" altLang="ru-RU" sz="1800" b="1" i="0" kern="1200" dirty="0" smtClean="0">
              <a:cs typeface="Arial" pitchFamily="34" charset="0"/>
            </a:rPr>
            <a:t>плана</a:t>
          </a:r>
          <a:r>
            <a:rPr lang="ru-RU" altLang="ru-RU" sz="1800" i="0" kern="1200" dirty="0" smtClean="0">
              <a:cs typeface="Arial" pitchFamily="34" charset="0"/>
            </a:rPr>
            <a:t> проведения проверок</a:t>
          </a:r>
          <a:endParaRPr lang="ru-RU" sz="1800" b="0" i="0" kern="1200" dirty="0" smtClean="0">
            <a:latin typeface="Trebuchet MS" panose="020B0603020202020204" pitchFamily="34" charset="0"/>
          </a:endParaRPr>
        </a:p>
      </dsp:txBody>
      <dsp:txXfrm>
        <a:off x="883524" y="1988146"/>
        <a:ext cx="3876448" cy="743357"/>
      </dsp:txXfrm>
    </dsp:sp>
    <dsp:sp modelId="{C9B598E8-BCF7-4769-99D1-928D274F9AB2}">
      <dsp:nvSpPr>
        <dsp:cNvPr id="0" name=""/>
        <dsp:cNvSpPr/>
      </dsp:nvSpPr>
      <dsp:spPr>
        <a:xfrm>
          <a:off x="506852" y="576693"/>
          <a:ext cx="353544" cy="2919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9089"/>
              </a:lnTo>
              <a:lnTo>
                <a:pt x="353544" y="2919089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0A49-58BD-4DDF-82A7-CB8D9BE42F8B}">
      <dsp:nvSpPr>
        <dsp:cNvPr id="0" name=""/>
        <dsp:cNvSpPr/>
      </dsp:nvSpPr>
      <dsp:spPr>
        <a:xfrm>
          <a:off x="860397" y="2976494"/>
          <a:ext cx="3972876" cy="1038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i="0" kern="1200" dirty="0" smtClean="0">
              <a:cs typeface="Arial" pitchFamily="34" charset="0"/>
            </a:rPr>
            <a:t>Введение «</a:t>
          </a:r>
          <a:r>
            <a:rPr lang="ru-RU" altLang="ru-RU" sz="1800" b="1" i="0" kern="1200" dirty="0" smtClean="0">
              <a:cs typeface="Arial" pitchFamily="34" charset="0"/>
            </a:rPr>
            <a:t>надзорных каникул</a:t>
          </a:r>
          <a:r>
            <a:rPr lang="ru-RU" altLang="ru-RU" sz="1800" i="0" kern="1200" dirty="0" smtClean="0">
              <a:cs typeface="Arial" pitchFamily="34" charset="0"/>
            </a:rPr>
            <a:t>» в течение 3 лет для вновь зарегистрированных</a:t>
          </a:r>
          <a:endParaRPr lang="ru-RU" sz="1800" b="0" i="0" kern="1200" baseline="0" dirty="0" smtClean="0">
            <a:latin typeface="Trebuchet MS" panose="020B0603020202020204" pitchFamily="34" charset="0"/>
          </a:endParaRPr>
        </a:p>
      </dsp:txBody>
      <dsp:txXfrm>
        <a:off x="890816" y="3006913"/>
        <a:ext cx="3912038" cy="977738"/>
      </dsp:txXfrm>
    </dsp:sp>
    <dsp:sp modelId="{112A9C07-C5F6-496F-9484-D33C912464E3}">
      <dsp:nvSpPr>
        <dsp:cNvPr id="0" name=""/>
        <dsp:cNvSpPr/>
      </dsp:nvSpPr>
      <dsp:spPr>
        <a:xfrm>
          <a:off x="506852" y="576693"/>
          <a:ext cx="395252" cy="3950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873"/>
              </a:lnTo>
              <a:lnTo>
                <a:pt x="395252" y="3950873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902104" y="4191170"/>
          <a:ext cx="3911034" cy="672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rebuchet MS" panose="020B0603020202020204" pitchFamily="34" charset="0"/>
            </a:rPr>
            <a:t>При нарушении законодательства об осуществлении проверок</a:t>
          </a:r>
        </a:p>
      </dsp:txBody>
      <dsp:txXfrm>
        <a:off x="921809" y="4210875"/>
        <a:ext cx="3871624" cy="63338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5576" y="0"/>
          <a:ext cx="5068522" cy="573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Внеплановые проверки</a:t>
          </a:r>
          <a:endParaRPr lang="ru-RU" sz="2400" b="1" u="none" kern="1200" dirty="0"/>
        </a:p>
      </dsp:txBody>
      <dsp:txXfrm>
        <a:off x="22382" y="16806"/>
        <a:ext cx="5034910" cy="540181"/>
      </dsp:txXfrm>
    </dsp:sp>
    <dsp:sp modelId="{454D93ED-AF89-4755-A7F4-FA31BD3F5F68}">
      <dsp:nvSpPr>
        <dsp:cNvPr id="0" name=""/>
        <dsp:cNvSpPr/>
      </dsp:nvSpPr>
      <dsp:spPr>
        <a:xfrm>
          <a:off x="512429" y="573793"/>
          <a:ext cx="457738" cy="692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141"/>
              </a:lnTo>
              <a:lnTo>
                <a:pt x="457738" y="692141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970167" y="781084"/>
          <a:ext cx="3893632" cy="969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u="none" kern="1200" dirty="0" smtClean="0">
              <a:cs typeface="Arial" pitchFamily="34" charset="0"/>
            </a:rPr>
            <a:t>Основания проведения проверки</a:t>
          </a:r>
          <a:endParaRPr lang="ru-RU" sz="2000" b="0" i="0" u="none" kern="1200" dirty="0"/>
        </a:p>
      </dsp:txBody>
      <dsp:txXfrm>
        <a:off x="998569" y="809486"/>
        <a:ext cx="3836828" cy="912896"/>
      </dsp:txXfrm>
    </dsp:sp>
    <dsp:sp modelId="{112A9C07-C5F6-496F-9484-D33C912464E3}">
      <dsp:nvSpPr>
        <dsp:cNvPr id="0" name=""/>
        <dsp:cNvSpPr/>
      </dsp:nvSpPr>
      <dsp:spPr>
        <a:xfrm>
          <a:off x="512429" y="573793"/>
          <a:ext cx="452650" cy="2485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049"/>
              </a:lnTo>
              <a:lnTo>
                <a:pt x="452650" y="2485049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965079" y="2483408"/>
          <a:ext cx="3911034" cy="1150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Calibri" panose="020F0502020204030204" pitchFamily="34" charset="0"/>
            </a:rPr>
            <a:t>При нарушении законодательства об осуществлении проверок</a:t>
          </a:r>
        </a:p>
      </dsp:txBody>
      <dsp:txXfrm>
        <a:off x="998787" y="2517116"/>
        <a:ext cx="3843618" cy="108345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0" y="0"/>
          <a:ext cx="4562577" cy="481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/>
            <a:t>Особенности участия в закупках СМСП</a:t>
          </a:r>
          <a:endParaRPr lang="ru-RU" sz="1800" b="1" u="none" kern="1200" dirty="0"/>
        </a:p>
      </dsp:txBody>
      <dsp:txXfrm>
        <a:off x="14112" y="14112"/>
        <a:ext cx="4534353" cy="453592"/>
      </dsp:txXfrm>
    </dsp:sp>
    <dsp:sp modelId="{454D93ED-AF89-4755-A7F4-FA31BD3F5F68}">
      <dsp:nvSpPr>
        <dsp:cNvPr id="0" name=""/>
        <dsp:cNvSpPr/>
      </dsp:nvSpPr>
      <dsp:spPr>
        <a:xfrm>
          <a:off x="456257" y="481816"/>
          <a:ext cx="337971" cy="682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812"/>
              </a:lnTo>
              <a:lnTo>
                <a:pt x="337971" y="68281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794229" y="633266"/>
          <a:ext cx="3830832" cy="1062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Годовой объем закупок у МСП должен составлять не менее 18 % от совокупного годового стоимостного объема договоров </a:t>
          </a:r>
          <a:endParaRPr lang="ru-RU" sz="1600" b="1" i="0" kern="1200" dirty="0">
            <a:latin typeface="+mn-lt"/>
          </a:endParaRPr>
        </a:p>
      </dsp:txBody>
      <dsp:txXfrm>
        <a:off x="825355" y="664392"/>
        <a:ext cx="3768580" cy="1000475"/>
      </dsp:txXfrm>
    </dsp:sp>
    <dsp:sp modelId="{63210AE9-339A-4E56-973C-C3DBBFF24991}">
      <dsp:nvSpPr>
        <dsp:cNvPr id="0" name=""/>
        <dsp:cNvSpPr/>
      </dsp:nvSpPr>
      <dsp:spPr>
        <a:xfrm>
          <a:off x="456257" y="481816"/>
          <a:ext cx="327238" cy="1720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665"/>
              </a:lnTo>
              <a:lnTo>
                <a:pt x="327238" y="172066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76ED8-B369-487F-B865-752808083874}">
      <dsp:nvSpPr>
        <dsp:cNvPr id="0" name=""/>
        <dsp:cNvSpPr/>
      </dsp:nvSpPr>
      <dsp:spPr>
        <a:xfrm>
          <a:off x="783496" y="1870961"/>
          <a:ext cx="3843724" cy="6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rebuchet MS" panose="020B0603020202020204" pitchFamily="34" charset="0"/>
            </a:rPr>
            <a:t>  </a:t>
          </a:r>
          <a:r>
            <a:rPr lang="ru-RU" sz="1600" b="0" kern="1200" dirty="0" smtClean="0">
              <a:latin typeface="+mn-lt"/>
            </a:rPr>
            <a:t>Заказчики</a:t>
          </a:r>
        </a:p>
      </dsp:txBody>
      <dsp:txXfrm>
        <a:off x="802916" y="1890381"/>
        <a:ext cx="3804884" cy="624200"/>
      </dsp:txXfrm>
    </dsp:sp>
    <dsp:sp modelId="{C9B598E8-BCF7-4769-99D1-928D274F9AB2}">
      <dsp:nvSpPr>
        <dsp:cNvPr id="0" name=""/>
        <dsp:cNvSpPr/>
      </dsp:nvSpPr>
      <dsp:spPr>
        <a:xfrm>
          <a:off x="456257" y="481816"/>
          <a:ext cx="327238" cy="2771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273"/>
              </a:lnTo>
              <a:lnTo>
                <a:pt x="327238" y="277127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0A49-58BD-4DDF-82A7-CB8D9BE42F8B}">
      <dsp:nvSpPr>
        <dsp:cNvPr id="0" name=""/>
        <dsp:cNvSpPr/>
      </dsp:nvSpPr>
      <dsp:spPr>
        <a:xfrm>
          <a:off x="783496" y="2720301"/>
          <a:ext cx="3872089" cy="1065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+mn-lt"/>
            </a:rPr>
            <a:t>Предельная начальная (максимальная) цена договоров при проведении закупки только среди СМСП составляет 200 млн. рублей</a:t>
          </a:r>
          <a:endParaRPr lang="ru-RU" sz="1600" b="0" i="0" kern="1200" baseline="0" dirty="0" smtClean="0">
            <a:latin typeface="+mn-lt"/>
          </a:endParaRPr>
        </a:p>
      </dsp:txBody>
      <dsp:txXfrm>
        <a:off x="814706" y="2751511"/>
        <a:ext cx="3809669" cy="1003156"/>
      </dsp:txXfrm>
    </dsp:sp>
    <dsp:sp modelId="{112A9C07-C5F6-496F-9484-D33C912464E3}">
      <dsp:nvSpPr>
        <dsp:cNvPr id="0" name=""/>
        <dsp:cNvSpPr/>
      </dsp:nvSpPr>
      <dsp:spPr>
        <a:xfrm>
          <a:off x="456257" y="481816"/>
          <a:ext cx="346485" cy="3794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241"/>
              </a:lnTo>
              <a:lnTo>
                <a:pt x="346485" y="379424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802743" y="3993585"/>
          <a:ext cx="3866594" cy="564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+mn-lt"/>
            </a:rPr>
            <a:t>При нарушении законодательства об осуществлении закупок у СМСП</a:t>
          </a:r>
        </a:p>
      </dsp:txBody>
      <dsp:txXfrm>
        <a:off x="819290" y="4010132"/>
        <a:ext cx="3833500" cy="531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211B7-7FE7-4BAB-81F3-F4CF86ECCED1}">
      <dsp:nvSpPr>
        <dsp:cNvPr id="0" name=""/>
        <dsp:cNvSpPr/>
      </dsp:nvSpPr>
      <dsp:spPr>
        <a:xfrm>
          <a:off x="144012" y="1368150"/>
          <a:ext cx="1487797" cy="978770"/>
        </a:xfrm>
        <a:prstGeom prst="round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4000" b="-4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07916-3495-445C-8731-09678253C930}">
      <dsp:nvSpPr>
        <dsp:cNvPr id="0" name=""/>
        <dsp:cNvSpPr/>
      </dsp:nvSpPr>
      <dsp:spPr>
        <a:xfrm>
          <a:off x="72000" y="2376267"/>
          <a:ext cx="1666068" cy="25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Поручительство</a:t>
          </a:r>
        </a:p>
      </dsp:txBody>
      <dsp:txXfrm>
        <a:off x="72000" y="2376267"/>
        <a:ext cx="1666068" cy="256957"/>
      </dsp:txXfrm>
    </dsp:sp>
    <dsp:sp modelId="{C459B944-0F58-4230-A2EF-302FC9BEEB99}">
      <dsp:nvSpPr>
        <dsp:cNvPr id="0" name=""/>
        <dsp:cNvSpPr/>
      </dsp:nvSpPr>
      <dsp:spPr>
        <a:xfrm>
          <a:off x="2144791" y="422948"/>
          <a:ext cx="1511307" cy="1030000"/>
        </a:xfrm>
        <a:prstGeom prst="round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16000" r="-16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52639-8C4F-404E-83B0-A44BB4431585}">
      <dsp:nvSpPr>
        <dsp:cNvPr id="0" name=""/>
        <dsp:cNvSpPr/>
      </dsp:nvSpPr>
      <dsp:spPr>
        <a:xfrm>
          <a:off x="2083823" y="1486780"/>
          <a:ext cx="1621592" cy="366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Залог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автотранспорта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3823" y="1486780"/>
        <a:ext cx="1621592" cy="366549"/>
      </dsp:txXfrm>
    </dsp:sp>
    <dsp:sp modelId="{7F926A44-FD2E-4E22-9FEF-0E46B7A8BD87}">
      <dsp:nvSpPr>
        <dsp:cNvPr id="0" name=""/>
        <dsp:cNvSpPr/>
      </dsp:nvSpPr>
      <dsp:spPr>
        <a:xfrm>
          <a:off x="2152024" y="2072659"/>
          <a:ext cx="1470481" cy="909819"/>
        </a:xfrm>
        <a:prstGeom prst="roundRect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t="-8000" b="-8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2D935-A994-420F-B8A5-2CDAAD817BE6}">
      <dsp:nvSpPr>
        <dsp:cNvPr id="0" name=""/>
        <dsp:cNvSpPr/>
      </dsp:nvSpPr>
      <dsp:spPr>
        <a:xfrm>
          <a:off x="2082749" y="3036159"/>
          <a:ext cx="1614329" cy="29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Залог недвижимости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2749" y="3036159"/>
        <a:ext cx="1614329" cy="297020"/>
      </dsp:txXfrm>
    </dsp:sp>
    <dsp:sp modelId="{875D323B-9BE3-46FC-9B70-E14191A796A8}">
      <dsp:nvSpPr>
        <dsp:cNvPr id="0" name=""/>
        <dsp:cNvSpPr/>
      </dsp:nvSpPr>
      <dsp:spPr>
        <a:xfrm>
          <a:off x="216019" y="2952332"/>
          <a:ext cx="1350985" cy="952055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l="-7000" r="-7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C90CC-8710-4EB8-90F6-0421E4CAC7C1}">
      <dsp:nvSpPr>
        <dsp:cNvPr id="0" name=""/>
        <dsp:cNvSpPr/>
      </dsp:nvSpPr>
      <dsp:spPr>
        <a:xfrm>
          <a:off x="144007" y="3888431"/>
          <a:ext cx="1667541" cy="34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Поручительство ПГФ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007" y="3888431"/>
        <a:ext cx="1667541" cy="341086"/>
      </dsp:txXfrm>
    </dsp:sp>
    <dsp:sp modelId="{DF12C7DB-42C8-4D05-B1A8-3E3468962067}">
      <dsp:nvSpPr>
        <dsp:cNvPr id="0" name=""/>
        <dsp:cNvSpPr/>
      </dsp:nvSpPr>
      <dsp:spPr>
        <a:xfrm>
          <a:off x="2154307" y="3605308"/>
          <a:ext cx="1509500" cy="1022215"/>
        </a:xfrm>
        <a:prstGeom prst="roundRect">
          <a:avLst/>
        </a:prstGeom>
        <a:blipFill>
          <a:blip xmlns:r="http://schemas.openxmlformats.org/officeDocument/2006/relationships" r:embed="rId5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7B3E9-E64A-472D-9E61-D771681C263D}">
      <dsp:nvSpPr>
        <dsp:cNvPr id="0" name=""/>
        <dsp:cNvSpPr/>
      </dsp:nvSpPr>
      <dsp:spPr>
        <a:xfrm>
          <a:off x="1989958" y="4608510"/>
          <a:ext cx="1754457" cy="27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Залог оборудования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9958" y="4608510"/>
        <a:ext cx="1754457" cy="2712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08E8A-7672-4C07-8FF6-83F758E03A06}">
      <dsp:nvSpPr>
        <dsp:cNvPr id="0" name=""/>
        <dsp:cNvSpPr/>
      </dsp:nvSpPr>
      <dsp:spPr>
        <a:xfrm>
          <a:off x="1829003" y="1371"/>
          <a:ext cx="2743504" cy="1087855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rgbClr val="DE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+mn-lt"/>
              <a:cs typeface="Arial" panose="020B0604020202020204" pitchFamily="34" charset="0"/>
            </a:rPr>
            <a:t>Максимальная сумма 1 млн. рублей</a:t>
          </a:r>
          <a:endParaRPr lang="ru-RU" sz="1700" b="1" kern="1200" dirty="0">
            <a:latin typeface="+mn-lt"/>
            <a:cs typeface="Arial" panose="020B0604020202020204" pitchFamily="34" charset="0"/>
          </a:endParaRPr>
        </a:p>
      </dsp:txBody>
      <dsp:txXfrm>
        <a:off x="1829003" y="137353"/>
        <a:ext cx="2335558" cy="815891"/>
      </dsp:txXfrm>
    </dsp:sp>
    <dsp:sp modelId="{2837FE39-2DDA-43F3-B3E1-CAAC146C486F}">
      <dsp:nvSpPr>
        <dsp:cNvPr id="0" name=""/>
        <dsp:cNvSpPr/>
      </dsp:nvSpPr>
      <dsp:spPr>
        <a:xfrm>
          <a:off x="0" y="0"/>
          <a:ext cx="1829003" cy="1087855"/>
        </a:xfrm>
        <a:prstGeom prst="roundRect">
          <a:avLst/>
        </a:prstGeom>
        <a:blipFill dpi="0" rotWithShape="0"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b="1" kern="1200" dirty="0" smtClean="0"/>
        </a:p>
      </dsp:txBody>
      <dsp:txXfrm>
        <a:off x="53105" y="53105"/>
        <a:ext cx="1722793" cy="981645"/>
      </dsp:txXfrm>
    </dsp:sp>
    <dsp:sp modelId="{C30242F8-492C-4F0C-ABF1-2893EACB51E4}">
      <dsp:nvSpPr>
        <dsp:cNvPr id="0" name=""/>
        <dsp:cNvSpPr/>
      </dsp:nvSpPr>
      <dsp:spPr>
        <a:xfrm>
          <a:off x="1829003" y="1198012"/>
          <a:ext cx="2743504" cy="1087855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rgbClr val="DE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Максимальный срок        36 месяцев</a:t>
          </a:r>
          <a:endParaRPr lang="ru-RU" sz="1700" kern="1200" dirty="0"/>
        </a:p>
      </dsp:txBody>
      <dsp:txXfrm>
        <a:off x="1829003" y="1333994"/>
        <a:ext cx="2335558" cy="815891"/>
      </dsp:txXfrm>
    </dsp:sp>
    <dsp:sp modelId="{6AC93C55-0214-4195-AAF6-056A8D376374}">
      <dsp:nvSpPr>
        <dsp:cNvPr id="0" name=""/>
        <dsp:cNvSpPr/>
      </dsp:nvSpPr>
      <dsp:spPr>
        <a:xfrm>
          <a:off x="0" y="1198012"/>
          <a:ext cx="1829003" cy="108785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0" tIns="9525" rIns="1905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3105" y="1251117"/>
        <a:ext cx="1722793" cy="981645"/>
      </dsp:txXfrm>
    </dsp:sp>
    <dsp:sp modelId="{C21E42A1-A09F-4A22-B351-53141AEEBA2D}">
      <dsp:nvSpPr>
        <dsp:cNvPr id="0" name=""/>
        <dsp:cNvSpPr/>
      </dsp:nvSpPr>
      <dsp:spPr>
        <a:xfrm>
          <a:off x="1829003" y="2394652"/>
          <a:ext cx="2743504" cy="1087855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rgbClr val="DE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Максимальная процентная </a:t>
          </a: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ставка </a:t>
          </a: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rPr>
            <a:t>8,</a:t>
          </a:r>
          <a:r>
            <a:rPr lang="en-US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rPr>
            <a:t>5</a:t>
          </a: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rPr>
            <a:t>-</a:t>
          </a:r>
          <a:r>
            <a:rPr lang="en-US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rPr>
            <a:t>14</a:t>
          </a: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rPr>
            <a:t> % годовых</a:t>
          </a:r>
          <a:endParaRPr lang="ru-RU" sz="1700" kern="1200" dirty="0"/>
        </a:p>
      </dsp:txBody>
      <dsp:txXfrm>
        <a:off x="1829003" y="2530634"/>
        <a:ext cx="2335558" cy="815891"/>
      </dsp:txXfrm>
    </dsp:sp>
    <dsp:sp modelId="{45EB08A7-57F2-47C1-A64E-018E17E0C32B}">
      <dsp:nvSpPr>
        <dsp:cNvPr id="0" name=""/>
        <dsp:cNvSpPr/>
      </dsp:nvSpPr>
      <dsp:spPr>
        <a:xfrm>
          <a:off x="0" y="2394652"/>
          <a:ext cx="1829003" cy="108785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0" tIns="9525" rIns="1905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3105" y="2447757"/>
        <a:ext cx="1722793" cy="981645"/>
      </dsp:txXfrm>
    </dsp:sp>
    <dsp:sp modelId="{E4A17334-51AA-492E-9371-FD7D9639B455}">
      <dsp:nvSpPr>
        <dsp:cNvPr id="0" name=""/>
        <dsp:cNvSpPr/>
      </dsp:nvSpPr>
      <dsp:spPr>
        <a:xfrm>
          <a:off x="1829003" y="3591293"/>
          <a:ext cx="2743504" cy="1087855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rgbClr val="DE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Линейка продуктов: пять видов </a:t>
          </a:r>
          <a:r>
            <a:rPr lang="ru-RU" sz="1700" b="1" kern="1200" dirty="0" err="1" smtClean="0"/>
            <a:t>микрозаймов</a:t>
          </a:r>
          <a:endParaRPr lang="ru-RU" sz="1700" kern="1200" dirty="0"/>
        </a:p>
      </dsp:txBody>
      <dsp:txXfrm>
        <a:off x="1829003" y="3727275"/>
        <a:ext cx="2335558" cy="815891"/>
      </dsp:txXfrm>
    </dsp:sp>
    <dsp:sp modelId="{65C9A513-C9A0-4B2F-8F9B-BBDFAFD38F8B}">
      <dsp:nvSpPr>
        <dsp:cNvPr id="0" name=""/>
        <dsp:cNvSpPr/>
      </dsp:nvSpPr>
      <dsp:spPr>
        <a:xfrm>
          <a:off x="0" y="3591293"/>
          <a:ext cx="1829003" cy="108785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0" tIns="9525" rIns="1905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3105" y="3644398"/>
        <a:ext cx="1722793" cy="9816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268B9-817F-45A4-8D77-9E12075DDC29}">
      <dsp:nvSpPr>
        <dsp:cNvPr id="0" name=""/>
        <dsp:cNvSpPr/>
      </dsp:nvSpPr>
      <dsp:spPr>
        <a:xfrm>
          <a:off x="0" y="0"/>
          <a:ext cx="8031807" cy="8311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Максимальная сумма 1 млн. рублей</a:t>
          </a:r>
        </a:p>
      </dsp:txBody>
      <dsp:txXfrm>
        <a:off x="1689478" y="0"/>
        <a:ext cx="6342328" cy="831175"/>
      </dsp:txXfrm>
    </dsp:sp>
    <dsp:sp modelId="{C877792F-1130-4381-BD07-6DDE7E5B19B7}">
      <dsp:nvSpPr>
        <dsp:cNvPr id="0" name=""/>
        <dsp:cNvSpPr/>
      </dsp:nvSpPr>
      <dsp:spPr>
        <a:xfrm>
          <a:off x="83117" y="3986"/>
          <a:ext cx="1606361" cy="823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3000" b="-3000"/>
          </a:stretch>
        </a:blipFill>
        <a:ln w="25400" cap="flat" cmpd="sng" algn="ctr">
          <a:solidFill>
            <a:srgbClr val="D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7FB40-114A-490A-B093-958C8B6C121F}">
      <dsp:nvSpPr>
        <dsp:cNvPr id="0" name=""/>
        <dsp:cNvSpPr/>
      </dsp:nvSpPr>
      <dsp:spPr>
        <a:xfrm>
          <a:off x="0" y="914292"/>
          <a:ext cx="8031807" cy="8311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Срок займа: 18, 24, 36 месяцев, но не позднее 25.09.2018 года</a:t>
          </a:r>
        </a:p>
      </dsp:txBody>
      <dsp:txXfrm>
        <a:off x="1689478" y="914292"/>
        <a:ext cx="6342328" cy="831175"/>
      </dsp:txXfrm>
    </dsp:sp>
    <dsp:sp modelId="{DA583DA9-C6DE-4EA3-AA88-45204CA4B86D}">
      <dsp:nvSpPr>
        <dsp:cNvPr id="0" name=""/>
        <dsp:cNvSpPr/>
      </dsp:nvSpPr>
      <dsp:spPr>
        <a:xfrm>
          <a:off x="83117" y="997410"/>
          <a:ext cx="1606361" cy="6649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D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26F4F-9349-4337-A8E2-51927F7DC48B}">
      <dsp:nvSpPr>
        <dsp:cNvPr id="0" name=""/>
        <dsp:cNvSpPr/>
      </dsp:nvSpPr>
      <dsp:spPr>
        <a:xfrm>
          <a:off x="0" y="1828585"/>
          <a:ext cx="8031807" cy="8311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Процентная ставка 11,5% годовых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1689478" y="1828585"/>
        <a:ext cx="6342328" cy="831175"/>
      </dsp:txXfrm>
    </dsp:sp>
    <dsp:sp modelId="{78F828B0-387E-4A2A-9388-1F1D0AC6C862}">
      <dsp:nvSpPr>
        <dsp:cNvPr id="0" name=""/>
        <dsp:cNvSpPr/>
      </dsp:nvSpPr>
      <dsp:spPr>
        <a:xfrm>
          <a:off x="83117" y="1911702"/>
          <a:ext cx="1606361" cy="6649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t="-4000" b="-4000"/>
          </a:stretch>
        </a:blipFill>
        <a:ln w="25400" cap="flat" cmpd="sng" algn="ctr">
          <a:solidFill>
            <a:srgbClr val="D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15369-BA68-43D7-9F74-EECB1C1AA83C}">
      <dsp:nvSpPr>
        <dsp:cNvPr id="0" name=""/>
        <dsp:cNvSpPr/>
      </dsp:nvSpPr>
      <dsp:spPr>
        <a:xfrm>
          <a:off x="0" y="2742878"/>
          <a:ext cx="8031807" cy="8311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Целевое использование </a:t>
          </a:r>
          <a:r>
            <a:rPr lang="ru-RU" sz="1400" b="1" kern="1200" dirty="0" smtClean="0">
              <a:solidFill>
                <a:schemeClr val="tx1"/>
              </a:solidFill>
            </a:rPr>
            <a:t>(приобретение, модернизация ОС; внедрение новых технологий; развитие инновационной деятельности; приобретение ТМЦ; расширение бизнеса)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689478" y="2742878"/>
        <a:ext cx="6342328" cy="831175"/>
      </dsp:txXfrm>
    </dsp:sp>
    <dsp:sp modelId="{AB178D2B-2166-4EA4-8799-ED17210B889E}">
      <dsp:nvSpPr>
        <dsp:cNvPr id="0" name=""/>
        <dsp:cNvSpPr/>
      </dsp:nvSpPr>
      <dsp:spPr>
        <a:xfrm>
          <a:off x="83117" y="2825995"/>
          <a:ext cx="1606361" cy="6649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D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B6179-C94E-4653-B0AD-7D7F5F538732}">
      <dsp:nvSpPr>
        <dsp:cNvPr id="0" name=""/>
        <dsp:cNvSpPr/>
      </dsp:nvSpPr>
      <dsp:spPr>
        <a:xfrm>
          <a:off x="0" y="3674425"/>
          <a:ext cx="8031807" cy="83117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sng" kern="1200" dirty="0" smtClean="0">
              <a:solidFill>
                <a:schemeClr val="tx1"/>
              </a:solidFill>
            </a:rPr>
            <a:t>Отсрочка платежа </a:t>
          </a:r>
          <a:r>
            <a:rPr lang="ru-RU" sz="1600" b="1" i="0" kern="1200" dirty="0" smtClean="0">
              <a:solidFill>
                <a:schemeClr val="tx1"/>
              </a:solidFill>
            </a:rPr>
            <a:t>основного долга от 6 </a:t>
          </a:r>
          <a:r>
            <a:rPr lang="ru-RU" sz="1600" b="1" i="0" u="sng" kern="1200" dirty="0" smtClean="0">
              <a:solidFill>
                <a:schemeClr val="tx1"/>
              </a:solidFill>
            </a:rPr>
            <a:t>до 18 месяцев</a:t>
          </a:r>
          <a:endParaRPr lang="ru-RU" sz="1600" b="1" u="sng" kern="1200" dirty="0">
            <a:solidFill>
              <a:schemeClr val="tx1"/>
            </a:solidFill>
          </a:endParaRPr>
        </a:p>
      </dsp:txBody>
      <dsp:txXfrm>
        <a:off x="1689478" y="3674425"/>
        <a:ext cx="6342328" cy="831175"/>
      </dsp:txXfrm>
    </dsp:sp>
    <dsp:sp modelId="{89489282-407B-464E-9BF1-D54CC1C2CC92}">
      <dsp:nvSpPr>
        <dsp:cNvPr id="0" name=""/>
        <dsp:cNvSpPr/>
      </dsp:nvSpPr>
      <dsp:spPr>
        <a:xfrm>
          <a:off x="154351" y="3657170"/>
          <a:ext cx="1463893" cy="8656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0" y="0"/>
          <a:ext cx="2895753" cy="453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/>
            <a:t>Льготный займ </a:t>
          </a:r>
          <a:br>
            <a:rPr lang="ru-RU" sz="1600" b="1" u="none" kern="1200" dirty="0" smtClean="0"/>
          </a:br>
          <a:r>
            <a:rPr lang="ru-RU" sz="1600" b="1" u="none" kern="1200" dirty="0" smtClean="0"/>
            <a:t>под 5% годовых</a:t>
          </a:r>
          <a:endParaRPr lang="ru-RU" sz="1600" u="none" kern="1200" dirty="0"/>
        </a:p>
      </dsp:txBody>
      <dsp:txXfrm>
        <a:off x="13290" y="13290"/>
        <a:ext cx="2869173" cy="427174"/>
      </dsp:txXfrm>
    </dsp:sp>
    <dsp:sp modelId="{454D93ED-AF89-4755-A7F4-FA31BD3F5F68}">
      <dsp:nvSpPr>
        <dsp:cNvPr id="0" name=""/>
        <dsp:cNvSpPr/>
      </dsp:nvSpPr>
      <dsp:spPr>
        <a:xfrm>
          <a:off x="289575" y="453754"/>
          <a:ext cx="179438" cy="427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519"/>
              </a:lnTo>
              <a:lnTo>
                <a:pt x="179438" y="42751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469013" y="557595"/>
          <a:ext cx="3402200" cy="647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Общий бюджет проекта ≥ 100 млн.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Сумма займа 50-300 млн.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Срок займа </a:t>
          </a:r>
          <a:r>
            <a:rPr lang="ru-RU" sz="1400" b="1" kern="1200" baseline="0" dirty="0" smtClean="0"/>
            <a:t>≤</a:t>
          </a:r>
          <a:r>
            <a:rPr lang="ru-RU" sz="1400" b="1" kern="1200" dirty="0" smtClean="0"/>
            <a:t> 5 лет</a:t>
          </a:r>
        </a:p>
      </dsp:txBody>
      <dsp:txXfrm>
        <a:off x="487973" y="576555"/>
        <a:ext cx="3364280" cy="609435"/>
      </dsp:txXfrm>
    </dsp:sp>
    <dsp:sp modelId="{63210AE9-339A-4E56-973C-C3DBBFF24991}">
      <dsp:nvSpPr>
        <dsp:cNvPr id="0" name=""/>
        <dsp:cNvSpPr/>
      </dsp:nvSpPr>
      <dsp:spPr>
        <a:xfrm>
          <a:off x="289575" y="453754"/>
          <a:ext cx="169330" cy="122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186"/>
              </a:lnTo>
              <a:lnTo>
                <a:pt x="169330" y="122818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76ED8-B369-487F-B865-752808083874}">
      <dsp:nvSpPr>
        <dsp:cNvPr id="0" name=""/>
        <dsp:cNvSpPr/>
      </dsp:nvSpPr>
      <dsp:spPr>
        <a:xfrm>
          <a:off x="458905" y="1369729"/>
          <a:ext cx="3413815" cy="624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Софинансирование со стороны заявителя, инвестора или банка не менее 30% от общего бюджета проекта</a:t>
          </a:r>
        </a:p>
      </dsp:txBody>
      <dsp:txXfrm>
        <a:off x="477194" y="1388018"/>
        <a:ext cx="3377237" cy="587844"/>
      </dsp:txXfrm>
    </dsp:sp>
    <dsp:sp modelId="{C9B598E8-BCF7-4769-99D1-928D274F9AB2}">
      <dsp:nvSpPr>
        <dsp:cNvPr id="0" name=""/>
        <dsp:cNvSpPr/>
      </dsp:nvSpPr>
      <dsp:spPr>
        <a:xfrm>
          <a:off x="289575" y="453754"/>
          <a:ext cx="169330" cy="252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8549"/>
              </a:lnTo>
              <a:lnTo>
                <a:pt x="169330" y="252854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0A49-58BD-4DDF-82A7-CB8D9BE42F8B}">
      <dsp:nvSpPr>
        <dsp:cNvPr id="0" name=""/>
        <dsp:cNvSpPr/>
      </dsp:nvSpPr>
      <dsp:spPr>
        <a:xfrm>
          <a:off x="458905" y="2322872"/>
          <a:ext cx="3378700" cy="1318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Целевое назначение займа: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Покупка оборудования ≤ 50% займа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Разработка продукта или технологии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Инжиниринговые услуги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Исследование рынка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Приобретение лицензий (только в РФ)</a:t>
          </a:r>
        </a:p>
      </dsp:txBody>
      <dsp:txXfrm>
        <a:off x="497533" y="2361500"/>
        <a:ext cx="3301444" cy="1241606"/>
      </dsp:txXfrm>
    </dsp:sp>
    <dsp:sp modelId="{112A9C07-C5F6-496F-9484-D33C912464E3}">
      <dsp:nvSpPr>
        <dsp:cNvPr id="0" name=""/>
        <dsp:cNvSpPr/>
      </dsp:nvSpPr>
      <dsp:spPr>
        <a:xfrm>
          <a:off x="289575" y="453754"/>
          <a:ext cx="173964" cy="3603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3692"/>
              </a:lnTo>
              <a:lnTo>
                <a:pt x="173964" y="360369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463540" y="3791424"/>
          <a:ext cx="3300993" cy="532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Ограничения</a:t>
          </a:r>
        </a:p>
      </dsp:txBody>
      <dsp:txXfrm>
        <a:off x="479123" y="3807007"/>
        <a:ext cx="3269827" cy="500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7343-907B-4912-80D4-6F5662FA2455}">
      <dsp:nvSpPr>
        <dsp:cNvPr id="0" name=""/>
        <dsp:cNvSpPr/>
      </dsp:nvSpPr>
      <dsp:spPr>
        <a:xfrm>
          <a:off x="17031" y="0"/>
          <a:ext cx="2870295" cy="449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/>
            <a:t>Льготный займ </a:t>
          </a:r>
          <a:br>
            <a:rPr lang="ru-RU" sz="1600" b="1" u="none" kern="1200" dirty="0" smtClean="0"/>
          </a:br>
          <a:r>
            <a:rPr lang="ru-RU" sz="1600" b="1" u="none" kern="1200" dirty="0" smtClean="0"/>
            <a:t>под 5% годовых</a:t>
          </a:r>
          <a:endParaRPr lang="ru-RU" sz="1600" u="none" kern="1200" dirty="0"/>
        </a:p>
      </dsp:txBody>
      <dsp:txXfrm>
        <a:off x="30204" y="13173"/>
        <a:ext cx="2843949" cy="423419"/>
      </dsp:txXfrm>
    </dsp:sp>
    <dsp:sp modelId="{454D93ED-AF89-4755-A7F4-FA31BD3F5F68}">
      <dsp:nvSpPr>
        <dsp:cNvPr id="0" name=""/>
        <dsp:cNvSpPr/>
      </dsp:nvSpPr>
      <dsp:spPr>
        <a:xfrm>
          <a:off x="304060" y="449765"/>
          <a:ext cx="178408" cy="42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684"/>
              </a:lnTo>
              <a:lnTo>
                <a:pt x="178408" y="42468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64C8-A547-4247-A3F7-B33C10903303}">
      <dsp:nvSpPr>
        <dsp:cNvPr id="0" name=""/>
        <dsp:cNvSpPr/>
      </dsp:nvSpPr>
      <dsp:spPr>
        <a:xfrm>
          <a:off x="482469" y="553617"/>
          <a:ext cx="3372291" cy="641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Общий бюджет проекта ≥ 1 млрд.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Сумма займа 200-700 млн.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Срок займа </a:t>
          </a:r>
          <a:r>
            <a:rPr lang="ru-RU" sz="1400" b="1" kern="1200" baseline="0" dirty="0" smtClean="0"/>
            <a:t>≤</a:t>
          </a:r>
          <a:r>
            <a:rPr lang="ru-RU" sz="1400" b="1" kern="1200" dirty="0" smtClean="0"/>
            <a:t> 4 лет</a:t>
          </a:r>
        </a:p>
      </dsp:txBody>
      <dsp:txXfrm>
        <a:off x="501263" y="572411"/>
        <a:ext cx="3334703" cy="604076"/>
      </dsp:txXfrm>
    </dsp:sp>
    <dsp:sp modelId="{63210AE9-339A-4E56-973C-C3DBBFF24991}">
      <dsp:nvSpPr>
        <dsp:cNvPr id="0" name=""/>
        <dsp:cNvSpPr/>
      </dsp:nvSpPr>
      <dsp:spPr>
        <a:xfrm>
          <a:off x="304060" y="449765"/>
          <a:ext cx="168389" cy="121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313"/>
              </a:lnTo>
              <a:lnTo>
                <a:pt x="168389" y="121831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76ED8-B369-487F-B865-752808083874}">
      <dsp:nvSpPr>
        <dsp:cNvPr id="0" name=""/>
        <dsp:cNvSpPr/>
      </dsp:nvSpPr>
      <dsp:spPr>
        <a:xfrm>
          <a:off x="472450" y="1358611"/>
          <a:ext cx="3383803" cy="61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Софинансирование со стороны заявителя, инвестора или банка не менее 70% от общего бюджета проекта</a:t>
          </a:r>
        </a:p>
      </dsp:txBody>
      <dsp:txXfrm>
        <a:off x="490578" y="1376739"/>
        <a:ext cx="3347547" cy="582677"/>
      </dsp:txXfrm>
    </dsp:sp>
    <dsp:sp modelId="{C9B598E8-BCF7-4769-99D1-928D274F9AB2}">
      <dsp:nvSpPr>
        <dsp:cNvPr id="0" name=""/>
        <dsp:cNvSpPr/>
      </dsp:nvSpPr>
      <dsp:spPr>
        <a:xfrm>
          <a:off x="304060" y="449765"/>
          <a:ext cx="168389" cy="250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244"/>
              </a:lnTo>
              <a:lnTo>
                <a:pt x="168389" y="250724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0A49-58BD-4DDF-82A7-CB8D9BE42F8B}">
      <dsp:nvSpPr>
        <dsp:cNvPr id="0" name=""/>
        <dsp:cNvSpPr/>
      </dsp:nvSpPr>
      <dsp:spPr>
        <a:xfrm>
          <a:off x="472450" y="2303375"/>
          <a:ext cx="3348997" cy="130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Целевое назначение займа: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Покупка оборудования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Разработка продукта или технологии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Инжиниринговые услуги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Исследование рынка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/>
            <a:t>Приобретение лицензий (только в РФ)</a:t>
          </a:r>
        </a:p>
      </dsp:txBody>
      <dsp:txXfrm>
        <a:off x="510739" y="2341664"/>
        <a:ext cx="3272419" cy="1230689"/>
      </dsp:txXfrm>
    </dsp:sp>
    <dsp:sp modelId="{112A9C07-C5F6-496F-9484-D33C912464E3}">
      <dsp:nvSpPr>
        <dsp:cNvPr id="0" name=""/>
        <dsp:cNvSpPr/>
      </dsp:nvSpPr>
      <dsp:spPr>
        <a:xfrm>
          <a:off x="304060" y="449765"/>
          <a:ext cx="172983" cy="357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2935"/>
              </a:lnTo>
              <a:lnTo>
                <a:pt x="172983" y="357293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3F814-5F55-48D6-8A21-9AE2A89A762F}">
      <dsp:nvSpPr>
        <dsp:cNvPr id="0" name=""/>
        <dsp:cNvSpPr/>
      </dsp:nvSpPr>
      <dsp:spPr>
        <a:xfrm>
          <a:off x="477044" y="3759018"/>
          <a:ext cx="3271973" cy="527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Ограничения</a:t>
          </a:r>
        </a:p>
      </dsp:txBody>
      <dsp:txXfrm>
        <a:off x="492490" y="3774464"/>
        <a:ext cx="3241081" cy="496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0.05445</cdr:x>
      <cdr:y>0.86905</cdr:y>
    </cdr:from>
    <cdr:to>
      <cdr:x>0.35391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2359163"/>
          <a:ext cx="792088" cy="355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0.07365</cdr:x>
      <cdr:y>0.72373</cdr:y>
    </cdr:from>
    <cdr:to>
      <cdr:x>0.2455</cdr:x>
      <cdr:y>0.82571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" y="1775088"/>
          <a:ext cx="504056" cy="250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ts val="1500"/>
            </a:lnSpc>
          </a:pP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0.3928</cdr:x>
      <cdr:y>0.77796</cdr:y>
    </cdr:from>
    <cdr:to>
      <cdr:x>0.56466</cdr:x>
      <cdr:y>0.9229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2128" y="1908106"/>
          <a:ext cx="504056" cy="355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0.02455</cdr:x>
      <cdr:y>0.25354</cdr:y>
    </cdr:from>
    <cdr:to>
      <cdr:x>0.3363</cdr:x>
      <cdr:y>0.38232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" y="621863"/>
          <a:ext cx="914400" cy="315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Федерация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0.31915</cdr:x>
      <cdr:y>0.6202</cdr:y>
    </cdr:from>
    <cdr:to>
      <cdr:x>0.63831</cdr:x>
      <cdr:y>0.99301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36104" y="1521147"/>
          <a:ext cx="93610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Регион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0.64267</cdr:x>
      <cdr:y>0.70827</cdr:y>
    </cdr:from>
    <cdr:to>
      <cdr:x>0.93643</cdr:x>
      <cdr:y>0.81872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85008" y="1737171"/>
          <a:ext cx="861631" cy="270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Прибыль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0.06552</cdr:x>
      <cdr:y>0</cdr:y>
    </cdr:from>
    <cdr:to>
      <cdr:x>0.48153</cdr:x>
      <cdr:y>0.16042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-2060848"/>
          <a:ext cx="914391" cy="318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Федерация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0.50671</cdr:x>
      <cdr:y>0.12638</cdr:y>
    </cdr:from>
    <cdr:to>
      <cdr:x>0.92272</cdr:x>
      <cdr:y>0.26681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3756" y="269155"/>
          <a:ext cx="914400" cy="299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Регион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0.58399</cdr:x>
      <cdr:y>0.3462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4176" y="7090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3,6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0.13114</cdr:x>
      <cdr:y>0.30103</cdr:y>
    </cdr:from>
    <cdr:to>
      <cdr:x>0.39323</cdr:x>
      <cdr:y>0.56524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256" y="421010"/>
          <a:ext cx="576064" cy="369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111,9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6C5B182B-1A31-4A92-A93E-DFAF5134FFEA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0A3BF76F-70C8-4FC0-8B90-29186050ED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022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3FE4EEE-4002-4475-B4AF-92541E55C12F}" type="slidenum">
              <a:rPr kumimoji="0"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kumimoji="0"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14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BA38-CFEF-4DEB-8788-A25E5BF86B8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ru-RU" smtClean="0">
              <a:cs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6724B-930D-49FA-9F45-7A5533344D63}" type="slidenum">
              <a:rPr kumimoji="0" lang="ru-RU" altLang="ru-RU" smtClean="0"/>
              <a:pPr>
                <a:spcBef>
                  <a:spcPct val="0"/>
                </a:spcBef>
              </a:pPr>
              <a:t>48</a:t>
            </a:fld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15885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ru-RU" smtClean="0"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E64F31-388A-43AD-ACE5-F8621A6D6F69}" type="slidenum">
              <a:rPr kumimoji="0"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60</a:t>
            </a:fld>
            <a:endParaRPr kumimoji="0"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96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ru-RU" smtClean="0">
              <a:cs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DC4B4-C5BF-42DB-8353-BFB31CAF4A40}" type="slidenum">
              <a:rPr kumimoji="0" lang="ru-RU" altLang="ru-RU" smtClean="0"/>
              <a:pPr>
                <a:spcBef>
                  <a:spcPct val="0"/>
                </a:spcBef>
              </a:pPr>
              <a:t>61</a:t>
            </a:fld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0478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ru-RU" smtClean="0">
              <a:cs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967E48-25EB-4BB8-BBBC-3C8F83891A12}" type="slidenum">
              <a:rPr kumimoji="0" lang="ru-RU" altLang="ru-RU" smtClean="0"/>
              <a:pPr>
                <a:spcBef>
                  <a:spcPct val="0"/>
                </a:spcBef>
              </a:pPr>
              <a:t>64</a:t>
            </a:fld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0111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ru-RU" smtClean="0">
              <a:cs typeface="Arial" panose="020B0604020202020204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DF793B-DED7-48CE-A192-A6ED4B76254D}" type="slidenum">
              <a:rPr kumimoji="0"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65</a:t>
            </a:fld>
            <a:endParaRPr kumimoji="0"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26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ru-RU" smtClean="0"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7B7EC4-B31F-4D4C-BB10-FFAEEB146FD9}" type="slidenum">
              <a:rPr kumimoji="0"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66</a:t>
            </a:fld>
            <a:endParaRPr kumimoji="0"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6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9AF16AE-AAF1-47A3-A269-5A5FA9DF3E90}" type="slidenum">
              <a:rPr lang="ru-RU">
                <a:latin typeface="Calibri" panose="020F0502020204030204" pitchFamily="34" charset="0"/>
              </a:rPr>
              <a:pPr/>
              <a:t>71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68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F128902-C774-4D18-8873-BADAEDA58A59}" type="slidenum">
              <a:rPr kumimoji="0" lang="ru-RU" altLang="ru-RU" smtClean="0"/>
              <a:pPr/>
              <a:t>85</a:t>
            </a:fld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7776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FDECB27-6442-430C-AEAB-893753914912}" type="slidenum">
              <a:rPr kumimoji="0"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kumimoji="0"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6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1039B65-9B6B-4F3B-B321-E277986E084D}" type="slidenum">
              <a:rPr kumimoji="0" lang="ru-RU" altLang="ru-RU" smtClean="0"/>
              <a:pPr/>
              <a:t>23</a:t>
            </a:fld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5523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A8AF4-9C5B-4E31-B33B-03F891C03EE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cs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DB3F095-A985-46AB-BE0F-0E40B93DBB7D}" type="slidenum">
              <a:rPr kumimoji="0" lang="ru-RU" altLang="ru-RU" smtClean="0"/>
              <a:pPr/>
              <a:t>33</a:t>
            </a:fld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9227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BA38-CFEF-4DEB-8788-A25E5BF86B8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3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BA38-CFEF-4DEB-8788-A25E5BF86B8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08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BA38-CFEF-4DEB-8788-A25E5BF86B8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59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BA38-CFEF-4DEB-8788-A25E5BF86B8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5228-82CC-472A-83A9-96D5F0C86A39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4EBA-8993-4BD8-BEF9-118AD4E06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584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06D3-7637-47AE-B9EB-65845290491F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13E1-2102-42A7-926C-77A53F7A94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23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E963-6ED5-4AEF-BADF-1CC645CD5BE6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46E49-C3A7-4D59-9CA2-44FDF3B4C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71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3B3F-A03B-4128-870D-D7394F3E2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C3DA-835F-4893-86F5-424D6CDE1D3B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DECE-9FBA-4A33-8A3D-E30F2AF703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21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E476-2AA9-46D8-89CD-6B1A66C4D4A2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E3BCA-19CF-4FD2-8C2A-7A8B9F8147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17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6A8E-DCD8-46CC-BB3E-0D7BB070B358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26866-566D-4FDF-A2CB-37D3E2E91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07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81F7-63DF-4BE0-B32E-6D1278A32116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219D-30E2-4256-981F-B48E33C1B3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48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5A53-E164-4964-8586-083ACF240A38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117-D672-491D-812F-4780330178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27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4BAD-A8E0-4751-88B0-CDBFE97157D6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64C9-BAC1-4EE5-8C9B-F3849198E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98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FEB8-B381-4781-88B7-ADC2B2DFCF3D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7A4E7-1AE1-408F-977B-859E43ACA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0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4024-A6BB-45A5-92BE-A9DBB779F6C8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33D9-5D7B-4F8F-8A63-9E0007A312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02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909F0-0EC4-42EE-965C-D7962C2A58CC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2A1F9-3511-4848-A04C-2502CC3C7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8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7C489D-0F53-478F-8E65-E38E35D7E287}" type="datetimeFigureOut">
              <a:rPr lang="ru-RU" altLang="ru-RU"/>
              <a:pPr>
                <a:defRPr/>
              </a:pPr>
              <a:t>21.07.2016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9FCF59-0B2D-4C44-8D9E-CD23FAD547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5" r:id="rId12"/>
    <p:sldLayoutId id="2147484076" r:id="rId13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MS PGothic" pitchFamily="34" charset="-128"/>
          <a:cs typeface="Arial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MS PGothic" pitchFamily="34" charset="-128"/>
          <a:cs typeface="Arial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MS PGothic" pitchFamily="34" charset="-128"/>
          <a:cs typeface="Arial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MS PGothic" pitchFamily="34" charset="-128"/>
          <a:cs typeface="Arial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MS PGothic" pitchFamily="34" charset="-128"/>
          <a:cs typeface="Arial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pp-perm.ru/" TargetMode="External"/><Relationship Id="rId2" Type="http://schemas.openxmlformats.org/officeDocument/2006/relationships/hyperlink" Target="http://www.pgf-perm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8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chart" Target="../charts/chart2.xml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64.jpeg"/><Relationship Id="rId7" Type="http://schemas.openxmlformats.org/officeDocument/2006/relationships/image" Target="../media/image8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rp.ru/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hyperlink" Target="http://zpp-perm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.xls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frp59.ru/content/docs/gospod/167.docx" TargetMode="External"/><Relationship Id="rId5" Type="http://schemas.openxmlformats.org/officeDocument/2006/relationships/hyperlink" Target="http://frp59.ru/content/docs/gospod/1605.docx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94;&#1087;&#1087;-&#1087;&#1077;&#1088;&#1084;&#1100;.&#1088;&#1092;/" TargetMode="External"/><Relationship Id="rId2" Type="http://schemas.openxmlformats.org/officeDocument/2006/relationships/hyperlink" Target="http://www.mintorg.permkrai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8.png"/><Relationship Id="rId4" Type="http://schemas.openxmlformats.org/officeDocument/2006/relationships/diagramData" Target="../diagrams/data2.xml"/><Relationship Id="rId9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hyperlink" Target="http://www.szn.permkrai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jpe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jpe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94;&#1087;&#1087;-&#1087;&#1077;&#1088;&#1084;&#1100;.&#1088;&#1092;/" TargetMode="External"/><Relationship Id="rId2" Type="http://schemas.openxmlformats.org/officeDocument/2006/relationships/hyperlink" Target="http://www.agro.permkrai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90.jpeg"/><Relationship Id="rId7" Type="http://schemas.openxmlformats.org/officeDocument/2006/relationships/diagramColors" Target="../diagrams/colors26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6.xml"/><Relationship Id="rId11" Type="http://schemas.openxmlformats.org/officeDocument/2006/relationships/hyperlink" Target="mailto:poletaev@permsc.ru" TargetMode="External"/><Relationship Id="rId5" Type="http://schemas.openxmlformats.org/officeDocument/2006/relationships/diagramLayout" Target="../diagrams/layout26.xml"/><Relationship Id="rId10" Type="http://schemas.openxmlformats.org/officeDocument/2006/relationships/hyperlink" Target="http://zpp-perm.ru/" TargetMode="External"/><Relationship Id="rId4" Type="http://schemas.openxmlformats.org/officeDocument/2006/relationships/diagramData" Target="../diagrams/data26.xml"/><Relationship Id="rId9" Type="http://schemas.openxmlformats.org/officeDocument/2006/relationships/hyperlink" Target="http://www.fasie.ru/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jpeg"/><Relationship Id="rId7" Type="http://schemas.openxmlformats.org/officeDocument/2006/relationships/image" Target="../media/image9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n.permkrai.ru/download/svedenija.doc" TargetMode="External"/><Relationship Id="rId2" Type="http://schemas.openxmlformats.org/officeDocument/2006/relationships/hyperlink" Target="http://www.szn.permkrai.ru/download/zajavlenie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85.jpeg"/><Relationship Id="rId4" Type="http://schemas.openxmlformats.org/officeDocument/2006/relationships/hyperlink" Target="http://www.szn.permkrai.ru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87;&#1087;-&#1087;&#1077;&#1088;&#1084;&#1100;.&#1088;&#1092;/" TargetMode="Externa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104.png"/><Relationship Id="rId7" Type="http://schemas.openxmlformats.org/officeDocument/2006/relationships/diagramQuickStyle" Target="../diagrams/quickStyle28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10" Type="http://schemas.openxmlformats.org/officeDocument/2006/relationships/image" Target="../media/image105.png"/><Relationship Id="rId4" Type="http://schemas.openxmlformats.org/officeDocument/2006/relationships/hyperlink" Target="http://&#1075;&#1088;&#1072;&#1084;&#1086;&#1090;&#1085;&#1099;&#1081;-&#1073;&#1080;&#1079;&#1085;&#1077;&#1089;&#1084;&#1077;&#1085;.&#1088;&#1092;/" TargetMode="External"/><Relationship Id="rId9" Type="http://schemas.microsoft.com/office/2007/relationships/diagramDrawing" Target="../diagrams/drawing2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87;&#1087;-&#1087;&#1077;&#1088;&#1084;&#1100;.&#1088;&#1092;/content/docs/gospod/docs/%D0%97%D0%B0%D0%BA%D0%BE%D0%BD%20%D0%9F%D0%B5%D1%80%D0%BC%D1%81%D0%BA%D0%BE%D0%B3%D0%BE%20%D0%BA%D1%80%D0%B0%D1%8F%20%D0%BE%D1%82%2001.04.2015%20%E2%84%96%20466-%D0%9F%D0%9A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&#1094;&#1087;&#1087;-&#1087;&#1077;&#1088;&#1084;&#1100;.&#1088;&#1092;/content/docs/gospod/docs/%D0%97%D0%B0%D0%BA%D0%BE%D0%BD%20%D0%9F%D0%B5%D1%80%D0%BC%D1%81%D0%BA%D0%BE%D0%B3%D0%BE%20%D0%BA%D1%80%D0%B0%D1%8F%20%D0%BE%D1%82%2001.04.2015%20%E2%84%96%20466-%D0%9F%D0%9A.docx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diagramLayout" Target="../diagrams/layout29.xml"/><Relationship Id="rId7" Type="http://schemas.openxmlformats.org/officeDocument/2006/relationships/image" Target="../media/image107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10" Type="http://schemas.openxmlformats.org/officeDocument/2006/relationships/hyperlink" Target="http://&#1094;&#1087;&#1087;-&#1087;&#1077;&#1088;&#1084;&#1100;.&#1088;&#1092;/content/docs/gospod/docs/%D0%97%D0%B0%D0%BA%D0%BE%D0%BD%20%D0%9F%D0%B5%D1%80%D0%BC%D1%81%D0%BA%D0%BE%D0%B3%D0%BE%20%D0%BA%D1%80%D0%B0%D1%8F%20%D0%BE%D1%82%2001.04.2015%20%E2%84%96%20465-%D0%9F%D0%9A.docx" TargetMode="External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87;&#1087;-&#1087;&#1077;&#1088;&#1084;&#1100;.&#1088;&#1092;/content/docs/gospod/docs/%D0%97%D0%B0%D0%BA%D0%BE%D0%BD%20%D0%9F%D0%B5%D1%80%D0%BC%D1%81%D0%BA%D0%BE%D0%B3%D0%BE%20%D0%BA%D1%80%D0%B0%D1%8F%20%D0%BE%D1%82%2001.04.2015%20%E2%84%96%20465-%D0%9F%D0%9A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88.xml"/><Relationship Id="rId18" Type="http://schemas.openxmlformats.org/officeDocument/2006/relationships/slide" Target="slide96.xml"/><Relationship Id="rId3" Type="http://schemas.openxmlformats.org/officeDocument/2006/relationships/slide" Target="slide6.xml"/><Relationship Id="rId21" Type="http://schemas.openxmlformats.org/officeDocument/2006/relationships/slide" Target="slide73.xml"/><Relationship Id="rId7" Type="http://schemas.openxmlformats.org/officeDocument/2006/relationships/slide" Target="slide31.xml"/><Relationship Id="rId12" Type="http://schemas.openxmlformats.org/officeDocument/2006/relationships/slide" Target="slide83.xml"/><Relationship Id="rId17" Type="http://schemas.openxmlformats.org/officeDocument/2006/relationships/slide" Target="slide81.xml"/><Relationship Id="rId2" Type="http://schemas.openxmlformats.org/officeDocument/2006/relationships/slide" Target="slide2.xml"/><Relationship Id="rId16" Type="http://schemas.openxmlformats.org/officeDocument/2006/relationships/slide" Target="slide71.xml"/><Relationship Id="rId20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0.xml"/><Relationship Id="rId5" Type="http://schemas.openxmlformats.org/officeDocument/2006/relationships/slide" Target="slide18.xml"/><Relationship Id="rId15" Type="http://schemas.openxmlformats.org/officeDocument/2006/relationships/slide" Target="slide77.xml"/><Relationship Id="rId23" Type="http://schemas.openxmlformats.org/officeDocument/2006/relationships/image" Target="../media/image1.png"/><Relationship Id="rId10" Type="http://schemas.openxmlformats.org/officeDocument/2006/relationships/slide" Target="slide53.xml"/><Relationship Id="rId19" Type="http://schemas.openxmlformats.org/officeDocument/2006/relationships/slide" Target="slide55.xml"/><Relationship Id="rId4" Type="http://schemas.openxmlformats.org/officeDocument/2006/relationships/slide" Target="slide12.xml"/><Relationship Id="rId9" Type="http://schemas.openxmlformats.org/officeDocument/2006/relationships/slide" Target="slide48.xml"/><Relationship Id="rId14" Type="http://schemas.openxmlformats.org/officeDocument/2006/relationships/slide" Target="slide68.xml"/><Relationship Id="rId22" Type="http://schemas.openxmlformats.org/officeDocument/2006/relationships/slide" Target="slide9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ro.perm.ru/" TargetMode="External"/><Relationship Id="rId5" Type="http://schemas.openxmlformats.org/officeDocument/2006/relationships/hyperlink" Target="http://agro.permkrai.ru/files/file/documents/Yarmarki_2015.xls" TargetMode="External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87;&#1087;-&#1087;&#1077;&#1088;&#1084;&#1100;.&#1088;&#1092;/content/docs/gospod/docs/%D0%97%D0%B0%D0%BA%D0%BE%D0%BD%20%D0%A0%D0%BE%D1%81%D1%81%D0%B8%D0%B9%D1%81%D0%BA%D0%BE%D0%B9%20%D0%A4%D0%B5%D0%B4%D0%B5%D1%80%D0%B0%D1%86%D0%B8%D0%B8%20%D0%BE%D1%82%2016.12.2008%20%E2%84%96%20294-%D0%A4%D0%97.docx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&#1094;&#1087;&#1087;-&#1087;&#1077;&#1088;&#1084;&#1100;.&#1088;&#1092;/" TargetMode="External"/><Relationship Id="rId4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87;&#1087;-&#1087;&#1077;&#1088;&#1084;&#1100;.&#1088;&#1092;/content/docs/gospod/docs/%D0%A4%D0%B5%D0%B4%D0%B5%D1%80%D0%B0%D0%BB%D1%8C%D0%BD%D1%8B%D0%B9%20%D0%B7%D0%B0%D0%BA%D0%BE%D0%BD%20%D0%BE%D1%82%2022_07_2008%20N%20159-%D0%A4%D0%97%20(%D1%80%D0%B5%D0%B4_%20%D0%BE%D1%82%2029_06_2015.rtf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87;&#1087;-&#1087;&#1077;&#1088;&#1084;&#1100;.&#1088;&#1092;/content/docs/gospod/docs/%D0%A4%D0%B5%D0%B4%D0%B5%D1%80%D0%B0%D0%BB%D1%8C%D0%BD%D1%8B%D0%B9%20%D0%B7%D0%B0%D0%BA%D0%BE%D0%BD%20%D0%BE%D1%82%2005_04_2013%20N%2044-%D0%A4%D0%97%20(%D1%80%D0%B5%D0%B4_%20%D0%BE%D1%82%2030_12_2015).rt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94;&#1087;&#1087;-&#1087;&#1077;&#1088;&#1084;&#1100;.&#1088;&#1092;/content/docs/gospod/docs/%D0%9F%D0%BE%D1%81%D1%82%D0%B0%D0%BD%D0%BE%D0%B2%D0%BB%D0%B5%D0%BD%D0%B8%D0%B5%20%D0%9F%D1%80%D0%B0%D0%B2%D0%B8%D1%82%D0%B5%D0%BB%D1%8C%D1%81%D1%82%D0%B2%D0%B0%20%D0%A0%D0%A4%20%D0%BE%D1%82%2011_12_2014%20N%201352%20(%D1%80%D0%B5%D0%B4_%20%D0%BE%D1%82.rtf" TargetMode="External"/><Relationship Id="rId5" Type="http://schemas.openxmlformats.org/officeDocument/2006/relationships/hyperlink" Target="http://goszakaz.permkrai.ru/" TargetMode="External"/><Relationship Id="rId4" Type="http://schemas.openxmlformats.org/officeDocument/2006/relationships/hyperlink" Target="http://&#1094;&#1087;&#1087;-&#1087;&#1077;&#1088;&#1084;&#1100;.&#1088;&#1092;/content/docs/gospod/docs/%D0%A4%D0%B5%D0%B4%D0%B5%D1%80%D0%B0%D0%BB%D1%8C%D0%BD%D1%8B%D0%B9%20%D0%B7%D0%B0%D0%BA%D0%BE%D0%BD%20%D0%BE%D1%82%2018_07_2011%20N%20223-%D0%A4%D0%97%20(%D1%80%D0%B5%D0%B4_%20%D0%BE%D1%82%2013_07_2015.rtf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hyperlink" Target="http://&#1094;&#1087;&#1087;-&#1087;&#1077;&#1088;&#1084;&#1100;.&#1088;&#1092;/content/docs/gospod/docs/%D0%9F%D0%BE%D1%81%D1%82%D0%B0%D0%BD%D0%BE%D0%B2%D0%BB%D0%B5%D0%BD%D0%B8%D0%B5%20%D0%9F%D1%80%D0%B0%D0%B2%D0%B8%D1%82%D0%B5%D0%BB%D1%8C%D1%81%D1%82%D0%B2%D0%B0%20%D0%A0%D0%A4%20%D0%BE%D1%82%2011_12_2014%20N%201352%20(%D1%80%D0%B5%D0%B4_%20%D0%BE%D1%82.rtf" TargetMode="External"/><Relationship Id="rId7" Type="http://schemas.openxmlformats.org/officeDocument/2006/relationships/diagramColors" Target="../diagrams/colors32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zakupki.gov.ru/" TargetMode="External"/><Relationship Id="rId4" Type="http://schemas.openxmlformats.org/officeDocument/2006/relationships/image" Target="../media/image12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hyperlink" Target="http://www.etp-micex.ru/" TargetMode="External"/><Relationship Id="rId3" Type="http://schemas.openxmlformats.org/officeDocument/2006/relationships/image" Target="../media/image121.png"/><Relationship Id="rId7" Type="http://schemas.openxmlformats.org/officeDocument/2006/relationships/hyperlink" Target="http://www.roseltorg.ru/" TargetMode="External"/><Relationship Id="rId12" Type="http://schemas.openxmlformats.org/officeDocument/2006/relationships/image" Target="../media/image128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berbank-ast.ru/" TargetMode="External"/><Relationship Id="rId11" Type="http://schemas.openxmlformats.org/officeDocument/2006/relationships/hyperlink" Target="http://www.rts-tender.ru/" TargetMode="External"/><Relationship Id="rId5" Type="http://schemas.openxmlformats.org/officeDocument/2006/relationships/image" Target="../media/image125.png"/><Relationship Id="rId10" Type="http://schemas.openxmlformats.org/officeDocument/2006/relationships/image" Target="../media/image127.png"/><Relationship Id="rId4" Type="http://schemas.openxmlformats.org/officeDocument/2006/relationships/image" Target="../media/image124.png"/><Relationship Id="rId9" Type="http://schemas.openxmlformats.org/officeDocument/2006/relationships/hyperlink" Target="http://etp.zakazrf.ru/" TargetMode="External"/><Relationship Id="rId14" Type="http://schemas.openxmlformats.org/officeDocument/2006/relationships/image" Target="../media/image129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ubcontractperm.ru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mailto:subcontractperm@gmail.com" TargetMode="External"/><Relationship Id="rId7" Type="http://schemas.openxmlformats.org/officeDocument/2006/relationships/image" Target="../media/image130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&#1094;&#1087;&#1087;-&#1087;&#1077;&#1088;&#1084;&#1100;.&#1088;&#1092;/" TargetMode="External"/><Relationship Id="rId5" Type="http://schemas.openxmlformats.org/officeDocument/2006/relationships/hyperlink" Target="mailto:antonina0606tokareva@gmail.com" TargetMode="External"/><Relationship Id="rId4" Type="http://schemas.openxmlformats.org/officeDocument/2006/relationships/hyperlink" Target="http://www.subcontractperm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87;&#1087;-&#1087;&#1077;&#1088;&#1084;&#1100;.&#1088;&#1092;/content/docs/gospod/docs/99-&#1092;&#1079;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://&#1094;&#1087;&#1087;-&#1087;&#1077;&#1088;&#1084;&#1100;.&#1088;&#1092;/content/docs/gospod/docs/4015-1.docx" TargetMode="External"/><Relationship Id="rId3" Type="http://schemas.openxmlformats.org/officeDocument/2006/relationships/hyperlink" Target="http://&#1094;&#1087;&#1087;-&#1087;&#1077;&#1088;&#1084;&#1100;.&#1088;&#1092;/content/docs/gospod/docs/171-&#1092;&#1079;.docx" TargetMode="External"/><Relationship Id="rId7" Type="http://schemas.openxmlformats.org/officeDocument/2006/relationships/hyperlink" Target="http://&#1094;&#1087;&#1087;-&#1087;&#1077;&#1088;&#1084;&#1100;.&#1088;&#1092;/content/docs/gospod/docs/325-&#1092;&#1079;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94;&#1087;&#1087;-&#1087;&#1077;&#1088;&#1084;&#1100;.&#1088;&#1092;/content/docs/gospod/docs/395-1.docx" TargetMode="External"/><Relationship Id="rId5" Type="http://schemas.openxmlformats.org/officeDocument/2006/relationships/hyperlink" Target="http://&#1094;&#1087;&#1087;-&#1087;&#1077;&#1088;&#1084;&#1100;.&#1088;&#1092;/content/docs/gospod/docs/5485-1.docx" TargetMode="External"/><Relationship Id="rId4" Type="http://schemas.openxmlformats.org/officeDocument/2006/relationships/hyperlink" Target="http://&#1094;&#1087;&#1087;-&#1087;&#1077;&#1088;&#1084;&#1100;.&#1088;&#1092;/content/docs/gospod/docs/39-&#1092;&#1079;.docx" TargetMode="External"/><Relationship Id="rId9" Type="http://schemas.openxmlformats.org/officeDocument/2006/relationships/hyperlink" Target="http://&#1094;&#1087;&#1087;-&#1087;&#1077;&#1088;&#1084;&#1100;.&#1088;&#1092;/content/docs/gospod/docs/7-&#1092;&#1079;.rtf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jpg"/><Relationship Id="rId5" Type="http://schemas.openxmlformats.org/officeDocument/2006/relationships/hyperlink" Target="http://&#1094;&#1087;&#1087;-&#1087;&#1077;&#1088;&#1084;&#1100;.&#1088;&#1092;/" TargetMode="External"/><Relationship Id="rId4" Type="http://schemas.openxmlformats.org/officeDocument/2006/relationships/hyperlink" Target="http://&#1094;&#1087;&#1087;-&#1087;&#1077;&#1088;&#1084;&#1100;.&#1088;&#1092;/content/docs/gospod/docs/957.docx" TargetMode="Externa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83.xml"/><Relationship Id="rId18" Type="http://schemas.openxmlformats.org/officeDocument/2006/relationships/slide" Target="slide81.xml"/><Relationship Id="rId3" Type="http://schemas.openxmlformats.org/officeDocument/2006/relationships/slide" Target="slide6.xml"/><Relationship Id="rId21" Type="http://schemas.openxmlformats.org/officeDocument/2006/relationships/slide" Target="slide60.xml"/><Relationship Id="rId7" Type="http://schemas.openxmlformats.org/officeDocument/2006/relationships/slide" Target="slide31.xml"/><Relationship Id="rId12" Type="http://schemas.openxmlformats.org/officeDocument/2006/relationships/slide" Target="slide50.xml"/><Relationship Id="rId17" Type="http://schemas.openxmlformats.org/officeDocument/2006/relationships/slide" Target="slide71.xml"/><Relationship Id="rId2" Type="http://schemas.openxmlformats.org/officeDocument/2006/relationships/slide" Target="slide2.xml"/><Relationship Id="rId16" Type="http://schemas.openxmlformats.org/officeDocument/2006/relationships/slide" Target="slide77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3.xml"/><Relationship Id="rId24" Type="http://schemas.openxmlformats.org/officeDocument/2006/relationships/image" Target="../media/image1.png"/><Relationship Id="rId5" Type="http://schemas.openxmlformats.org/officeDocument/2006/relationships/slide" Target="slide18.xml"/><Relationship Id="rId15" Type="http://schemas.openxmlformats.org/officeDocument/2006/relationships/slide" Target="slide68.xml"/><Relationship Id="rId23" Type="http://schemas.openxmlformats.org/officeDocument/2006/relationships/slide" Target="slide91.xml"/><Relationship Id="rId10" Type="http://schemas.openxmlformats.org/officeDocument/2006/relationships/slide" Target="slide48.xml"/><Relationship Id="rId19" Type="http://schemas.openxmlformats.org/officeDocument/2006/relationships/slide" Target="slide96.xml"/><Relationship Id="rId4" Type="http://schemas.openxmlformats.org/officeDocument/2006/relationships/slide" Target="slide12.xml"/><Relationship Id="rId9" Type="http://schemas.openxmlformats.org/officeDocument/2006/relationships/slide" Target="slide44.xml"/><Relationship Id="rId14" Type="http://schemas.openxmlformats.org/officeDocument/2006/relationships/slide" Target="slide88.xml"/><Relationship Id="rId22" Type="http://schemas.openxmlformats.org/officeDocument/2006/relationships/slide" Target="slide7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5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jpeg"/><Relationship Id="rId4" Type="http://schemas.openxmlformats.org/officeDocument/2006/relationships/image" Target="../media/image136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hyperlink" Target="http://rce-perm.ru/" TargetMode="External"/><Relationship Id="rId7" Type="http://schemas.openxmlformats.org/officeDocument/2006/relationships/hyperlink" Target="http://&#1094;&#1087;&#1087;-&#1087;&#1077;&#1088;&#1084;&#1100;.&#1088;&#1092;/contacts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hyperlink" Target="http://frp59.ru/" TargetMode="Externa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2279654" y="4005265"/>
            <a:ext cx="3529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486028" y="1844677"/>
            <a:ext cx="7931151" cy="438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 eaLnBrk="1" hangingPunct="1">
              <a:spcBef>
                <a:spcPct val="20000"/>
              </a:spcBef>
              <a:defRPr/>
            </a:pPr>
            <a:endParaRPr lang="ru-RU" altLang="ru-RU" sz="600" b="1" dirty="0">
              <a:solidFill>
                <a:srgbClr val="002060"/>
              </a:solidFill>
            </a:endParaRPr>
          </a:p>
          <a:p>
            <a:pPr marL="342891" indent="-342891" algn="ctr" eaLnBrk="1" hangingPunct="1">
              <a:spcBef>
                <a:spcPct val="20000"/>
              </a:spcBef>
              <a:defRPr/>
            </a:pPr>
            <a:r>
              <a:rPr lang="ru-RU" altLang="ru-RU" sz="2800" b="1" dirty="0"/>
              <a:t>Куда обращаться? </a:t>
            </a:r>
          </a:p>
          <a:p>
            <a:pPr marL="342891" indent="-342891" algn="ctr" eaLnBrk="1" hangingPunct="1">
              <a:spcBef>
                <a:spcPct val="20000"/>
              </a:spcBef>
              <a:defRPr/>
            </a:pPr>
            <a:endParaRPr lang="ru-RU" altLang="ru-RU" sz="1000" b="1" dirty="0"/>
          </a:p>
          <a:p>
            <a:pPr marL="342891" indent="-342891" algn="ctr" eaLnBrk="1" hangingPunct="1">
              <a:spcBef>
                <a:spcPct val="20000"/>
              </a:spcBef>
              <a:defRPr/>
            </a:pPr>
            <a:r>
              <a:rPr lang="ru-RU" altLang="ru-RU" sz="2800" b="1" dirty="0"/>
              <a:t>г. Пермь, ул. Монастырская, 12, 2 этаж</a:t>
            </a:r>
          </a:p>
          <a:p>
            <a:pPr marL="342891" indent="-342891" algn="ctr" eaLnBrk="1" hangingPunct="1">
              <a:spcBef>
                <a:spcPct val="20000"/>
              </a:spcBef>
              <a:defRPr/>
            </a:pPr>
            <a:r>
              <a:rPr lang="ru-RU" altLang="ru-RU" sz="2800" b="1" dirty="0"/>
              <a:t>Телефон: </a:t>
            </a:r>
            <a:r>
              <a:rPr lang="ru-RU" altLang="ru-RU" sz="2800" b="1" dirty="0">
                <a:solidFill>
                  <a:srgbClr val="CC0000"/>
                </a:solidFill>
              </a:rPr>
              <a:t>(342) 297-17-80</a:t>
            </a:r>
          </a:p>
          <a:p>
            <a:pPr marL="342891" indent="-342891" algn="ctr" eaLnBrk="1" hangingPunct="1"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rgbClr val="0000FF"/>
                </a:solidFill>
              </a:rPr>
              <a:t> </a:t>
            </a:r>
            <a:r>
              <a:rPr lang="ru-RU" altLang="ru-RU" sz="2800" b="1" dirty="0"/>
              <a:t>Сайт -</a:t>
            </a:r>
            <a:r>
              <a:rPr lang="ru-RU" altLang="ru-RU" sz="2800" b="1" u="sng" dirty="0">
                <a:solidFill>
                  <a:srgbClr val="0000FF"/>
                </a:solidFill>
              </a:rPr>
              <a:t> </a:t>
            </a:r>
            <a:r>
              <a:rPr lang="en-US" altLang="ru-RU" sz="2800" b="1" u="sng" dirty="0">
                <a:solidFill>
                  <a:srgbClr val="0000FF"/>
                </a:solidFill>
                <a:hlinkClick r:id="rId2"/>
              </a:rPr>
              <a:t>www.pgf-perm.ru</a:t>
            </a:r>
            <a:endParaRPr lang="ru-RU" altLang="ru-RU" sz="2800" b="1" u="sng" dirty="0">
              <a:solidFill>
                <a:srgbClr val="0000FF"/>
              </a:solidFill>
            </a:endParaRPr>
          </a:p>
          <a:p>
            <a:pPr marL="342891" indent="-342891" algn="ctr" eaLnBrk="1" hangingPunct="1">
              <a:spcBef>
                <a:spcPct val="20000"/>
              </a:spcBef>
              <a:defRPr/>
            </a:pPr>
            <a:endParaRPr lang="ru-RU" altLang="ru-RU" sz="2800" b="1" u="sng" dirty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ru-RU" altLang="ru-RU" sz="2800" b="1" dirty="0"/>
              <a:t>Центры поддержки предпринимательства (ЦПП)</a:t>
            </a:r>
          </a:p>
          <a:p>
            <a:pPr algn="ctr" eaLnBrk="1" hangingPunct="1">
              <a:defRPr/>
            </a:pPr>
            <a:r>
              <a:rPr lang="ru-RU" altLang="ru-RU" sz="2800" b="1" dirty="0">
                <a:hlinkClick r:id="rId3"/>
              </a:rPr>
              <a:t>www.цпп-пермь.рф</a:t>
            </a:r>
            <a:endParaRPr lang="ru-RU" altLang="ru-RU" sz="2800" b="1" u="sng" dirty="0"/>
          </a:p>
          <a:p>
            <a:pPr marL="342891" indent="-342891" algn="ctr" eaLnBrk="1" hangingPunct="1">
              <a:spcBef>
                <a:spcPct val="20000"/>
              </a:spcBef>
              <a:defRPr/>
            </a:pPr>
            <a:r>
              <a:rPr lang="en-US" altLang="ru-RU" sz="2800" b="1" dirty="0"/>
              <a:t>Call-</a:t>
            </a:r>
            <a:r>
              <a:rPr lang="ru-RU" altLang="ru-RU" sz="2800" b="1" dirty="0"/>
              <a:t>центр 8 800 300 80 90</a:t>
            </a:r>
          </a:p>
          <a:p>
            <a:pPr marL="342891" indent="-342891" eaLnBrk="1" hangingPunct="1">
              <a:spcBef>
                <a:spcPct val="20000"/>
              </a:spcBef>
              <a:defRPr/>
            </a:pPr>
            <a:endParaRPr lang="ru-RU" altLang="ru-RU" sz="1600" b="1" dirty="0"/>
          </a:p>
        </p:txBody>
      </p:sp>
      <p:pic>
        <p:nvPicPr>
          <p:cNvPr id="9220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5" y="1311277"/>
            <a:ext cx="806451" cy="126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043363" y="1219204"/>
            <a:ext cx="4610100" cy="644525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Поручительство по кредиту</a:t>
            </a:r>
          </a:p>
        </p:txBody>
      </p:sp>
      <p:pic>
        <p:nvPicPr>
          <p:cNvPr id="922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43" y="44451"/>
            <a:ext cx="504825" cy="97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40"/>
          <p:cNvSpPr txBox="1">
            <a:spLocks noChangeArrowheads="1"/>
          </p:cNvSpPr>
          <p:nvPr/>
        </p:nvSpPr>
        <p:spPr bwMode="auto">
          <a:xfrm>
            <a:off x="2640017" y="214313"/>
            <a:ext cx="8148637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400" b="1"/>
              <a:t>Финансы.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400" b="1"/>
              <a:t>Система гарантий и поручительств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919289" y="1090613"/>
            <a:ext cx="85074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320582" y="1242874"/>
            <a:ext cx="9356943" cy="4346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787801" y="1206997"/>
            <a:ext cx="5711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/>
              <a:t>Дополнительно</a:t>
            </a:r>
            <a:endParaRPr kumimoji="0" lang="ru-RU" altLang="ru-RU" sz="2400" b="1" dirty="0"/>
          </a:p>
        </p:txBody>
      </p:sp>
      <p:sp>
        <p:nvSpPr>
          <p:cNvPr id="2" name="TextBox 40"/>
          <p:cNvSpPr txBox="1">
            <a:spLocks noChangeArrowheads="1"/>
          </p:cNvSpPr>
          <p:nvPr/>
        </p:nvSpPr>
        <p:spPr bwMode="auto">
          <a:xfrm>
            <a:off x="806710" y="438567"/>
            <a:ext cx="8148637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/>
              <a:t>Ресурсы. Инфраструктура поддержки МСП. </a:t>
            </a:r>
            <a:endParaRPr kumimoji="0" lang="ru-RU" altLang="ru-RU" sz="2400" b="1" dirty="0"/>
          </a:p>
        </p:txBody>
      </p:sp>
      <p:pic>
        <p:nvPicPr>
          <p:cNvPr id="3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0" y="23307"/>
            <a:ext cx="663880" cy="99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37994" y="1062867"/>
            <a:ext cx="1176831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457178" y="2876756"/>
            <a:ext cx="3957697" cy="1102749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Пятиугольник 18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Общественные организации: ОПОРА России, Пермская Торгово-Промышленная палата, Деловая Россия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99053" y="2876755"/>
            <a:ext cx="4496844" cy="2010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Выстраивание диалога                              между бизнесом и властью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299164" y="4173770"/>
            <a:ext cx="4344571" cy="713393"/>
            <a:chOff x="766655" y="-83970"/>
            <a:chExt cx="3013517" cy="3951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Пятиугольник 28"/>
            <p:cNvSpPr/>
            <p:nvPr/>
          </p:nvSpPr>
          <p:spPr>
            <a:xfrm rot="10800000" flipH="1">
              <a:off x="876259" y="-83970"/>
              <a:ext cx="2903913" cy="395177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ятиугольник 4"/>
            <p:cNvSpPr/>
            <p:nvPr/>
          </p:nvSpPr>
          <p:spPr>
            <a:xfrm>
              <a:off x="766655" y="-44135"/>
              <a:ext cx="2888197" cy="3112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Отраслевые союзы и объединения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457178" y="1809684"/>
            <a:ext cx="3957697" cy="880720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Пятиугольник 38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Уполномоченный по защите прав предпринимателей в Пермском крае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" y="2786192"/>
            <a:ext cx="1283393" cy="278873"/>
          </a:xfrm>
          <a:prstGeom prst="rect">
            <a:avLst/>
          </a:prstGeom>
        </p:spPr>
      </p:pic>
      <p:pic>
        <p:nvPicPr>
          <p:cNvPr id="2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" y="3196286"/>
            <a:ext cx="1265129" cy="46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8" y="3741038"/>
            <a:ext cx="1209474" cy="31245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99053" y="1809684"/>
            <a:ext cx="4496844" cy="880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Деятельность по защите интересов предпринимательского сообщества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173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0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142875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38318" y="1000128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54292" y="192089"/>
            <a:ext cx="7572375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/>
              <a:t>Финансы.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/>
              <a:t>Альтернативы банковскому кредитованию</a:t>
            </a:r>
          </a:p>
        </p:txBody>
      </p:sp>
      <p:pic>
        <p:nvPicPr>
          <p:cNvPr id="10245" name="Picture 15" descr="PCRP-logotype-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4" y="1062043"/>
            <a:ext cx="7747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6"/>
          <p:cNvSpPr txBox="1">
            <a:spLocks noChangeArrowheads="1"/>
          </p:cNvSpPr>
          <p:nvPr/>
        </p:nvSpPr>
        <p:spPr bwMode="auto">
          <a:xfrm>
            <a:off x="2805114" y="1138239"/>
            <a:ext cx="5905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АО Пермский центр развития предпринимательства</a:t>
            </a:r>
          </a:p>
        </p:txBody>
      </p:sp>
      <p:sp>
        <p:nvSpPr>
          <p:cNvPr id="10247" name="TextBox 17"/>
          <p:cNvSpPr txBox="1">
            <a:spLocks noChangeArrowheads="1"/>
          </p:cNvSpPr>
          <p:nvPr/>
        </p:nvSpPr>
        <p:spPr bwMode="auto">
          <a:xfrm>
            <a:off x="1884367" y="3568704"/>
            <a:ext cx="536733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вид деятельности: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None/>
            </a:pPr>
            <a:endParaRPr lang="ru-RU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микрозаймов субъектам  МСП</a:t>
            </a:r>
          </a:p>
        </p:txBody>
      </p:sp>
      <p:sp>
        <p:nvSpPr>
          <p:cNvPr id="10248" name="TextBox 24"/>
          <p:cNvSpPr txBox="1">
            <a:spLocks noChangeArrowheads="1"/>
          </p:cNvSpPr>
          <p:nvPr/>
        </p:nvSpPr>
        <p:spPr bwMode="auto">
          <a:xfrm>
            <a:off x="2660651" y="1485901"/>
            <a:ext cx="5327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акционер – Пермский край</a:t>
            </a:r>
          </a:p>
        </p:txBody>
      </p:sp>
      <p:graphicFrame>
        <p:nvGraphicFramePr>
          <p:cNvPr id="36" name="Диаграмма 35"/>
          <p:cNvGraphicFramePr>
            <a:graphicFrameLocks noChangeAspect="1"/>
          </p:cNvGraphicFramePr>
          <p:nvPr/>
        </p:nvGraphicFramePr>
        <p:xfrm>
          <a:off x="7752186" y="2265703"/>
          <a:ext cx="2198019" cy="139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2201863" y="3676649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51" name="TextBox 1"/>
          <p:cNvSpPr txBox="1">
            <a:spLocks noChangeArrowheads="1"/>
          </p:cNvSpPr>
          <p:nvPr/>
        </p:nvSpPr>
        <p:spPr bwMode="auto">
          <a:xfrm>
            <a:off x="1858967" y="2225678"/>
            <a:ext cx="61293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обеспечение доступа 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МСП и организаций 	инфраструктуры поддержки малого и среднего 	предпринимательства 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финансовым ресурсам</a:t>
            </a:r>
          </a:p>
        </p:txBody>
      </p:sp>
      <p:sp>
        <p:nvSpPr>
          <p:cNvPr id="10252" name="TextBox 2"/>
          <p:cNvSpPr txBox="1">
            <a:spLocks noChangeArrowheads="1"/>
          </p:cNvSpPr>
          <p:nvPr/>
        </p:nvSpPr>
        <p:spPr bwMode="auto">
          <a:xfrm>
            <a:off x="7642230" y="1587501"/>
            <a:ext cx="2740025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Капитализация фонда</a:t>
            </a:r>
          </a:p>
          <a:p>
            <a:pPr>
              <a:lnSpc>
                <a:spcPts val="1500"/>
              </a:lnSpc>
              <a:spcBef>
                <a:spcPct val="0"/>
              </a:spcBef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микрофинансирования</a:t>
            </a:r>
          </a:p>
          <a:p>
            <a:pPr>
              <a:lnSpc>
                <a:spcPts val="1500"/>
              </a:lnSpc>
              <a:spcBef>
                <a:spcPct val="0"/>
              </a:spcBef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165,5 млн. руб.</a:t>
            </a:r>
          </a:p>
        </p:txBody>
      </p:sp>
      <p:pic>
        <p:nvPicPr>
          <p:cNvPr id="10253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2" y="4618039"/>
            <a:ext cx="2520951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157791" y="4400551"/>
            <a:ext cx="4968875" cy="21161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42891" indent="-342891" eaLnBrk="1" hangingPunct="1">
              <a:buFont typeface="Wingdings" pitchFamily="2" charset="2"/>
              <a:buChar char="ü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Низкая процентная ставка</a:t>
            </a:r>
          </a:p>
          <a:p>
            <a:pPr marL="285744" indent="-285744" eaLnBrk="1" hangingPunct="1">
              <a:buFont typeface="Wingdings" pitchFamily="2" charset="2"/>
              <a:buChar char="ü"/>
              <a:defRPr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eaLnBrk="1" hangingPunct="1">
              <a:buFont typeface="Wingdings" pitchFamily="2" charset="2"/>
              <a:buChar char="ü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отсрочки платежа основного долга </a:t>
            </a:r>
          </a:p>
          <a:p>
            <a:pPr marL="285744" indent="-285744" eaLnBrk="1" hangingPunct="1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от 3х до 6 месяцев </a:t>
            </a:r>
          </a:p>
          <a:p>
            <a:pPr marL="285744" indent="-285744" eaLnBrk="1" hangingPunct="1">
              <a:buFont typeface="Wingdings" pitchFamily="2" charset="2"/>
              <a:buChar char="ü"/>
              <a:defRPr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eaLnBrk="1" hangingPunct="1">
              <a:buFont typeface="Wingdings" pitchFamily="2" charset="2"/>
              <a:buChar char="ü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скрытых комиссий и сборов</a:t>
            </a:r>
          </a:p>
          <a:p>
            <a:pPr eaLnBrk="1" hangingPunct="1">
              <a:defRPr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eaLnBrk="1" hangingPunct="1">
              <a:buFont typeface="Wingdings" pitchFamily="2" charset="2"/>
              <a:buChar char="ü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микрозайма начинающим предпринимателям</a:t>
            </a:r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100391" y="1371603"/>
            <a:ext cx="62404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86"/>
                </a:solidFill>
              </a:rPr>
              <a:t>Основные условия</a:t>
            </a: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9" y="1009652"/>
            <a:ext cx="720725" cy="9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6600056" y="1556795"/>
          <a:ext cx="3744416" cy="513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0862025"/>
              </p:ext>
            </p:extLst>
          </p:nvPr>
        </p:nvGraphicFramePr>
        <p:xfrm>
          <a:off x="1991545" y="2060848"/>
          <a:ext cx="45725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648075" y="979488"/>
            <a:ext cx="4789488" cy="442912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Микрозаймы</a:t>
            </a:r>
          </a:p>
        </p:txBody>
      </p:sp>
      <p:pic>
        <p:nvPicPr>
          <p:cNvPr id="12295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5" y="1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40"/>
          <p:cNvSpPr txBox="1">
            <a:spLocks noChangeArrowheads="1"/>
          </p:cNvSpPr>
          <p:nvPr/>
        </p:nvSpPr>
        <p:spPr bwMode="auto">
          <a:xfrm>
            <a:off x="2484442" y="73025"/>
            <a:ext cx="8148637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/>
              <a:t>Финансы.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/>
              <a:t>Альтернативы банковскому кредитованию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00227" y="822328"/>
            <a:ext cx="8643939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3216276" y="908051"/>
            <a:ext cx="62404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86"/>
                </a:solidFill>
              </a:rPr>
              <a:t>Основные условия</a:t>
            </a:r>
          </a:p>
        </p:txBody>
      </p:sp>
      <p:pic>
        <p:nvPicPr>
          <p:cNvPr id="8704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60351"/>
            <a:ext cx="8778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71814" y="260351"/>
            <a:ext cx="6480175" cy="442913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Микрозаймы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за счет средств МСП банка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980549" y="1988840"/>
          <a:ext cx="8031807" cy="4527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142875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8318" y="1000128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667004" y="292101"/>
            <a:ext cx="7572375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/>
              <a:t>Финансы.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/>
              <a:t>Альтернативы банковскому кредитованию</a:t>
            </a: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2855917" y="1201739"/>
            <a:ext cx="7488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предоставления микрозаймов АО «ПЦРП»</a:t>
            </a:r>
          </a:p>
        </p:txBody>
      </p:sp>
      <p:sp>
        <p:nvSpPr>
          <p:cNvPr id="13318" name="TextBox 12"/>
          <p:cNvSpPr txBox="1">
            <a:spLocks noChangeArrowheads="1"/>
          </p:cNvSpPr>
          <p:nvPr/>
        </p:nvSpPr>
        <p:spPr bwMode="auto">
          <a:xfrm>
            <a:off x="2962275" y="2003426"/>
            <a:ext cx="378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 шага к получению микрозайма</a:t>
            </a:r>
          </a:p>
        </p:txBody>
      </p:sp>
      <p:pic>
        <p:nvPicPr>
          <p:cNvPr id="13319" name="Picture 15" descr="PCRP-logotype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6" y="1136651"/>
            <a:ext cx="89535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Группа 26"/>
          <p:cNvGrpSpPr>
            <a:grpSpLocks/>
          </p:cNvGrpSpPr>
          <p:nvPr/>
        </p:nvGrpSpPr>
        <p:grpSpPr bwMode="auto">
          <a:xfrm>
            <a:off x="1814515" y="4451355"/>
            <a:ext cx="1009651" cy="1800225"/>
            <a:chOff x="97682" y="5449820"/>
            <a:chExt cx="815117" cy="1382496"/>
          </a:xfrm>
        </p:grpSpPr>
        <p:pic>
          <p:nvPicPr>
            <p:cNvPr id="1333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38" y="5627093"/>
              <a:ext cx="421947" cy="102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97682" y="5449820"/>
              <a:ext cx="815117" cy="1382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321" name="Группа 27"/>
          <p:cNvGrpSpPr>
            <a:grpSpLocks/>
          </p:cNvGrpSpPr>
          <p:nvPr/>
        </p:nvGrpSpPr>
        <p:grpSpPr bwMode="auto">
          <a:xfrm>
            <a:off x="3397251" y="3644902"/>
            <a:ext cx="546100" cy="806451"/>
            <a:chOff x="1218714" y="4676228"/>
            <a:chExt cx="891207" cy="1382496"/>
          </a:xfrm>
        </p:grpSpPr>
        <p:pic>
          <p:nvPicPr>
            <p:cNvPr id="13336" name="Picture 15" descr="PCRP-logotype-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09" y="5099736"/>
              <a:ext cx="632025" cy="79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218714" y="4676228"/>
              <a:ext cx="891207" cy="1382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1" name="Стрелка вправо 40"/>
          <p:cNvSpPr/>
          <p:nvPr/>
        </p:nvSpPr>
        <p:spPr>
          <a:xfrm>
            <a:off x="2962277" y="4745042"/>
            <a:ext cx="452439" cy="193675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323" name="TextBox 1"/>
          <p:cNvSpPr txBox="1">
            <a:spLocks noChangeArrowheads="1"/>
          </p:cNvSpPr>
          <p:nvPr/>
        </p:nvSpPr>
        <p:spPr bwMode="auto">
          <a:xfrm>
            <a:off x="3906843" y="3902077"/>
            <a:ext cx="13350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заявки, финансовая проверка, проверка службой безопасности (7 рабочих дней)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5402266" y="3805242"/>
            <a:ext cx="452437" cy="193675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325" name="TextBox 20"/>
          <p:cNvSpPr txBox="1">
            <a:spLocks noChangeArrowheads="1"/>
          </p:cNvSpPr>
          <p:nvPr/>
        </p:nvSpPr>
        <p:spPr bwMode="auto">
          <a:xfrm>
            <a:off x="6427788" y="3205167"/>
            <a:ext cx="19741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Комиссией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Микрозайма </a:t>
            </a:r>
            <a:b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(2 рабочих дня)</a:t>
            </a:r>
          </a:p>
        </p:txBody>
      </p:sp>
      <p:grpSp>
        <p:nvGrpSpPr>
          <p:cNvPr id="13326" name="Группа 27"/>
          <p:cNvGrpSpPr>
            <a:grpSpLocks/>
          </p:cNvGrpSpPr>
          <p:nvPr/>
        </p:nvGrpSpPr>
        <p:grpSpPr bwMode="auto">
          <a:xfrm>
            <a:off x="5883277" y="2960688"/>
            <a:ext cx="554039" cy="849312"/>
            <a:chOff x="1218714" y="4676228"/>
            <a:chExt cx="891207" cy="1382496"/>
          </a:xfrm>
        </p:grpSpPr>
        <p:pic>
          <p:nvPicPr>
            <p:cNvPr id="13334" name="Picture 15" descr="PCRP-logotype-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09" y="5099736"/>
              <a:ext cx="632025" cy="79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1218714" y="4676228"/>
              <a:ext cx="891207" cy="1382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3327" name="Picture 4" descr="Security Humor (SecurityHumor) в Твиттер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6" y="4129092"/>
            <a:ext cx="5683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Стрелка вправо 50"/>
          <p:cNvSpPr/>
          <p:nvPr/>
        </p:nvSpPr>
        <p:spPr>
          <a:xfrm>
            <a:off x="7948618" y="2909891"/>
            <a:ext cx="454025" cy="193675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329" name="Группа 27"/>
          <p:cNvGrpSpPr>
            <a:grpSpLocks/>
          </p:cNvGrpSpPr>
          <p:nvPr/>
        </p:nvGrpSpPr>
        <p:grpSpPr bwMode="auto">
          <a:xfrm>
            <a:off x="8543928" y="2254252"/>
            <a:ext cx="427039" cy="706439"/>
            <a:chOff x="1218714" y="4676228"/>
            <a:chExt cx="891207" cy="1382496"/>
          </a:xfrm>
        </p:grpSpPr>
        <p:pic>
          <p:nvPicPr>
            <p:cNvPr id="13332" name="Picture 15" descr="PCRP-logotype-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09" y="5099736"/>
              <a:ext cx="632025" cy="79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1218714" y="4676228"/>
              <a:ext cx="891207" cy="1382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333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8" y="2960689"/>
            <a:ext cx="427039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TextBox 3"/>
          <p:cNvSpPr txBox="1">
            <a:spLocks noChangeArrowheads="1"/>
          </p:cNvSpPr>
          <p:nvPr/>
        </p:nvSpPr>
        <p:spPr bwMode="auto">
          <a:xfrm>
            <a:off x="8999539" y="2513016"/>
            <a:ext cx="13446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залога, обеспечения,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микрозайма</a:t>
            </a:r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2279654" y="4005265"/>
            <a:ext cx="3529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pic>
        <p:nvPicPr>
          <p:cNvPr id="14339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7" y="1096968"/>
            <a:ext cx="8032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706817" y="1130304"/>
            <a:ext cx="4968875" cy="504825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Микрозаймы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1906592" y="1989143"/>
            <a:ext cx="8569325" cy="1944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endParaRPr lang="ru-RU" altLang="ru-RU" sz="600" b="1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altLang="ru-RU" sz="24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altLang="ru-RU" sz="2400" b="1" dirty="0">
                <a:latin typeface="+mn-lt"/>
              </a:rPr>
              <a:t>г. Пермь, ул. Монастырская, 12, 4 этаж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altLang="ru-RU" sz="2400" b="1" dirty="0">
                <a:latin typeface="+mn-lt"/>
              </a:rPr>
              <a:t>«Горячая линия»: 8 951 93 660 11</a:t>
            </a:r>
          </a:p>
          <a:p>
            <a:pPr algn="ctr" eaLnBrk="1" hangingPunct="1">
              <a:buFontTx/>
              <a:buNone/>
              <a:defRPr/>
            </a:pPr>
            <a:endParaRPr lang="ru-RU" altLang="ru-RU" sz="2800" b="1" u="sng" dirty="0">
              <a:solidFill>
                <a:srgbClr val="002A7E"/>
              </a:solidFill>
              <a:latin typeface="Arial" charset="0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3179766" y="3481389"/>
            <a:ext cx="576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/>
              <a:t>Сайт</a:t>
            </a:r>
            <a:r>
              <a:rPr lang="ru-RU" altLang="ru-RU" sz="2800" b="1"/>
              <a:t>: </a:t>
            </a:r>
            <a:r>
              <a:rPr lang="ru-RU" altLang="ru-RU" sz="2800" b="1" u="sng">
                <a:solidFill>
                  <a:schemeClr val="hlink"/>
                </a:solidFill>
                <a:hlinkClick r:id="rId3"/>
              </a:rPr>
              <a:t>www.pcrp.ru</a:t>
            </a:r>
            <a:endParaRPr lang="ru-RU" altLang="ru-RU" sz="2800" b="1" u="sng">
              <a:solidFill>
                <a:schemeClr val="hlink"/>
              </a:solidFill>
            </a:endParaRPr>
          </a:p>
        </p:txBody>
      </p:sp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2200277" y="4194179"/>
            <a:ext cx="8135939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Центры поддержки предпринимательства (ЦПП)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hlinkClick r:id="rId4"/>
              </a:rPr>
              <a:t>www.цпп-пермь.рф</a:t>
            </a:r>
            <a:endParaRPr lang="ru-RU" altLang="ru-RU" sz="2400" b="1" u="sng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/>
              <a:t>Call-</a:t>
            </a:r>
            <a:r>
              <a:rPr lang="ru-RU" altLang="ru-RU" sz="2400" b="1"/>
              <a:t>центр 8 800 300 80 90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55928" y="1844677"/>
            <a:ext cx="6624639" cy="5778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0070C0"/>
                </a:solidFill>
              </a:rPr>
              <a:t>Куда обращаться?</a:t>
            </a:r>
          </a:p>
        </p:txBody>
      </p:sp>
      <p:pic>
        <p:nvPicPr>
          <p:cNvPr id="14345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7" y="34926"/>
            <a:ext cx="498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40"/>
          <p:cNvSpPr txBox="1">
            <a:spLocks noChangeArrowheads="1"/>
          </p:cNvSpPr>
          <p:nvPr/>
        </p:nvSpPr>
        <p:spPr bwMode="auto">
          <a:xfrm>
            <a:off x="2640017" y="188913"/>
            <a:ext cx="8148637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/>
              <a:t>Финансы.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/>
              <a:t>Альтернативы банковскому кредитованию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7051" y="895352"/>
            <a:ext cx="8643939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1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49437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7275" y="889268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67612" y="317785"/>
            <a:ext cx="757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Финансы. Целевые займы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952629" y="1917417"/>
          <a:ext cx="3999359" cy="446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927649" y="1084855"/>
            <a:ext cx="6681788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000" b="1" dirty="0"/>
              <a:t>Фонд развития промышленности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000" b="1" dirty="0"/>
              <a:t>Поддержка проектов импортозамещения</a:t>
            </a:r>
          </a:p>
        </p:txBody>
      </p:sp>
      <p:grpSp>
        <p:nvGrpSpPr>
          <p:cNvPr id="10247" name="Группа 18"/>
          <p:cNvGrpSpPr>
            <a:grpSpLocks/>
          </p:cNvGrpSpPr>
          <p:nvPr/>
        </p:nvGrpSpPr>
        <p:grpSpPr bwMode="auto">
          <a:xfrm>
            <a:off x="5700713" y="2492899"/>
            <a:ext cx="4821852" cy="3775571"/>
            <a:chOff x="4308399" y="2565108"/>
            <a:chExt cx="4821146" cy="377549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643927" y="2565108"/>
              <a:ext cx="4485618" cy="3775492"/>
            </a:xfrm>
            <a:prstGeom prst="roundRect">
              <a:avLst>
                <a:gd name="adj" fmla="val 3850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Целевой объем продаж новой продукции от 500 млн. руб. ежегодно со 2-го года серийного производства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Заявитель предоставляет обеспечение всей суммы займа (банковская гарантия, поручительство, залог)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Займ не может быть потрачен на приобретение недвижимости, строительство, научно-исследовательские работы, производство продукции военного назначения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Ограничения:</a:t>
              </a: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не офшор и не иностранная компания</a:t>
              </a: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Юридическая чистота заёмщика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Финансовая состоятельность заёмщика</a:t>
              </a:r>
            </a:p>
            <a:p>
              <a:pPr lvl="1">
                <a:spcAft>
                  <a:spcPts val="6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lvl="1">
                <a:spcAft>
                  <a:spcPts val="6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marL="285744" indent="-285744">
                <a:buFont typeface="Wingdings" panose="05000000000000000000" pitchFamily="2" charset="2"/>
                <a:buChar char="§"/>
                <a:defRPr/>
              </a:pPr>
              <a:endParaRPr lang="ru-RU" sz="1400" dirty="0"/>
            </a:p>
            <a:p>
              <a:pPr>
                <a:defRPr/>
              </a:pPr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308399" y="5948496"/>
              <a:ext cx="335528" cy="9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85" y="955377"/>
            <a:ext cx="1017048" cy="94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9919" y="6381328"/>
            <a:ext cx="36004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altLang="ru-RU" b="1" u="sng" dirty="0" smtClean="0">
                <a:solidFill>
                  <a:srgbClr val="0070C0"/>
                </a:solidFill>
              </a:rPr>
              <a:t>Подробнее: </a:t>
            </a:r>
            <a:r>
              <a:rPr lang="en-US" altLang="ru-RU" b="1" u="sng" dirty="0" smtClean="0">
                <a:solidFill>
                  <a:srgbClr val="0070C0"/>
                </a:solidFill>
              </a:rPr>
              <a:t>www.rftr.ru</a:t>
            </a:r>
            <a:endParaRPr lang="ru-RU" altLang="ru-RU" b="1" u="sng" dirty="0">
              <a:solidFill>
                <a:srgbClr val="0070C0"/>
              </a:solidFill>
            </a:endParaRP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32" y="50697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7275" y="936563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52692" y="381767"/>
            <a:ext cx="757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Финансы. Целевые займы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919540" y="1964003"/>
          <a:ext cx="3999359" cy="443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957911" y="1131590"/>
            <a:ext cx="6681788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000" b="1" dirty="0"/>
              <a:t>Фонд развития промышленности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000" b="1" dirty="0"/>
              <a:t>Поддержка прединвестиционных проектов</a:t>
            </a:r>
          </a:p>
        </p:txBody>
      </p:sp>
      <p:grpSp>
        <p:nvGrpSpPr>
          <p:cNvPr id="10247" name="Группа 18"/>
          <p:cNvGrpSpPr>
            <a:grpSpLocks/>
          </p:cNvGrpSpPr>
          <p:nvPr/>
        </p:nvGrpSpPr>
        <p:grpSpPr bwMode="auto">
          <a:xfrm>
            <a:off x="5663951" y="2420891"/>
            <a:ext cx="4881564" cy="3775571"/>
            <a:chOff x="4248696" y="2565108"/>
            <a:chExt cx="4880849" cy="377549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643927" y="2565108"/>
              <a:ext cx="4485618" cy="3775492"/>
            </a:xfrm>
            <a:prstGeom prst="roundRect">
              <a:avLst>
                <a:gd name="adj" fmla="val 3850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Целевой объем продаж новой продукции </a:t>
              </a:r>
              <a:br>
                <a:rPr lang="ru-RU" sz="1400" b="1" dirty="0">
                  <a:solidFill>
                    <a:schemeClr val="tx1"/>
                  </a:solidFill>
                </a:rPr>
              </a:br>
              <a:r>
                <a:rPr lang="ru-RU" sz="1400" b="1" dirty="0">
                  <a:solidFill>
                    <a:schemeClr val="tx1"/>
                  </a:solidFill>
                </a:rPr>
                <a:t>от 2 млрд. руб. ежегодно со 2-го года серийного производства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Заявитель предоставляет обеспечение всей суммы займа (банковская гарантия, поручительство, залог)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Займ не может быть потрачен на приобретение недвижимости, строительство, научно-исследовательские работы, производство продукции военного назначения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Ограничения:</a:t>
              </a: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не офшор и не иностранная компания</a:t>
              </a: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Юридическая чистота заёмщика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Финансовая состоятельность заёмщика</a:t>
              </a:r>
            </a:p>
            <a:p>
              <a:pPr marL="285744" indent="-285744">
                <a:buFont typeface="Wingdings" panose="05000000000000000000" pitchFamily="2" charset="2"/>
                <a:buChar char="§"/>
                <a:defRPr/>
              </a:pPr>
              <a:endParaRPr lang="ru-RU" sz="1400" dirty="0"/>
            </a:p>
            <a:p>
              <a:pPr>
                <a:defRPr/>
              </a:pPr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248696" y="5949413"/>
              <a:ext cx="3952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37" y="977778"/>
            <a:ext cx="1037643" cy="9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63551" y="6309320"/>
            <a:ext cx="36004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altLang="ru-RU" b="1" u="sng" dirty="0" smtClean="0">
                <a:solidFill>
                  <a:srgbClr val="0070C0"/>
                </a:solidFill>
              </a:rPr>
              <a:t>Подробнее: </a:t>
            </a:r>
            <a:r>
              <a:rPr lang="en-US" altLang="ru-RU" b="1" u="sng" dirty="0" smtClean="0">
                <a:solidFill>
                  <a:srgbClr val="0070C0"/>
                </a:solidFill>
              </a:rPr>
              <a:t>www.rftr.ru</a:t>
            </a:r>
            <a:endParaRPr lang="ru-RU" altLang="ru-RU" b="1" u="sng" dirty="0">
              <a:solidFill>
                <a:srgbClr val="0070C0"/>
              </a:solidFill>
            </a:endParaRP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5595938" y="5516563"/>
            <a:ext cx="555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44" idx="1"/>
          </p:cNvCxnSpPr>
          <p:nvPr/>
        </p:nvCxnSpPr>
        <p:spPr>
          <a:xfrm>
            <a:off x="5530850" y="2351088"/>
            <a:ext cx="647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530850" y="3141663"/>
            <a:ext cx="647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1275"/>
            <a:ext cx="523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47725" y="449263"/>
            <a:ext cx="103695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300"/>
              </a:lnSpc>
              <a:buFont typeface="Arial" panose="020B0604020202020204" pitchFamily="34" charset="0"/>
              <a:buNone/>
            </a:pPr>
            <a:r>
              <a:rPr kumimoji="0"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Финансы. Специальные программы кредитования </a:t>
            </a:r>
          </a:p>
        </p:txBody>
      </p:sp>
      <p:graphicFrame>
        <p:nvGraphicFramePr>
          <p:cNvPr id="42" name="Схема 41"/>
          <p:cNvGraphicFramePr/>
          <p:nvPr/>
        </p:nvGraphicFramePr>
        <p:xfrm>
          <a:off x="231775" y="907528"/>
          <a:ext cx="5416550" cy="5438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Скругленный прямоугольник 42"/>
          <p:cNvSpPr/>
          <p:nvPr/>
        </p:nvSpPr>
        <p:spPr bwMode="auto">
          <a:xfrm>
            <a:off x="6178550" y="2794000"/>
            <a:ext cx="5173663" cy="2198688"/>
          </a:xfrm>
          <a:prstGeom prst="roundRect">
            <a:avLst>
              <a:gd name="adj" fmla="val 3850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</a:rPr>
              <a:t>сельское хозяйство, предоставление услуг в этой отрасти, первичная и последующая переработка с/х продуктов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</a:rPr>
              <a:t>обрабатывающие производства, в том числе производство пищевых продуктов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</a:rPr>
              <a:t>производство и распределение электроэнергии, газа, воды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</a:rPr>
              <a:t>строительство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</a:rPr>
              <a:t> транспорт</a:t>
            </a:r>
          </a:p>
          <a:p>
            <a:pPr marL="285750" indent="-28575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</a:rPr>
              <a:t> связь</a:t>
            </a:r>
            <a:endParaRPr lang="ru-RU" b="1" dirty="0"/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6178550" y="2081213"/>
            <a:ext cx="5173663" cy="539750"/>
          </a:xfrm>
          <a:prstGeom prst="roundRect">
            <a:avLst>
              <a:gd name="adj" fmla="val 3850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наличие не менее 20% собственных средств для кредитов в размере более 500 млн. рублей </a:t>
            </a:r>
            <a:endParaRPr lang="ru-RU" b="1" dirty="0"/>
          </a:p>
        </p:txBody>
      </p:sp>
      <p:grpSp>
        <p:nvGrpSpPr>
          <p:cNvPr id="45" name="Группа 13"/>
          <p:cNvGrpSpPr>
            <a:grpSpLocks/>
          </p:cNvGrpSpPr>
          <p:nvPr/>
        </p:nvGrpSpPr>
        <p:grpSpPr bwMode="auto">
          <a:xfrm>
            <a:off x="884238" y="4646613"/>
            <a:ext cx="4668837" cy="508000"/>
            <a:chOff x="608509" y="4001929"/>
            <a:chExt cx="3674062" cy="642865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608509" y="4001929"/>
              <a:ext cx="3630338" cy="63482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shade val="50000"/>
                <a:hueOff val="180718"/>
                <a:satOff val="-3780"/>
                <a:lumOff val="2103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623500" y="4046126"/>
              <a:ext cx="3659071" cy="598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0000" tIns="17780" rIns="26670" bIns="17780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/>
                <a:t>11 аккредитованных банков</a:t>
              </a:r>
            </a:p>
          </p:txBody>
        </p:sp>
      </p:grpSp>
      <p:cxnSp>
        <p:nvCxnSpPr>
          <p:cNvPr id="48" name="Прямая соединительная линия 47"/>
          <p:cNvCxnSpPr>
            <a:endCxn id="46" idx="1"/>
          </p:cNvCxnSpPr>
          <p:nvPr/>
        </p:nvCxnSpPr>
        <p:spPr>
          <a:xfrm>
            <a:off x="565150" y="4897438"/>
            <a:ext cx="319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 bwMode="auto">
          <a:xfrm>
            <a:off x="6167438" y="5181600"/>
            <a:ext cx="5184775" cy="1008063"/>
          </a:xfrm>
          <a:prstGeom prst="roundRect">
            <a:avLst>
              <a:gd name="adj" fmla="val 3850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целевое использование кредита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</a:rPr>
              <a:t>на инвестиционные цели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</a:rPr>
              <a:t>на пополнение оборотного капитала (только для предприятий неторгового сектора)</a:t>
            </a:r>
            <a:endParaRPr lang="ru-RU" b="1" dirty="0"/>
          </a:p>
        </p:txBody>
      </p:sp>
      <p:pic>
        <p:nvPicPr>
          <p:cNvPr id="50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1036638"/>
            <a:ext cx="33480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Группа 18"/>
          <p:cNvGrpSpPr>
            <a:grpSpLocks/>
          </p:cNvGrpSpPr>
          <p:nvPr/>
        </p:nvGrpSpPr>
        <p:grpSpPr bwMode="auto">
          <a:xfrm>
            <a:off x="311150" y="6051550"/>
            <a:ext cx="5003800" cy="800100"/>
            <a:chOff x="541245" y="6476168"/>
            <a:chExt cx="7544837" cy="1209604"/>
          </a:xfrm>
        </p:grpSpPr>
        <p:pic>
          <p:nvPicPr>
            <p:cNvPr id="52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08" y="6652246"/>
              <a:ext cx="958195" cy="384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Рисунок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712" y="7220332"/>
              <a:ext cx="914808" cy="30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Рисунок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870" y="7061352"/>
              <a:ext cx="1248841" cy="62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2" b="30292"/>
            <a:stretch>
              <a:fillRect/>
            </a:stretch>
          </p:blipFill>
          <p:spPr bwMode="auto">
            <a:xfrm>
              <a:off x="4830707" y="6476168"/>
              <a:ext cx="1333861" cy="44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Рисунок 2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0" y="7295042"/>
              <a:ext cx="1087332" cy="29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Рисунок 2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49" y="7057771"/>
              <a:ext cx="928501" cy="46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Рисунок 2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777" y="7184321"/>
              <a:ext cx="1127619" cy="233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Рисунок 2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036" y="6892882"/>
              <a:ext cx="1389565" cy="368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Рисунок 2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352" y="6561169"/>
              <a:ext cx="580730" cy="580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Рисунок 3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7" b="24287"/>
            <a:stretch>
              <a:fillRect/>
            </a:stretch>
          </p:blipFill>
          <p:spPr bwMode="auto">
            <a:xfrm>
              <a:off x="3154100" y="6584461"/>
              <a:ext cx="966617" cy="44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Рисунок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119" y="6894021"/>
              <a:ext cx="1350345" cy="268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" descr="F:\logo-sberbank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Прямоугольник 1"/>
          <p:cNvSpPr>
            <a:spLocks noChangeArrowheads="1"/>
          </p:cNvSpPr>
          <p:nvPr/>
        </p:nvSpPr>
        <p:spPr bwMode="auto">
          <a:xfrm>
            <a:off x="190500" y="5776913"/>
            <a:ext cx="54308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400" b="1">
                <a:solidFill>
                  <a:srgbClr val="C00000"/>
                </a:solidFill>
              </a:rPr>
              <a:t>Куда обращаться? </a:t>
            </a:r>
          </a:p>
          <a:p>
            <a:pPr eaLnBrk="1" hangingPunct="1">
              <a:spcBef>
                <a:spcPct val="20000"/>
              </a:spcBef>
            </a:pPr>
            <a:endParaRPr lang="ru-RU" altLang="ru-RU" sz="1400" b="1"/>
          </a:p>
          <a:p>
            <a:pPr eaLnBrk="1" hangingPunct="1">
              <a:spcBef>
                <a:spcPct val="20000"/>
              </a:spcBef>
            </a:pPr>
            <a:endParaRPr lang="ru-RU" altLang="ru-RU" sz="1400" b="1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36025" y="1113347"/>
            <a:ext cx="6917159" cy="5924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49475" indent="-2149475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«Программа 6,5»  - Кредитование проектов в приоритетных             отраслях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31775" y="965200"/>
            <a:ext cx="11120438" cy="460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70046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7275" y="915636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639620" y="370833"/>
            <a:ext cx="757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Финансы. Целевые займы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951460" y="2009835"/>
          <a:ext cx="3999359" cy="443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747996" y="1137141"/>
            <a:ext cx="5223495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000" b="1" dirty="0"/>
              <a:t>Фонд развития промышленности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000" b="1" dirty="0"/>
              <a:t>Поддержка добанковских проектов</a:t>
            </a:r>
          </a:p>
        </p:txBody>
      </p:sp>
      <p:grpSp>
        <p:nvGrpSpPr>
          <p:cNvPr id="10247" name="Группа 18"/>
          <p:cNvGrpSpPr>
            <a:grpSpLocks/>
          </p:cNvGrpSpPr>
          <p:nvPr/>
        </p:nvGrpSpPr>
        <p:grpSpPr bwMode="auto">
          <a:xfrm>
            <a:off x="5692834" y="2533753"/>
            <a:ext cx="4881563" cy="3775571"/>
            <a:chOff x="4248697" y="2565108"/>
            <a:chExt cx="4880848" cy="377549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643927" y="2565108"/>
              <a:ext cx="4485618" cy="3775492"/>
            </a:xfrm>
            <a:prstGeom prst="roundRect">
              <a:avLst>
                <a:gd name="adj" fmla="val 3850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Целевой объем продаж новой продукции </a:t>
              </a:r>
              <a:br>
                <a:rPr lang="ru-RU" sz="1400" b="1" dirty="0">
                  <a:solidFill>
                    <a:schemeClr val="tx1"/>
                  </a:solidFill>
                </a:rPr>
              </a:br>
              <a:r>
                <a:rPr lang="ru-RU" sz="1400" b="1" dirty="0">
                  <a:solidFill>
                    <a:schemeClr val="tx1"/>
                  </a:solidFill>
                </a:rPr>
                <a:t>от 1 млрд. руб. ежегодно со 2-го года серийного производства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Заявитель предоставляет обеспечение всей суммы займа (банковская гарантия, поручительство, залог)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Займ не может быть потрачен на приобретение недвижимости, строительство, научно-исследовательские работы, производство продукции военного назначения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Ограничения:</a:t>
              </a: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не офшор и не иностранная компания</a:t>
              </a: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Юридическая чистота заёмщика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Финансовая состоятельность заёмщика</a:t>
              </a:r>
            </a:p>
            <a:p>
              <a:pPr lvl="1">
                <a:spcAft>
                  <a:spcPts val="6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lvl="1">
                <a:spcAft>
                  <a:spcPts val="6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marL="285744" indent="-285744">
                <a:buFont typeface="Wingdings" panose="05000000000000000000" pitchFamily="2" charset="2"/>
                <a:buChar char="§"/>
                <a:defRPr/>
              </a:pPr>
              <a:endParaRPr lang="ru-RU" sz="1400" dirty="0"/>
            </a:p>
            <a:p>
              <a:pPr>
                <a:defRPr/>
              </a:pPr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248697" y="5948496"/>
              <a:ext cx="3952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5" y="1045613"/>
            <a:ext cx="101072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63551" y="6309320"/>
            <a:ext cx="36004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altLang="ru-RU" b="1" u="sng" dirty="0" smtClean="0">
                <a:solidFill>
                  <a:srgbClr val="0070C0"/>
                </a:solidFill>
              </a:rPr>
              <a:t>Подробнее: </a:t>
            </a:r>
            <a:r>
              <a:rPr lang="en-US" altLang="ru-RU" b="1" u="sng" dirty="0" smtClean="0">
                <a:solidFill>
                  <a:srgbClr val="0070C0"/>
                </a:solidFill>
              </a:rPr>
              <a:t>www.rftr.ru</a:t>
            </a:r>
            <a:endParaRPr lang="ru-RU" altLang="ru-RU" b="1" u="sng" dirty="0">
              <a:solidFill>
                <a:srgbClr val="0070C0"/>
              </a:solidFill>
            </a:endParaRP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7" name="Группа 18"/>
          <p:cNvGrpSpPr>
            <a:grpSpLocks/>
          </p:cNvGrpSpPr>
          <p:nvPr/>
        </p:nvGrpSpPr>
        <p:grpSpPr bwMode="auto">
          <a:xfrm>
            <a:off x="5663956" y="2420891"/>
            <a:ext cx="4885785" cy="3775571"/>
            <a:chOff x="4248697" y="2421095"/>
            <a:chExt cx="4885069" cy="377549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648148" y="2421095"/>
              <a:ext cx="4485618" cy="3775492"/>
            </a:xfrm>
            <a:prstGeom prst="roundRect">
              <a:avLst>
                <a:gd name="adj" fmla="val 3850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Наличие обязательств заемщика по внедрению результатов разработок на предприятии </a:t>
              </a:r>
              <a:br>
                <a:rPr lang="ru-RU" sz="1400" b="1" dirty="0">
                  <a:solidFill>
                    <a:schemeClr val="tx1"/>
                  </a:solidFill>
                </a:rPr>
              </a:br>
              <a:r>
                <a:rPr lang="ru-RU" sz="1400" b="1" dirty="0">
                  <a:solidFill>
                    <a:schemeClr val="tx1"/>
                  </a:solidFill>
                </a:rPr>
                <a:t>с выкупом прав или уплатой лицензионных платежей разработчику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Заявитель предоставляет обеспечение всей суммы займа (банковская гарантия, поручительство, залог)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Займ не может быть потрачен на приобретение недвижимости, строительство, научно-исследовательские работы, производство продукции военного назначения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Ограничения:</a:t>
              </a: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не офшор и не иностранная компания</a:t>
              </a: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Юридическая чистота заёмщика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Финансовая состоятельность заёмщика</a:t>
              </a:r>
            </a:p>
            <a:p>
              <a:pPr lvl="1">
                <a:spcAft>
                  <a:spcPts val="6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lvl="1">
                <a:spcAft>
                  <a:spcPts val="6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marL="285744" indent="-285744">
                <a:buFont typeface="Wingdings" panose="05000000000000000000" pitchFamily="2" charset="2"/>
                <a:buChar char="§"/>
                <a:defRPr/>
              </a:pPr>
              <a:endParaRPr lang="ru-RU" sz="1400" dirty="0"/>
            </a:p>
            <a:p>
              <a:pPr>
                <a:defRPr/>
              </a:pPr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248697" y="5877407"/>
              <a:ext cx="39522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49437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7275" y="922125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639620" y="346857"/>
            <a:ext cx="757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Финансы. Целевые займы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943749" y="1974435"/>
          <a:ext cx="3999359" cy="443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854327" y="1176260"/>
            <a:ext cx="6681788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000" b="1" dirty="0"/>
              <a:t>Фонд развития промышленности </a:t>
            </a:r>
            <a:endParaRPr lang="ru-RU" altLang="ru-RU" sz="2000" b="1" u="sng" dirty="0">
              <a:solidFill>
                <a:srgbClr val="0070C0"/>
              </a:solidFill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000" b="1" dirty="0"/>
              <a:t>Поддержка проектов консорциумов и инжиниринга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6" y="993445"/>
            <a:ext cx="1059185" cy="9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63551" y="6309320"/>
            <a:ext cx="36004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altLang="ru-RU" b="1" u="sng" dirty="0" smtClean="0">
                <a:solidFill>
                  <a:srgbClr val="0070C0"/>
                </a:solidFill>
              </a:rPr>
              <a:t>Подробнее: </a:t>
            </a:r>
            <a:r>
              <a:rPr lang="en-US" altLang="ru-RU" b="1" u="sng" dirty="0" smtClean="0">
                <a:solidFill>
                  <a:srgbClr val="0070C0"/>
                </a:solidFill>
              </a:rPr>
              <a:t>www.rftr.ru</a:t>
            </a:r>
            <a:endParaRPr lang="ru-RU" altLang="ru-RU" b="1" u="sng" dirty="0">
              <a:solidFill>
                <a:srgbClr val="0070C0"/>
              </a:solidFill>
            </a:endParaRP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3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714504" y="3074989"/>
            <a:ext cx="5002213" cy="3540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3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142875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8318" y="1000128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667004" y="214314"/>
            <a:ext cx="7572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Программы субсидирования. Программа поддержки МСП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652589" y="2312991"/>
            <a:ext cx="5307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hlinkClick r:id="rId5"/>
              </a:rPr>
              <a:t>Постановление Правительства РФ № 1605</a:t>
            </a:r>
            <a:r>
              <a:rPr lang="ru-RU" altLang="ru-RU" sz="1600" b="1" dirty="0">
                <a:solidFill>
                  <a:srgbClr val="C00000"/>
                </a:solidFill>
                <a:hlinkClick r:id="rId5"/>
              </a:rPr>
              <a:t> </a:t>
            </a:r>
            <a:r>
              <a:rPr lang="ru-RU" altLang="ru-RU" sz="1600" b="1" dirty="0">
                <a:hlinkClick r:id="rId5"/>
              </a:rPr>
              <a:t>от 30.12.2014 г.</a:t>
            </a:r>
            <a:endParaRPr lang="ru-RU" altLang="ru-RU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hlinkClick r:id="rId6"/>
              </a:rPr>
              <a:t>Приказ Минэкономразвития РФ № 167 от 25.03.2015 г. 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grpSp>
        <p:nvGrpSpPr>
          <p:cNvPr id="15367" name="Группа 18"/>
          <p:cNvGrpSpPr>
            <a:grpSpLocks/>
          </p:cNvGrpSpPr>
          <p:nvPr/>
        </p:nvGrpSpPr>
        <p:grpSpPr bwMode="auto">
          <a:xfrm>
            <a:off x="1660525" y="3429003"/>
            <a:ext cx="8726488" cy="2460509"/>
            <a:chOff x="153951" y="2641706"/>
            <a:chExt cx="8727559" cy="2461374"/>
          </a:xfrm>
        </p:grpSpPr>
        <p:sp>
          <p:nvSpPr>
            <p:cNvPr id="15377" name="TextBox 12"/>
            <p:cNvSpPr txBox="1">
              <a:spLocks noChangeArrowheads="1"/>
            </p:cNvSpPr>
            <p:nvPr/>
          </p:nvSpPr>
          <p:spPr bwMode="auto">
            <a:xfrm>
              <a:off x="153951" y="2740065"/>
              <a:ext cx="2593005" cy="236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altLang="ru-RU" sz="1800" b="1"/>
                <a:t>Деление регионов на кластеры</a:t>
              </a:r>
            </a:p>
            <a:p>
              <a:pPr eaLnBrk="1" hangingPunct="1">
                <a:lnSpc>
                  <a:spcPts val="1500"/>
                </a:lnSpc>
                <a:spcBef>
                  <a:spcPct val="0"/>
                </a:spcBef>
                <a:buNone/>
              </a:pPr>
              <a:r>
                <a:rPr lang="ru-RU" altLang="ru-RU" sz="1600"/>
                <a:t>в зависимости от доли городского населения и доли выручки МСП в выручке предприятий региона</a:t>
              </a:r>
            </a:p>
            <a:p>
              <a:pPr eaLnBrk="1" hangingPunct="1">
                <a:lnSpc>
                  <a:spcPts val="1500"/>
                </a:lnSpc>
                <a:spcBef>
                  <a:spcPct val="0"/>
                </a:spcBef>
                <a:buNone/>
              </a:pPr>
              <a:endParaRPr lang="ru-RU" altLang="ru-RU" sz="1600"/>
            </a:p>
            <a:p>
              <a:pPr eaLnBrk="1" hangingPunct="1">
                <a:lnSpc>
                  <a:spcPts val="15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altLang="ru-RU" sz="1600" b="1"/>
                <a:t>Пермский край </a:t>
              </a:r>
            </a:p>
            <a:p>
              <a:pPr eaLnBrk="1" hangingPunct="1">
                <a:lnSpc>
                  <a:spcPts val="1500"/>
                </a:lnSpc>
                <a:spcBef>
                  <a:spcPct val="0"/>
                </a:spcBef>
                <a:buNone/>
              </a:pPr>
              <a:r>
                <a:rPr lang="ru-RU" altLang="ru-RU" sz="1600"/>
                <a:t>3 группа </a:t>
              </a:r>
            </a:p>
            <a:p>
              <a:pPr eaLnBrk="1" hangingPunct="1">
                <a:lnSpc>
                  <a:spcPts val="1500"/>
                </a:lnSpc>
                <a:spcBef>
                  <a:spcPct val="0"/>
                </a:spcBef>
                <a:buNone/>
              </a:pPr>
              <a:endParaRPr lang="ru-RU" altLang="ru-RU" sz="1600"/>
            </a:p>
          </p:txBody>
        </p:sp>
        <p:sp>
          <p:nvSpPr>
            <p:cNvPr id="15378" name="TextBox 13"/>
            <p:cNvSpPr txBox="1">
              <a:spLocks noChangeArrowheads="1"/>
            </p:cNvSpPr>
            <p:nvPr/>
          </p:nvSpPr>
          <p:spPr bwMode="auto">
            <a:xfrm>
              <a:off x="2887382" y="2739260"/>
              <a:ext cx="2457428" cy="113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altLang="ru-RU" sz="1800" b="1"/>
                <a:t>Определение приоритетов развития </a:t>
              </a:r>
            </a:p>
            <a:p>
              <a:pPr eaLnBrk="1" hangingPunct="1">
                <a:lnSpc>
                  <a:spcPts val="1500"/>
                </a:lnSpc>
                <a:spcBef>
                  <a:spcPct val="0"/>
                </a:spcBef>
                <a:buNone/>
              </a:pPr>
              <a:r>
                <a:rPr lang="ru-RU" altLang="ru-RU" sz="1600"/>
                <a:t>для каждого кластера выявляются приоритеты программы развития</a:t>
              </a:r>
            </a:p>
          </p:txBody>
        </p:sp>
        <p:sp>
          <p:nvSpPr>
            <p:cNvPr id="15379" name="TextBox 14"/>
            <p:cNvSpPr txBox="1">
              <a:spLocks noChangeArrowheads="1"/>
            </p:cNvSpPr>
            <p:nvPr/>
          </p:nvSpPr>
          <p:spPr bwMode="auto">
            <a:xfrm>
              <a:off x="5965694" y="2641706"/>
              <a:ext cx="2915816" cy="132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altLang="ru-RU" sz="1800" b="1"/>
                <a:t>Определение коэффициента потенциала</a:t>
              </a:r>
            </a:p>
            <a:p>
              <a:pPr eaLnBrk="1" hangingPunct="1">
                <a:lnSpc>
                  <a:spcPts val="1500"/>
                </a:lnSpc>
                <a:spcBef>
                  <a:spcPct val="0"/>
                </a:spcBef>
                <a:buNone/>
              </a:pPr>
              <a:r>
                <a:rPr lang="ru-RU" altLang="ru-RU" sz="1600"/>
                <a:t>в зависимости от количества МСП на 1000 человек городского населения и их среднего размера</a:t>
              </a:r>
              <a:endParaRPr lang="en-US" altLang="ru-RU" sz="1600"/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391134" y="2947617"/>
              <a:ext cx="432048" cy="20237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5381964" y="2899286"/>
              <a:ext cx="432048" cy="20237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15368" name="TextBox 27"/>
          <p:cNvSpPr txBox="1">
            <a:spLocks noChangeArrowheads="1"/>
          </p:cNvSpPr>
          <p:nvPr/>
        </p:nvSpPr>
        <p:spPr bwMode="auto">
          <a:xfrm>
            <a:off x="7391400" y="5038726"/>
            <a:ext cx="3098800" cy="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600" b="1"/>
              <a:t>Пермский край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spcAft>
                <a:spcPts val="500"/>
              </a:spcAft>
              <a:buNone/>
            </a:pPr>
            <a:r>
              <a:rPr lang="ru-RU" altLang="ru-RU" sz="1600"/>
              <a:t>Лимит на 2015 год: </a:t>
            </a:r>
            <a:br>
              <a:rPr lang="ru-RU" altLang="ru-RU" sz="1600"/>
            </a:br>
            <a:r>
              <a:rPr lang="ru-RU" altLang="ru-RU" sz="1600" b="1">
                <a:solidFill>
                  <a:srgbClr val="C00000"/>
                </a:solidFill>
              </a:rPr>
              <a:t>289 965,2  тыс. 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25942" y="5092702"/>
            <a:ext cx="3082925" cy="17594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500"/>
              </a:lnSpc>
              <a:spcAft>
                <a:spcPts val="600"/>
              </a:spcAft>
              <a:defRPr/>
            </a:pPr>
            <a:r>
              <a:rPr lang="ru-RU" altLang="ru-RU" sz="1600" b="1" dirty="0">
                <a:cs typeface="Arial" charset="0"/>
              </a:rPr>
              <a:t>Пермский край</a:t>
            </a:r>
            <a:endParaRPr lang="en-US" altLang="ru-RU" sz="1600" b="1" dirty="0">
              <a:cs typeface="Arial" charset="0"/>
            </a:endParaRPr>
          </a:p>
          <a:p>
            <a:pPr marL="285744" indent="-285744" eaLnBrk="1" hangingPunct="1">
              <a:lnSpc>
                <a:spcPts val="1500"/>
              </a:lnSpc>
              <a:spcAft>
                <a:spcPts val="1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cs typeface="Arial" charset="0"/>
              </a:rPr>
              <a:t>Гарантийные фонды</a:t>
            </a:r>
          </a:p>
          <a:p>
            <a:pPr marL="285744" indent="-285744" eaLnBrk="1" hangingPunct="1">
              <a:lnSpc>
                <a:spcPts val="1500"/>
              </a:lnSpc>
              <a:spcAft>
                <a:spcPts val="1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cs typeface="Arial" charset="0"/>
              </a:rPr>
              <a:t>МФО</a:t>
            </a:r>
          </a:p>
          <a:p>
            <a:pPr marL="285744" indent="-285744" eaLnBrk="1" hangingPunct="1">
              <a:lnSpc>
                <a:spcPts val="1500"/>
              </a:lnSpc>
              <a:spcAft>
                <a:spcPts val="1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cs typeface="Arial" charset="0"/>
              </a:rPr>
              <a:t>Инновационная</a:t>
            </a:r>
            <a:br>
              <a:rPr lang="ru-RU" altLang="ru-RU" sz="1400" dirty="0">
                <a:cs typeface="Arial" charset="0"/>
              </a:rPr>
            </a:br>
            <a:r>
              <a:rPr lang="ru-RU" altLang="ru-RU" sz="1400" dirty="0">
                <a:cs typeface="Arial" charset="0"/>
              </a:rPr>
              <a:t>инфраструктура</a:t>
            </a:r>
          </a:p>
          <a:p>
            <a:pPr marL="285744" indent="-285744" eaLnBrk="1" hangingPunct="1">
              <a:lnSpc>
                <a:spcPts val="1500"/>
              </a:lnSpc>
              <a:spcAft>
                <a:spcPts val="1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cs typeface="Arial" charset="0"/>
              </a:rPr>
              <a:t>Субсидии: % по кредитам, лизинг, оборудование</a:t>
            </a:r>
          </a:p>
          <a:p>
            <a:pPr marL="285744" indent="-285744" eaLnBrk="1" hangingPunct="1">
              <a:lnSpc>
                <a:spcPts val="15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cs typeface="Arial" charset="0"/>
              </a:rPr>
              <a:t>Частные промышленные парки</a:t>
            </a:r>
            <a:endParaRPr lang="ru-RU" sz="1400" dirty="0">
              <a:cs typeface="Arial" charset="0"/>
            </a:endParaRPr>
          </a:p>
        </p:txBody>
      </p:sp>
      <p:graphicFrame>
        <p:nvGraphicFramePr>
          <p:cNvPr id="15370" name="Диаграмма 14"/>
          <p:cNvGraphicFramePr>
            <a:graphicFrameLocks/>
          </p:cNvGraphicFramePr>
          <p:nvPr/>
        </p:nvGraphicFramePr>
        <p:xfrm>
          <a:off x="7519989" y="1109666"/>
          <a:ext cx="3021012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Лист" r:id="rId8" imgW="3029975" imgH="2322777" progId="Excel.Sheet.8">
                  <p:embed/>
                </p:oleObj>
              </mc:Choice>
              <mc:Fallback>
                <p:oleObj name="Лист" r:id="rId8" imgW="3029975" imgH="2322777" progId="Excel.Shee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9" y="1109666"/>
                        <a:ext cx="3021012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1778004" y="3043240"/>
            <a:ext cx="7572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panose="020B0604020202020204" pitchFamily="34" charset="0"/>
              </a:rPr>
              <a:t>Принцип распределения лимитов региону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9188451" y="1831977"/>
            <a:ext cx="623888" cy="3333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8040692" y="1858965"/>
            <a:ext cx="327025" cy="8175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4" name="TextBox 1"/>
          <p:cNvSpPr txBox="1">
            <a:spLocks noChangeArrowheads="1"/>
          </p:cNvSpPr>
          <p:nvPr/>
        </p:nvSpPr>
        <p:spPr bwMode="auto">
          <a:xfrm>
            <a:off x="1698629" y="1152527"/>
            <a:ext cx="53895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/>
              <a:t>Программа поддержки МСП основывается на условиях софинансирования.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/>
              <a:t>Условия оказания поддержки устанавливает Минэкономразвития РФ.</a:t>
            </a:r>
            <a:endParaRPr lang="ru-RU" altLang="ru-RU" sz="1600" i="1">
              <a:solidFill>
                <a:srgbClr val="C00000"/>
              </a:solidFill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832603" y="1546228"/>
            <a:ext cx="1463675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100" dirty="0"/>
              <a:t>95 % федеральный и региональный бюджеты,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000" dirty="0"/>
              <a:t>в том числе:</a:t>
            </a:r>
          </a:p>
          <a:p>
            <a:pPr marL="171446" indent="-171446" algn="ctr"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88% федеральный бюджет</a:t>
            </a:r>
          </a:p>
          <a:p>
            <a:pPr marL="171446" indent="-171446" algn="ctr"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12% региональный бюджет</a:t>
            </a:r>
          </a:p>
        </p:txBody>
      </p:sp>
      <p:sp>
        <p:nvSpPr>
          <p:cNvPr id="15376" name="Rectangle 4"/>
          <p:cNvSpPr>
            <a:spLocks noChangeArrowheads="1"/>
          </p:cNvSpPr>
          <p:nvPr/>
        </p:nvSpPr>
        <p:spPr bwMode="auto">
          <a:xfrm>
            <a:off x="9577388" y="1614490"/>
            <a:ext cx="11287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100"/>
              <a:t>5 % местный бюджет</a:t>
            </a:r>
            <a:endParaRPr lang="ru-RU" altLang="ru-RU" sz="1000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10406583" y="114490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02039" y="1224278"/>
            <a:ext cx="5409861" cy="431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1"/>
                </a:solidFill>
              </a:rPr>
              <a:t>Объемы финансирования в 2016 году </a:t>
            </a:r>
          </a:p>
        </p:txBody>
      </p:sp>
      <p:pic>
        <p:nvPicPr>
          <p:cNvPr id="72707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1453"/>
            <a:ext cx="572071" cy="91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983432" y="159625"/>
            <a:ext cx="757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Программы субсидирования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2039" y="3666324"/>
            <a:ext cx="4627563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900"/>
              </a:lnSpc>
              <a:defRPr/>
            </a:pPr>
            <a:endParaRPr lang="ru-RU" sz="2000" b="1" dirty="0">
              <a:cs typeface="Arial" charset="0"/>
            </a:endParaRPr>
          </a:p>
          <a:p>
            <a:pPr marL="342900" indent="-342900">
              <a:lnSpc>
                <a:spcPts val="1900"/>
              </a:lnSpc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cs typeface="Arial" charset="0"/>
              </a:rPr>
              <a:t>Субсидирование приобретения оборудования</a:t>
            </a:r>
          </a:p>
          <a:p>
            <a:pPr marL="342900" indent="-342900">
              <a:lnSpc>
                <a:spcPts val="1900"/>
              </a:lnSpc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cs typeface="Arial" charset="0"/>
              </a:rPr>
              <a:t>Субсидирование приобретения оборудования в лизинг</a:t>
            </a:r>
          </a:p>
          <a:p>
            <a:pPr marL="342900" indent="-342900">
              <a:lnSpc>
                <a:spcPts val="19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cs typeface="Arial" charset="0"/>
              </a:rPr>
              <a:t>Субсидирование % ставок по инвестиционным кредитам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76192" y="3861048"/>
            <a:ext cx="3494088" cy="8436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900"/>
              </a:lnSpc>
              <a:defRPr/>
            </a:pPr>
            <a:endParaRPr lang="ru-RU" sz="2400" b="1" dirty="0">
              <a:cs typeface="Arial" charset="0"/>
            </a:endParaRPr>
          </a:p>
          <a:p>
            <a:pPr marL="342900" indent="-342900">
              <a:lnSpc>
                <a:spcPts val="19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cs typeface="Arial" charset="0"/>
              </a:rPr>
              <a:t>Гранты </a:t>
            </a:r>
            <a:r>
              <a:rPr lang="ru-RU" sz="2400" b="1" dirty="0">
                <a:cs typeface="Arial" charset="0"/>
              </a:rPr>
              <a:t>начинающим предпринимателям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456364" y="1919288"/>
            <a:ext cx="20637" cy="429101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902039" y="1919288"/>
            <a:ext cx="10594561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4" name="TextBox 1"/>
          <p:cNvSpPr txBox="1">
            <a:spLocks noChangeArrowheads="1"/>
          </p:cNvSpPr>
          <p:nvPr/>
        </p:nvSpPr>
        <p:spPr bwMode="auto">
          <a:xfrm>
            <a:off x="7320780" y="989257"/>
            <a:ext cx="3887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Регион</a:t>
            </a:r>
            <a:r>
              <a:rPr lang="ru-RU" altLang="ru-RU" sz="1800" dirty="0"/>
              <a:t> :                </a:t>
            </a:r>
            <a:r>
              <a:rPr lang="ru-RU" altLang="ru-RU" sz="2400" b="1" dirty="0">
                <a:solidFill>
                  <a:srgbClr val="C00000"/>
                </a:solidFill>
              </a:rPr>
              <a:t>56,5 млн. руб.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Федерация</a:t>
            </a:r>
            <a:r>
              <a:rPr lang="ru-RU" altLang="ru-RU" sz="1800" dirty="0"/>
              <a:t> :      </a:t>
            </a:r>
            <a:r>
              <a:rPr lang="ru-RU" altLang="ru-RU" sz="2400" b="1" dirty="0">
                <a:solidFill>
                  <a:srgbClr val="C00000"/>
                </a:solidFill>
              </a:rPr>
              <a:t>109,1 млн.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27448" y="2182499"/>
            <a:ext cx="4392612" cy="14398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Обновление и расширение парка производственного оборудования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76119" y="2181891"/>
            <a:ext cx="4176463" cy="14398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Повышение предпринимательской активности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35360" y="975518"/>
            <a:ext cx="11017223" cy="2747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5" name="Группа 18"/>
          <p:cNvGrpSpPr>
            <a:grpSpLocks/>
          </p:cNvGrpSpPr>
          <p:nvPr/>
        </p:nvGrpSpPr>
        <p:grpSpPr bwMode="auto">
          <a:xfrm>
            <a:off x="5303912" y="1772816"/>
            <a:ext cx="5184702" cy="4464496"/>
            <a:chOff x="3764138" y="1773037"/>
            <a:chExt cx="5365407" cy="446440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764138" y="5948496"/>
              <a:ext cx="880481" cy="9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Скругленный прямоугольник 6"/>
            <p:cNvSpPr/>
            <p:nvPr/>
          </p:nvSpPr>
          <p:spPr>
            <a:xfrm>
              <a:off x="4644620" y="1773037"/>
              <a:ext cx="4484925" cy="4464402"/>
            </a:xfrm>
            <a:prstGeom prst="roundRect">
              <a:avLst>
                <a:gd name="adj" fmla="val 3850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endParaRPr lang="ru-RU" sz="1600" b="1" dirty="0" smtClean="0">
                <a:solidFill>
                  <a:srgbClr val="C0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Исключение </a:t>
              </a:r>
              <a:r>
                <a:rPr lang="ru-RU" sz="1600" b="1" dirty="0">
                  <a:solidFill>
                    <a:srgbClr val="C00000"/>
                  </a:solidFill>
                </a:rPr>
                <a:t>по ОКВЭД:</a:t>
              </a:r>
            </a:p>
            <a:p>
              <a:pPr eaLnBrk="1" hangingPunct="1"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        </a:t>
              </a:r>
              <a:r>
                <a:rPr lang="ru-RU" sz="1600" b="1" dirty="0">
                  <a:solidFill>
                    <a:schemeClr val="tx1"/>
                  </a:solidFill>
                </a:rPr>
                <a:t>Торговля</a:t>
              </a:r>
            </a:p>
            <a:p>
              <a:pPr marL="354013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Финансирование деятельности</a:t>
              </a:r>
            </a:p>
            <a:p>
              <a:pPr eaLnBrk="1" hangingPunct="1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Операции с недвижимостью</a:t>
              </a:r>
            </a:p>
            <a:p>
              <a:pPr marL="354013" indent="-354013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Прочие коммунальные и социальные услуги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Ведение домашнего хозяйства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Туристические агентства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600" b="1" dirty="0">
                  <a:solidFill>
                    <a:srgbClr val="C00000"/>
                  </a:solidFill>
                </a:rPr>
                <a:t>Оборудование приобретенное в целях создания, развития, модернизации товаров, работ, услуг</a:t>
              </a:r>
              <a:br>
                <a:rPr lang="ru-RU" sz="1600" b="1" dirty="0">
                  <a:solidFill>
                    <a:srgbClr val="C00000"/>
                  </a:solidFill>
                </a:rPr>
              </a:br>
              <a:r>
                <a:rPr lang="ru-RU" sz="1600" b="1" dirty="0">
                  <a:solidFill>
                    <a:srgbClr val="C00000"/>
                  </a:solidFill>
                </a:rPr>
                <a:t>Запрет:</a:t>
              </a:r>
              <a:r>
                <a:rPr lang="ru-RU" sz="1600" dirty="0">
                  <a:solidFill>
                    <a:schemeClr val="tx1"/>
                  </a:solidFill>
                </a:rPr>
                <a:t> </a:t>
              </a:r>
              <a:r>
                <a:rPr lang="ru-RU" sz="1600" b="1" dirty="0">
                  <a:solidFill>
                    <a:schemeClr val="tx1"/>
                  </a:solidFill>
                </a:rPr>
                <a:t>торговое оборудование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легковые автомобили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ru-RU" sz="1600" b="1" dirty="0">
                  <a:solidFill>
                    <a:srgbClr val="C00000"/>
                  </a:solidFill>
                </a:rPr>
                <a:t>Конкурсный отбор проводит 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регион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endParaRPr lang="ru-RU" sz="1400" dirty="0"/>
            </a:p>
            <a:p>
              <a:pPr eaLnBrk="1" hangingPunct="1">
                <a:defRPr/>
              </a:pPr>
              <a:endParaRPr lang="ru-RU" dirty="0"/>
            </a:p>
          </p:txBody>
        </p:sp>
      </p:grpSp>
      <p:pic>
        <p:nvPicPr>
          <p:cNvPr id="73730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7597"/>
            <a:ext cx="572071" cy="91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271464" y="254071"/>
            <a:ext cx="7572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Программы </a:t>
            </a:r>
            <a:r>
              <a:rPr lang="ru-RU" altLang="ru-RU" sz="2000" b="1" dirty="0" smtClean="0">
                <a:latin typeface="Arial" charset="0"/>
              </a:rPr>
              <a:t>субсидирования</a:t>
            </a:r>
            <a:endParaRPr lang="ru-RU" altLang="ru-RU" sz="2000" b="1" dirty="0">
              <a:latin typeface="Arial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835423" y="1983468"/>
          <a:ext cx="4797164" cy="461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3734" name="TextBox 7"/>
          <p:cNvSpPr txBox="1">
            <a:spLocks noChangeArrowheads="1"/>
          </p:cNvSpPr>
          <p:nvPr/>
        </p:nvSpPr>
        <p:spPr bwMode="auto">
          <a:xfrm>
            <a:off x="549387" y="1196752"/>
            <a:ext cx="66817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/>
              <a:t>Субсидии на обновление и расширение парка производственного оборудования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63539" y="988140"/>
            <a:ext cx="11017223" cy="2747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95400" y="6340476"/>
            <a:ext cx="7488832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1600" b="1" dirty="0" smtClean="0"/>
              <a:t>Постановление Правительства Пермского края от 8 апреля 2014 г. № 242-п </a:t>
            </a:r>
            <a:endParaRPr lang="ru-RU" altLang="ru-RU" sz="1600" b="1" dirty="0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-1"/>
            <a:ext cx="576064" cy="9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055440" y="206515"/>
            <a:ext cx="7572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Программы </a:t>
            </a:r>
            <a:r>
              <a:rPr lang="ru-RU" altLang="ru-RU" sz="2000" b="1" dirty="0" smtClean="0">
                <a:latin typeface="Arial" charset="0"/>
              </a:rPr>
              <a:t>субсидирования</a:t>
            </a:r>
            <a:endParaRPr lang="ru-RU" altLang="ru-RU" sz="2000" b="1" dirty="0">
              <a:latin typeface="Arial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695400" y="1870809"/>
          <a:ext cx="4956406" cy="457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758" name="TextBox 7"/>
          <p:cNvSpPr txBox="1">
            <a:spLocks noChangeArrowheads="1"/>
          </p:cNvSpPr>
          <p:nvPr/>
        </p:nvSpPr>
        <p:spPr bwMode="auto">
          <a:xfrm>
            <a:off x="479376" y="1133474"/>
            <a:ext cx="66817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/>
              <a:t>Субсидии на обновление и расширение парка производственного оборудования</a:t>
            </a:r>
          </a:p>
        </p:txBody>
      </p:sp>
      <p:grpSp>
        <p:nvGrpSpPr>
          <p:cNvPr id="74759" name="Группа 7"/>
          <p:cNvGrpSpPr>
            <a:grpSpLocks/>
          </p:cNvGrpSpPr>
          <p:nvPr/>
        </p:nvGrpSpPr>
        <p:grpSpPr bwMode="auto">
          <a:xfrm>
            <a:off x="5658342" y="2104987"/>
            <a:ext cx="4678520" cy="4181399"/>
            <a:chOff x="3391872" y="3202828"/>
            <a:chExt cx="5523942" cy="30354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30458" y="3202828"/>
              <a:ext cx="4485356" cy="3035495"/>
            </a:xfrm>
            <a:prstGeom prst="roundRect">
              <a:avLst>
                <a:gd name="adj" fmla="val 3850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endParaRPr lang="ru-RU" sz="1600" b="1" dirty="0" smtClean="0">
                <a:solidFill>
                  <a:srgbClr val="C0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Исключение </a:t>
              </a:r>
              <a:r>
                <a:rPr lang="ru-RU" sz="1600" b="1" dirty="0">
                  <a:solidFill>
                    <a:srgbClr val="C00000"/>
                  </a:solidFill>
                </a:rPr>
                <a:t>по ОКВЭД:</a:t>
              </a:r>
            </a:p>
            <a:p>
              <a:pPr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Торговля</a:t>
              </a:r>
              <a:endParaRPr lang="ru-RU" sz="1600" b="1" dirty="0">
                <a:solidFill>
                  <a:schemeClr val="tx1"/>
                </a:solidFill>
              </a:endParaRPr>
            </a:p>
            <a:p>
              <a:pPr marL="354013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Финансирование деятельности</a:t>
              </a:r>
            </a:p>
            <a:p>
              <a:pPr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Операции с недвижимостью</a:t>
              </a:r>
            </a:p>
            <a:p>
              <a:pPr marL="354013" indent="-354013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Прочие коммунальные и социальные услуги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Ведение домашнего хозяйства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Туристические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агентства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Оборудование </a:t>
              </a:r>
              <a:r>
                <a:rPr lang="ru-RU" sz="1600" b="1" dirty="0">
                  <a:solidFill>
                    <a:srgbClr val="C00000"/>
                  </a:solidFill>
                </a:rPr>
                <a:t>приобретенное в целях создания, развития, модернизации товаров, работ, услуг</a:t>
              </a:r>
              <a:br>
                <a:rPr lang="ru-RU" sz="1600" b="1" dirty="0">
                  <a:solidFill>
                    <a:srgbClr val="C00000"/>
                  </a:solidFill>
                </a:rPr>
              </a:br>
              <a:r>
                <a:rPr lang="ru-RU" sz="1600" b="1" dirty="0">
                  <a:solidFill>
                    <a:srgbClr val="C00000"/>
                  </a:solidFill>
                </a:rPr>
                <a:t>Запрет:</a:t>
              </a:r>
              <a:r>
                <a:rPr lang="ru-RU" sz="1600" dirty="0">
                  <a:solidFill>
                    <a:schemeClr val="tx1"/>
                  </a:solidFill>
                </a:rPr>
                <a:t> </a:t>
              </a:r>
              <a:r>
                <a:rPr lang="ru-RU" sz="1600" b="1" dirty="0">
                  <a:solidFill>
                    <a:schemeClr val="tx1"/>
                  </a:solidFill>
                </a:rPr>
                <a:t>торговое оборудование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легковые автомобили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ru-RU" sz="1600" b="1" dirty="0">
                  <a:solidFill>
                    <a:srgbClr val="C00000"/>
                  </a:solidFill>
                </a:rPr>
                <a:t>Конкурсный отбор проводит 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регион</a:t>
              </a:r>
              <a:endParaRPr lang="ru-RU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391872" y="6098150"/>
              <a:ext cx="10385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17213" y="6381631"/>
            <a:ext cx="7488832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1600" b="1" dirty="0" smtClean="0"/>
              <a:t>Постановление Правительства Пермского края от 8 апреля 2014 г. № 242-п </a:t>
            </a:r>
            <a:endParaRPr lang="ru-RU" altLang="ru-RU" sz="16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17213" y="1010199"/>
            <a:ext cx="11017223" cy="2747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6283"/>
            <a:ext cx="590550" cy="94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911424" y="178735"/>
            <a:ext cx="7572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Программы </a:t>
            </a:r>
            <a:r>
              <a:rPr lang="ru-RU" altLang="ru-RU" sz="2000" b="1" dirty="0" smtClean="0">
                <a:latin typeface="Arial" charset="0"/>
              </a:rPr>
              <a:t>субсидирования</a:t>
            </a:r>
            <a:endParaRPr lang="ru-RU" altLang="ru-RU" sz="2000" b="1" dirty="0">
              <a:latin typeface="Arial" charset="0"/>
            </a:endParaRPr>
          </a:p>
        </p:txBody>
      </p:sp>
      <p:sp>
        <p:nvSpPr>
          <p:cNvPr id="75781" name="TextBox 7"/>
          <p:cNvSpPr txBox="1">
            <a:spLocks noChangeArrowheads="1"/>
          </p:cNvSpPr>
          <p:nvPr/>
        </p:nvSpPr>
        <p:spPr bwMode="auto">
          <a:xfrm>
            <a:off x="398170" y="1150535"/>
            <a:ext cx="66817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/>
              <a:t>Субсидии на обновление и расширение парка производственного оборудования</a:t>
            </a: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703659" y="1879600"/>
          <a:ext cx="5743302" cy="478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5783" name="Группа 6"/>
          <p:cNvGrpSpPr>
            <a:grpSpLocks/>
          </p:cNvGrpSpPr>
          <p:nvPr/>
        </p:nvGrpSpPr>
        <p:grpSpPr bwMode="auto">
          <a:xfrm>
            <a:off x="6447925" y="2038895"/>
            <a:ext cx="4133850" cy="4285704"/>
            <a:chOff x="4242483" y="2204171"/>
            <a:chExt cx="4880848" cy="374514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637974" y="2204171"/>
              <a:ext cx="4485357" cy="3745146"/>
            </a:xfrm>
            <a:prstGeom prst="roundRect">
              <a:avLst>
                <a:gd name="adj" fmla="val 3850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endParaRPr lang="ru-RU" sz="1600" b="1" dirty="0" smtClean="0">
                <a:solidFill>
                  <a:srgbClr val="C0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Исключение </a:t>
              </a:r>
              <a:r>
                <a:rPr lang="ru-RU" sz="1600" b="1" dirty="0">
                  <a:solidFill>
                    <a:srgbClr val="C00000"/>
                  </a:solidFill>
                </a:rPr>
                <a:t>по ОКВЭД:</a:t>
              </a:r>
            </a:p>
            <a:p>
              <a:pPr eaLnBrk="1" hangingPunct="1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Торговля</a:t>
              </a:r>
            </a:p>
            <a:p>
              <a:pPr indent="354013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Финансирование деятельности</a:t>
              </a:r>
            </a:p>
            <a:p>
              <a:pPr eaLnBrk="1" hangingPunct="1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Операции с недвижимостью</a:t>
              </a:r>
            </a:p>
            <a:p>
              <a:pPr eaLnBrk="1" hangingPunct="1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Прочие коммунальные, </a:t>
              </a:r>
            </a:p>
            <a:p>
              <a:pPr marL="354013" indent="-354013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социальные услуги</a:t>
              </a:r>
            </a:p>
            <a:p>
              <a:pPr eaLnBrk="1" hangingPunct="1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Ведение домашнего хозяйства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        Туристические агентства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600" b="1" dirty="0">
                  <a:solidFill>
                    <a:srgbClr val="C00000"/>
                  </a:solidFill>
                </a:rPr>
                <a:t>Оборудование приобретенное в целях создания, развития, модернизации товаров, работ, услуг</a:t>
              </a:r>
              <a:br>
                <a:rPr lang="ru-RU" sz="1600" b="1" dirty="0">
                  <a:solidFill>
                    <a:srgbClr val="C00000"/>
                  </a:solidFill>
                </a:rPr>
              </a:br>
              <a:r>
                <a:rPr lang="ru-RU" sz="1600" b="1" dirty="0">
                  <a:solidFill>
                    <a:srgbClr val="C00000"/>
                  </a:solidFill>
                </a:rPr>
                <a:t>Запрет:</a:t>
              </a:r>
              <a:r>
                <a:rPr lang="ru-RU" sz="1600" dirty="0">
                  <a:solidFill>
                    <a:schemeClr val="tx1"/>
                  </a:solidFill>
                </a:rPr>
                <a:t> </a:t>
              </a:r>
              <a:r>
                <a:rPr lang="ru-RU" sz="1600" b="1" dirty="0">
                  <a:solidFill>
                    <a:schemeClr val="tx1"/>
                  </a:solidFill>
                </a:rPr>
                <a:t>торговое оборудование</a:t>
              </a:r>
              <a:br>
                <a:rPr lang="ru-RU" sz="1600" b="1" dirty="0">
                  <a:solidFill>
                    <a:schemeClr val="tx1"/>
                  </a:solidFill>
                </a:rPr>
              </a:br>
              <a:r>
                <a:rPr lang="ru-RU" sz="1600" b="1" dirty="0">
                  <a:solidFill>
                    <a:schemeClr val="tx1"/>
                  </a:solidFill>
                </a:rPr>
                <a:t>легковые автомобили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ru-RU" sz="1600" b="1" dirty="0">
                  <a:solidFill>
                    <a:srgbClr val="C00000"/>
                  </a:solidFill>
                </a:rPr>
                <a:t>Конкурсный отбор проводит 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регион</a:t>
              </a:r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242483" y="5747188"/>
              <a:ext cx="39549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flipH="1">
            <a:off x="119336" y="1000125"/>
            <a:ext cx="11017223" cy="2747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17213" y="6381631"/>
            <a:ext cx="7488832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1600" b="1" dirty="0" smtClean="0"/>
              <a:t>Постановление Правительства Пермского края от 8 апреля 2014 г. № 242-п </a:t>
            </a:r>
            <a:endParaRPr lang="ru-RU" altLang="ru-RU" sz="1600" b="1" dirty="0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7766"/>
            <a:ext cx="576064" cy="92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911424" y="199189"/>
            <a:ext cx="7572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Программы </a:t>
            </a:r>
            <a:r>
              <a:rPr lang="ru-RU" altLang="ru-RU" sz="2000" b="1" dirty="0" smtClean="0">
                <a:latin typeface="Arial" charset="0"/>
              </a:rPr>
              <a:t>субсидирования</a:t>
            </a:r>
            <a:endParaRPr lang="ru-RU" altLang="ru-RU" sz="2000" b="1" dirty="0">
              <a:latin typeface="Arial" charset="0"/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883114" y="1589116"/>
          <a:ext cx="48245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06" name="TextBox 9"/>
          <p:cNvSpPr txBox="1">
            <a:spLocks noChangeArrowheads="1"/>
          </p:cNvSpPr>
          <p:nvPr/>
        </p:nvSpPr>
        <p:spPr bwMode="auto">
          <a:xfrm>
            <a:off x="623872" y="1141694"/>
            <a:ext cx="7128312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000" b="1" dirty="0"/>
              <a:t>Субсидии, содействующие </a:t>
            </a:r>
            <a:r>
              <a:rPr lang="ru-RU" altLang="ru-RU" sz="2000" b="1" dirty="0" smtClean="0"/>
              <a:t>предпринимательской </a:t>
            </a:r>
            <a:r>
              <a:rPr lang="ru-RU" altLang="ru-RU" sz="2000" b="1" dirty="0"/>
              <a:t>активности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56040" y="1988840"/>
            <a:ext cx="3528392" cy="4415829"/>
          </a:xfrm>
          <a:prstGeom prst="roundRect">
            <a:avLst>
              <a:gd name="adj" fmla="val 771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C00000"/>
                </a:solidFill>
              </a:rPr>
              <a:t>Приоритетная группа: дополнена </a:t>
            </a:r>
            <a:r>
              <a:rPr lang="ru-RU" sz="1600" b="1" dirty="0">
                <a:solidFill>
                  <a:schemeClr val="tx1"/>
                </a:solidFill>
              </a:rPr>
              <a:t>многодетные семьи; семьи, воспитывающие инвалидов; </a:t>
            </a:r>
            <a:r>
              <a:rPr lang="ru-RU" sz="1600" dirty="0"/>
              <a:t>субъекты </a:t>
            </a:r>
            <a:r>
              <a:rPr lang="ru-RU" sz="1600" b="1" dirty="0">
                <a:solidFill>
                  <a:schemeClr val="tx1"/>
                </a:solidFill>
              </a:rPr>
              <a:t>предприниматели, осуществляющие деятельность в области народно-художественных промыслов, ремесленной деятельности, сельского и экологического туризма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C00000"/>
                </a:solidFill>
              </a:rPr>
              <a:t>Затраты: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исключено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приобретение оборотных средств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63952" y="6093296"/>
            <a:ext cx="792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9336" y="1000125"/>
            <a:ext cx="11017223" cy="2747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68833" y="6404669"/>
            <a:ext cx="7488832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1600" b="1" dirty="0" smtClean="0"/>
              <a:t>Постановление Правительства Пермского края от 8 апреля 2014 г. № 242-п </a:t>
            </a:r>
            <a:endParaRPr lang="ru-RU" altLang="ru-RU" sz="1600" b="1" dirty="0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2"/>
          <p:cNvSpPr txBox="1">
            <a:spLocks noChangeArrowheads="1"/>
          </p:cNvSpPr>
          <p:nvPr/>
        </p:nvSpPr>
        <p:spPr bwMode="auto">
          <a:xfrm>
            <a:off x="1365569" y="1217370"/>
            <a:ext cx="4752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D00000"/>
                </a:solidFill>
              </a:rPr>
              <a:t>Куда обращаться? </a:t>
            </a:r>
          </a:p>
        </p:txBody>
      </p:sp>
      <p:sp>
        <p:nvSpPr>
          <p:cNvPr id="77827" name="TextBox 1"/>
          <p:cNvSpPr txBox="1">
            <a:spLocks noChangeArrowheads="1"/>
          </p:cNvSpPr>
          <p:nvPr/>
        </p:nvSpPr>
        <p:spPr bwMode="auto">
          <a:xfrm>
            <a:off x="1919288" y="1773238"/>
            <a:ext cx="8424862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Администрация муниципалитета по месту регистрации бизнеса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/>
              <a:t>(управление / отдел малого предпринимательства)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Министерство промышленности, </a:t>
            </a:r>
            <a:endParaRPr lang="en-US" altLang="ru-RU" sz="2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предпринимательства и торговли Пермского 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Управление развития малого и среднего предпринимательства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hlinkClick r:id="rId2"/>
              </a:rPr>
              <a:t>www.mintorg.perm</a:t>
            </a:r>
            <a:r>
              <a:rPr lang="en-US" altLang="ru-RU" sz="2800" dirty="0" err="1">
                <a:hlinkClick r:id="rId2"/>
              </a:rPr>
              <a:t>krai</a:t>
            </a:r>
            <a:r>
              <a:rPr lang="ru-RU" altLang="ru-RU" sz="2800" dirty="0">
                <a:hlinkClick r:id="rId2"/>
              </a:rPr>
              <a:t>.</a:t>
            </a:r>
            <a:r>
              <a:rPr lang="ru-RU" altLang="ru-RU" sz="2800" dirty="0" err="1">
                <a:hlinkClick r:id="rId2"/>
              </a:rPr>
              <a:t>ru</a:t>
            </a:r>
            <a:endParaRPr lang="ru-RU" altLang="ru-RU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/>
              <a:t>Центры </a:t>
            </a:r>
            <a:r>
              <a:rPr lang="ru-RU" altLang="ru-RU" sz="2200" b="1" dirty="0"/>
              <a:t>поддержки предпринимательства (ЦПП)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hlinkClick r:id="rId3"/>
              </a:rPr>
              <a:t>www.цпп-пермь.рф</a:t>
            </a:r>
            <a:endParaRPr lang="ru-RU" altLang="ru-RU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/>
              <a:t>Call-</a:t>
            </a:r>
            <a:r>
              <a:rPr lang="ru-RU" altLang="ru-RU" sz="2400" b="1" dirty="0"/>
              <a:t>центр 8 800 300 80 </a:t>
            </a:r>
            <a:r>
              <a:rPr lang="ru-RU" altLang="ru-RU" sz="2400" b="1" dirty="0" smtClean="0"/>
              <a:t>90</a:t>
            </a:r>
            <a:endParaRPr lang="ru-RU" altLang="ru-RU" sz="1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08214" y="2708275"/>
            <a:ext cx="79200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08214" y="4652963"/>
            <a:ext cx="79200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0" name="Прямоугольник 6"/>
          <p:cNvSpPr>
            <a:spLocks noChangeArrowheads="1"/>
          </p:cNvSpPr>
          <p:nvPr/>
        </p:nvSpPr>
        <p:spPr bwMode="auto">
          <a:xfrm>
            <a:off x="1127448" y="246063"/>
            <a:ext cx="4787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Программы субсидирования</a:t>
            </a:r>
            <a:endParaRPr lang="ru-RU" altLang="ru-RU" sz="2000" dirty="0"/>
          </a:p>
        </p:txBody>
      </p:sp>
      <p:pic>
        <p:nvPicPr>
          <p:cNvPr id="7783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576988" cy="92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119336" y="1000125"/>
            <a:ext cx="11017223" cy="2747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709738"/>
            <a:ext cx="62785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76" b="14"/>
          <a:stretch>
            <a:fillRect/>
          </a:stretch>
        </p:blipFill>
        <p:spPr bwMode="auto">
          <a:xfrm>
            <a:off x="1487488" y="2381250"/>
            <a:ext cx="992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Схема 19"/>
          <p:cNvGraphicFramePr/>
          <p:nvPr>
            <p:extLst/>
          </p:nvPr>
        </p:nvGraphicFramePr>
        <p:xfrm>
          <a:off x="4922" y="962819"/>
          <a:ext cx="5707856" cy="546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5751513" y="3284538"/>
            <a:ext cx="622300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279650" y="4005263"/>
            <a:ext cx="3529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ru-RU" altLang="ru-RU" b="1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eaLnBrk="1" hangingPunct="1"/>
            <a:endParaRPr lang="ru-RU" altLang="ru-RU" b="1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b="1">
              <a:cs typeface="Arial" panose="020B0604020202020204" pitchFamily="34" charset="0"/>
            </a:endParaRPr>
          </a:p>
          <a:p>
            <a:pPr eaLnBrk="1" hangingPunct="1"/>
            <a:endParaRPr lang="ru-RU" altLang="ru-RU" b="1">
              <a:cs typeface="Arial" panose="020B0604020202020204" pitchFamily="34" charset="0"/>
            </a:endParaRPr>
          </a:p>
        </p:txBody>
      </p:sp>
      <p:pic>
        <p:nvPicPr>
          <p:cNvPr id="6151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0963"/>
            <a:ext cx="5000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40"/>
          <p:cNvSpPr txBox="1">
            <a:spLocks noChangeArrowheads="1"/>
          </p:cNvSpPr>
          <p:nvPr/>
        </p:nvSpPr>
        <p:spPr bwMode="auto">
          <a:xfrm>
            <a:off x="801688" y="228600"/>
            <a:ext cx="105505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300"/>
              </a:lnSpc>
              <a:buFont typeface="Arial" panose="020B0604020202020204" pitchFamily="34" charset="0"/>
              <a:buNone/>
            </a:pPr>
            <a:r>
              <a:rPr kumimoji="0"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Финансы. Программы стимулирования кредитования субъектов малого и среднего  предпринимательства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119063" y="939800"/>
            <a:ext cx="11880850" cy="460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4" name="Прямоугольник 16"/>
          <p:cNvSpPr>
            <a:spLocks noChangeArrowheads="1"/>
          </p:cNvSpPr>
          <p:nvPr/>
        </p:nvSpPr>
        <p:spPr bwMode="auto">
          <a:xfrm>
            <a:off x="9845675" y="151130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0070C0"/>
                </a:solidFill>
              </a:rPr>
              <a:t>www.mspbank.ru</a:t>
            </a:r>
            <a:endParaRPr lang="ru-RU" altLang="ru-RU" sz="2000" b="1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83338" y="2128838"/>
            <a:ext cx="5616575" cy="3338512"/>
          </a:xfrm>
          <a:prstGeom prst="roundRect">
            <a:avLst>
              <a:gd name="adj" fmla="val 3850"/>
            </a:avLst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Цель кредита</a:t>
            </a:r>
            <a:r>
              <a:rPr lang="ru-RU" sz="1600" b="1" dirty="0">
                <a:solidFill>
                  <a:schemeClr val="tx1"/>
                </a:solidFill>
              </a:rPr>
              <a:t>:</a:t>
            </a:r>
          </a:p>
          <a:p>
            <a:pPr marL="285750" indent="-285750" eaLnBrk="1" hangingPunct="1">
              <a:lnSpc>
                <a:spcPts val="16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приобретение, ремонт, модернизация основных средств;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создание материально-технической базы нового предприятия;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расширение действующего производства;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внедрение новых технологий;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научно-технической и инновационной деятельности;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развитие экспортных операций и </a:t>
            </a:r>
            <a:r>
              <a:rPr lang="ru-RU" sz="1600" b="1" dirty="0" err="1">
                <a:solidFill>
                  <a:schemeClr val="tx1"/>
                </a:solidFill>
              </a:rPr>
              <a:t>импортозамещения</a:t>
            </a:r>
            <a:r>
              <a:rPr lang="ru-RU" sz="1600" b="1" dirty="0">
                <a:solidFill>
                  <a:schemeClr val="tx1"/>
                </a:solidFill>
              </a:rPr>
              <a:t>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приобретение товарно-материальных ценностей;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аренда недвижимого имущества;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участие в исполнении государственного заказа.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6423025" y="5707063"/>
            <a:ext cx="5576888" cy="698500"/>
          </a:xfrm>
          <a:prstGeom prst="roundRect">
            <a:avLst>
              <a:gd name="adj" fmla="val 3850"/>
            </a:avLst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</a:rPr>
              <a:t>кредит должен быть обеспечен не менее чем на 75% от суммы основного долга</a:t>
            </a:r>
            <a:endParaRPr lang="ru-RU" sz="2000" b="1" dirty="0"/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5751513" y="5476875"/>
            <a:ext cx="693737" cy="541338"/>
          </a:xfrm>
          <a:prstGeom prst="bentConnector3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52719" y="1124745"/>
            <a:ext cx="6230936" cy="57606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Кредитование через банки партнеры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61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125538"/>
            <a:ext cx="10779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1139825"/>
            <a:ext cx="13684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36" b="5988"/>
          <a:stretch>
            <a:fillRect/>
          </a:stretch>
        </p:blipFill>
        <p:spPr bwMode="auto">
          <a:xfrm>
            <a:off x="1668463" y="2022475"/>
            <a:ext cx="641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6" r="26407"/>
          <a:stretch>
            <a:fillRect/>
          </a:stretch>
        </p:blipFill>
        <p:spPr bwMode="auto">
          <a:xfrm>
            <a:off x="3405188" y="2011363"/>
            <a:ext cx="12779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r="56030"/>
          <a:stretch>
            <a:fillRect/>
          </a:stretch>
        </p:blipFill>
        <p:spPr bwMode="auto">
          <a:xfrm>
            <a:off x="2535238" y="2019300"/>
            <a:ext cx="9255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0" r="1134"/>
          <a:stretch>
            <a:fillRect/>
          </a:stretch>
        </p:blipFill>
        <p:spPr bwMode="auto">
          <a:xfrm>
            <a:off x="4711700" y="2022475"/>
            <a:ext cx="1096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0" name="TextBox 17"/>
          <p:cNvSpPr txBox="1">
            <a:spLocks noChangeArrowheads="1"/>
          </p:cNvSpPr>
          <p:nvPr/>
        </p:nvSpPr>
        <p:spPr bwMode="auto">
          <a:xfrm>
            <a:off x="361157" y="2070894"/>
            <a:ext cx="1339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altLang="ru-RU" sz="1600" b="1">
                <a:solidFill>
                  <a:srgbClr val="0070C0"/>
                </a:solidFill>
              </a:rPr>
              <a:t>Пермский край</a:t>
            </a:r>
            <a:endParaRPr lang="ru-RU" altLang="ru-RU" sz="160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6051" y="2401207"/>
            <a:ext cx="758342" cy="3966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50201" y="2466021"/>
            <a:ext cx="238126" cy="2495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</p:txBody>
      </p:sp>
      <p:sp>
        <p:nvSpPr>
          <p:cNvPr id="28" name="Овал 27"/>
          <p:cNvSpPr/>
          <p:nvPr/>
        </p:nvSpPr>
        <p:spPr>
          <a:xfrm>
            <a:off x="4122288" y="2466021"/>
            <a:ext cx="238126" cy="249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49952" y="2412093"/>
            <a:ext cx="432024" cy="3651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49715" y="2421533"/>
            <a:ext cx="767234" cy="37541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683668" y="2466021"/>
            <a:ext cx="238126" cy="2495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</p:txBody>
      </p:sp>
      <p:sp>
        <p:nvSpPr>
          <p:cNvPr id="32" name="Номер слайда 3"/>
          <p:cNvSpPr txBox="1">
            <a:spLocks/>
          </p:cNvSpPr>
          <p:nvPr/>
        </p:nvSpPr>
        <p:spPr>
          <a:xfrm>
            <a:off x="2603337" y="2412093"/>
            <a:ext cx="43202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Овал 32"/>
          <p:cNvSpPr/>
          <p:nvPr/>
        </p:nvSpPr>
        <p:spPr>
          <a:xfrm>
            <a:off x="3079009" y="2466021"/>
            <a:ext cx="238126" cy="249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644552" y="2403361"/>
            <a:ext cx="758342" cy="38929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725612" y="2466021"/>
            <a:ext cx="238126" cy="2495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</p:txBody>
      </p:sp>
      <p:sp>
        <p:nvSpPr>
          <p:cNvPr id="37" name="Номер слайда 3"/>
          <p:cNvSpPr txBox="1">
            <a:spLocks/>
          </p:cNvSpPr>
          <p:nvPr/>
        </p:nvSpPr>
        <p:spPr>
          <a:xfrm>
            <a:off x="1636632" y="2412093"/>
            <a:ext cx="43202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076576" y="2466021"/>
            <a:ext cx="238126" cy="249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1984511" y="2422525"/>
            <a:ext cx="43202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55587" y="2412093"/>
            <a:ext cx="758342" cy="3966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858574" y="2469666"/>
            <a:ext cx="238126" cy="2495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</p:txBody>
      </p:sp>
      <p:sp>
        <p:nvSpPr>
          <p:cNvPr id="42" name="Номер слайда 3"/>
          <p:cNvSpPr txBox="1">
            <a:spLocks/>
          </p:cNvSpPr>
          <p:nvPr/>
        </p:nvSpPr>
        <p:spPr>
          <a:xfrm>
            <a:off x="4746483" y="2423432"/>
            <a:ext cx="43202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3" name="Овал 42"/>
          <p:cNvSpPr/>
          <p:nvPr/>
        </p:nvSpPr>
        <p:spPr>
          <a:xfrm>
            <a:off x="5178507" y="2471059"/>
            <a:ext cx="238126" cy="249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698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0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1062" descr="11918437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7" y="115892"/>
            <a:ext cx="545307" cy="79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0"/>
          <p:cNvSpPr txBox="1">
            <a:spLocks noChangeArrowheads="1"/>
          </p:cNvSpPr>
          <p:nvPr/>
        </p:nvSpPr>
        <p:spPr bwMode="auto">
          <a:xfrm>
            <a:off x="2411416" y="247944"/>
            <a:ext cx="8148637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 dirty="0"/>
              <a:t>Финансы.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 dirty="0"/>
              <a:t>Программы субсидирования. </a:t>
            </a:r>
            <a:r>
              <a:rPr kumimoji="0" lang="ru-RU" altLang="ru-RU" sz="2000" b="1" dirty="0" err="1"/>
              <a:t>Самозанятость</a:t>
            </a:r>
            <a:r>
              <a:rPr kumimoji="0" lang="ru-RU" altLang="ru-RU" sz="2000" b="1" dirty="0"/>
              <a:t>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74824" y="1052736"/>
            <a:ext cx="8713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2137084" y="1188951"/>
            <a:ext cx="7703335" cy="478307"/>
            <a:chOff x="-14838" y="122460"/>
            <a:chExt cx="2418744" cy="50660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-14838" y="122460"/>
              <a:ext cx="2418744" cy="50660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8947" y="136026"/>
              <a:ext cx="2389068" cy="4769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 defTabSz="711182">
                <a:lnSpc>
                  <a:spcPts val="1500"/>
                </a:lnSpc>
                <a:spcAft>
                  <a:spcPct val="35000"/>
                </a:spcAft>
              </a:pPr>
              <a:r>
                <a:rPr lang="ru-RU" b="1" dirty="0"/>
                <a:t>Единовременная финансовая помощь на начало бизнеса</a:t>
              </a:r>
              <a:endParaRPr lang="ru-RU" dirty="0"/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>
            <a:off x="2336168" y="1648150"/>
            <a:ext cx="9263" cy="3970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2722830" y="1691804"/>
            <a:ext cx="3877229" cy="835935"/>
            <a:chOff x="361167" y="642550"/>
            <a:chExt cx="3437735" cy="62413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361167" y="695553"/>
              <a:ext cx="3437735" cy="53896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361167" y="642550"/>
              <a:ext cx="3302892" cy="624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17780" rIns="26671" bIns="17780" numCol="1" spcCol="1270" anchor="ctr" anchorCtr="0">
              <a:noAutofit/>
            </a:bodyPr>
            <a:lstStyle/>
            <a:p>
              <a:pPr defTabSz="622284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kern="1200" dirty="0" smtClean="0"/>
                <a:t>до 107,8 тыс. руб. </a:t>
              </a:r>
              <a:endParaRPr lang="ru-RU" b="1" kern="1200" dirty="0"/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2735340" y="2576719"/>
            <a:ext cx="3864719" cy="58899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lnSpc>
                <a:spcPts val="1600"/>
              </a:lnSpc>
            </a:pPr>
            <a:r>
              <a:rPr lang="ru-RU" sz="1400" b="1" dirty="0"/>
              <a:t>получатели – граждане, признанные в установленном порядке безработными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332526" y="2109767"/>
            <a:ext cx="3903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2738054" y="3265957"/>
            <a:ext cx="3862005" cy="1984707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400" b="1" dirty="0"/>
              <a:t>Перечень затрат:</a:t>
            </a:r>
          </a:p>
          <a:p>
            <a:pPr marL="171446" indent="-171446">
              <a:buFont typeface="Wingdings" panose="05000000000000000000" pitchFamily="2" charset="2"/>
              <a:buChar char="ü"/>
            </a:pPr>
            <a:r>
              <a:rPr lang="ru-RU" sz="1300" b="1" dirty="0"/>
              <a:t>приобретение оборудования;</a:t>
            </a:r>
          </a:p>
          <a:p>
            <a:pPr marL="171446" indent="-171446">
              <a:buFont typeface="Wingdings" panose="05000000000000000000" pitchFamily="2" charset="2"/>
              <a:buChar char="ü"/>
            </a:pPr>
            <a:r>
              <a:rPr lang="ru-RU" sz="1300" b="1" dirty="0"/>
              <a:t>расходных материалов;</a:t>
            </a:r>
          </a:p>
          <a:p>
            <a:pPr marL="171446" indent="-171446">
              <a:buFont typeface="Wingdings" panose="05000000000000000000" pitchFamily="2" charset="2"/>
              <a:buChar char="ü"/>
            </a:pPr>
            <a:r>
              <a:rPr lang="ru-RU" sz="1300" b="1" dirty="0"/>
              <a:t>канцелярских и хозяйственных товаров;</a:t>
            </a:r>
          </a:p>
          <a:p>
            <a:pPr marL="171446" indent="-171446">
              <a:buFont typeface="Wingdings" panose="05000000000000000000" pitchFamily="2" charset="2"/>
              <a:buChar char="ü"/>
            </a:pPr>
            <a:r>
              <a:rPr lang="ru-RU" sz="1300" b="1" dirty="0"/>
              <a:t>лицензирование;</a:t>
            </a:r>
          </a:p>
          <a:p>
            <a:pPr marL="171446" indent="-171446">
              <a:buFont typeface="Wingdings" panose="05000000000000000000" pitchFamily="2" charset="2"/>
              <a:buChar char="ü"/>
            </a:pPr>
            <a:r>
              <a:rPr lang="ru-RU" sz="1300" b="1" dirty="0"/>
              <a:t>сертификация;</a:t>
            </a:r>
          </a:p>
          <a:p>
            <a:pPr marL="171446" indent="-171446">
              <a:buFont typeface="Wingdings" panose="05000000000000000000" pitchFamily="2" charset="2"/>
              <a:buChar char="ü"/>
            </a:pPr>
            <a:r>
              <a:rPr lang="ru-RU" sz="1300" b="1" dirty="0"/>
              <a:t>оказание услуг, выполнение работ;</a:t>
            </a:r>
          </a:p>
          <a:p>
            <a:pPr marL="171446" indent="-171446">
              <a:buFont typeface="Wingdings" panose="05000000000000000000" pitchFamily="2" charset="2"/>
              <a:buChar char="ü"/>
            </a:pPr>
            <a:r>
              <a:rPr lang="ru-RU" sz="1300" b="1" dirty="0"/>
              <a:t>аренда помещений и иного имущества;</a:t>
            </a:r>
          </a:p>
          <a:p>
            <a:pPr marL="171446" indent="-171446">
              <a:buFont typeface="Wingdings" panose="05000000000000000000" pitchFamily="2" charset="2"/>
              <a:buChar char="ü"/>
            </a:pPr>
            <a:r>
              <a:rPr lang="ru-RU" sz="1300" b="1" dirty="0"/>
              <a:t>изготовление печатей, штампов.</a:t>
            </a:r>
            <a:endParaRPr lang="ru-RU" sz="1300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735340" y="5456370"/>
            <a:ext cx="3864719" cy="38781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400" b="1" dirty="0"/>
              <a:t>  </a:t>
            </a:r>
            <a:r>
              <a:rPr lang="ru-RU" b="1" dirty="0" smtClean="0"/>
              <a:t>условия</a:t>
            </a:r>
            <a:endParaRPr lang="ru-RU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988514" y="2708920"/>
            <a:ext cx="3375084" cy="331236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b="1" dirty="0" smtClean="0"/>
              <a:t>Наличие рекомендаций ЦЗН зарегистрировать предпринимательскую деятельность</a:t>
            </a:r>
          </a:p>
          <a:p>
            <a:endParaRPr lang="ru-RU" sz="800" b="1" dirty="0"/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b="1" dirty="0" smtClean="0"/>
              <a:t>Представление бизнес-плана в соответствии с установленными требованиями</a:t>
            </a:r>
          </a:p>
          <a:p>
            <a:endParaRPr lang="ru-RU" sz="800" b="1" dirty="0"/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b="1" dirty="0" smtClean="0"/>
              <a:t>Достаточность бюджетных ассигнований на текущий финансовый год</a:t>
            </a:r>
            <a:endParaRPr lang="ru-RU" dirty="0"/>
          </a:p>
        </p:txBody>
      </p:sp>
      <p:pic>
        <p:nvPicPr>
          <p:cNvPr id="97289" name="Рисунок 9728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723" y="6208805"/>
            <a:ext cx="8102287" cy="506012"/>
          </a:xfrm>
          <a:prstGeom prst="rect">
            <a:avLst/>
          </a:prstGeom>
          <a:effectLst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345431" y="2852936"/>
            <a:ext cx="3903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345431" y="4149080"/>
            <a:ext cx="3903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345431" y="5618335"/>
            <a:ext cx="3903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600059" y="5628188"/>
            <a:ext cx="39030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Управляющая кнопка: домой 25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7" y="74354"/>
            <a:ext cx="627736" cy="100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263910" y="1232262"/>
            <a:ext cx="5066103" cy="480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Объемы финансирования в </a:t>
            </a:r>
            <a:r>
              <a:rPr lang="ru-RU" sz="2000" b="1" dirty="0" smtClean="0">
                <a:solidFill>
                  <a:schemeClr val="tx1"/>
                </a:solidFill>
              </a:rPr>
              <a:t>2016 </a:t>
            </a:r>
            <a:r>
              <a:rPr lang="ru-RU" sz="2000" b="1" dirty="0">
                <a:solidFill>
                  <a:schemeClr val="tx1"/>
                </a:solidFill>
              </a:rPr>
              <a:t>году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969093" y="245891"/>
            <a:ext cx="87569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Программы субсидирования.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Сельское хозяйство.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251" y="3393707"/>
            <a:ext cx="325950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cs typeface="Arial" charset="0"/>
              </a:rPr>
              <a:t>Кредитование  ЛПХ и КФХ</a:t>
            </a:r>
            <a:endParaRPr lang="ru-RU" b="1" dirty="0">
              <a:cs typeface="Arial" charset="0"/>
            </a:endParaRP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cs typeface="Arial" charset="0"/>
              </a:rPr>
              <a:t>Грант начинающему фермеру</a:t>
            </a:r>
            <a:endParaRPr lang="ru-RU" b="1" dirty="0">
              <a:cs typeface="Arial" charset="0"/>
            </a:endParaRP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cs typeface="Arial" charset="0"/>
              </a:rPr>
              <a:t>Субсидии на проектную деятельность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cs typeface="Arial" charset="0"/>
              </a:rPr>
              <a:t>Грант на семейную ферму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cs typeface="Arial" charset="0"/>
              </a:rPr>
              <a:t>Субсидии на производство и реализацию молока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cs typeface="Arial" charset="0"/>
              </a:rPr>
              <a:t>Субсидии на производство и реализацию продукции растениеводства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b="1" dirty="0"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29724" y="3639362"/>
            <a:ext cx="2991865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buFont typeface="Wingdings" panose="05000000000000000000" pitchFamily="2" charset="2"/>
              <a:buChar char="§"/>
              <a:defRPr/>
            </a:pPr>
            <a:r>
              <a:rPr lang="ru-RU" b="1" dirty="0">
                <a:cs typeface="Arial" charset="0"/>
              </a:rPr>
              <a:t>Приобретение оборудования в лизинг</a:t>
            </a:r>
          </a:p>
          <a:p>
            <a:pPr>
              <a:lnSpc>
                <a:spcPts val="1900"/>
              </a:lnSpc>
              <a:defRPr/>
            </a:pPr>
            <a:endParaRPr lang="ru-RU" b="1" dirty="0">
              <a:cs typeface="Arial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796961" y="1942587"/>
            <a:ext cx="0" cy="464462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00833" y="1911290"/>
            <a:ext cx="11386159" cy="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6773079" y="1080293"/>
            <a:ext cx="46750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Регион</a:t>
            </a:r>
            <a:r>
              <a:rPr lang="ru-RU" altLang="ru-RU" sz="1800" dirty="0"/>
              <a:t> : </a:t>
            </a:r>
            <a:r>
              <a:rPr lang="ru-RU" altLang="ru-RU" sz="1800" dirty="0" smtClean="0"/>
              <a:t>	                 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1,84 млрд. </a:t>
            </a:r>
            <a:r>
              <a:rPr lang="ru-RU" altLang="ru-RU" sz="2400" b="1" dirty="0">
                <a:solidFill>
                  <a:srgbClr val="C00000"/>
                </a:solidFill>
              </a:rPr>
              <a:t>руб.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Федерация</a:t>
            </a:r>
            <a:r>
              <a:rPr lang="ru-RU" altLang="ru-RU" sz="1800" dirty="0"/>
              <a:t> : </a:t>
            </a:r>
            <a:r>
              <a:rPr lang="ru-RU" altLang="ru-RU" sz="1800" dirty="0" smtClean="0"/>
              <a:t>           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1,26 млрд. </a:t>
            </a:r>
            <a:r>
              <a:rPr lang="ru-RU" altLang="ru-RU" sz="2400" b="1" dirty="0">
                <a:solidFill>
                  <a:srgbClr val="C00000"/>
                </a:solidFill>
              </a:rPr>
              <a:t>руб.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30613" y="2032231"/>
            <a:ext cx="3056398" cy="12405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Поддержка фермерских хозяйств по принципу «социального лифта»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56600" y="2026032"/>
            <a:ext cx="3096177" cy="12433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Техническая и технологическая модернизация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490" y="1932979"/>
            <a:ext cx="30483" cy="4663844"/>
          </a:xfrm>
          <a:prstGeom prst="rect">
            <a:avLst/>
          </a:prstGeom>
          <a:ln w="2857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8491874" y="3638806"/>
            <a:ext cx="1891092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cs typeface="Arial" charset="0"/>
              </a:rPr>
              <a:t>Грант</a:t>
            </a:r>
            <a:endParaRPr lang="ru-RU" b="1" dirty="0">
              <a:cs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366493" y="2026032"/>
            <a:ext cx="3081636" cy="12405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Потребительская кооперация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313151" y="1058604"/>
            <a:ext cx="11473841" cy="399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6" y="0"/>
            <a:ext cx="650876" cy="104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45924" y="220952"/>
            <a:ext cx="10008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Программы субсидирования.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Сельское хозяйство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626301" y="1583615"/>
          <a:ext cx="5937337" cy="506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1014609" y="1147416"/>
            <a:ext cx="3905518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 smtClean="0"/>
              <a:t>Кредитование ЛПХ и КФХ</a:t>
            </a:r>
            <a:endParaRPr lang="ru-RU" altLang="ru-RU" sz="2200" b="1" dirty="0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711577" y="4546344"/>
            <a:ext cx="4875001" cy="2062104"/>
          </a:xfrm>
          <a:prstGeom prst="roundRect">
            <a:avLst>
              <a:gd name="adj" fmla="val 385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sz="1400" dirty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11577" y="4534120"/>
            <a:ext cx="4875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своевременное </a:t>
            </a:r>
            <a:r>
              <a:rPr lang="ru-RU" sz="1600" dirty="0"/>
              <a:t>выполнение заемщиками обязательств </a:t>
            </a:r>
            <a:r>
              <a:rPr lang="ru-RU" sz="1600" dirty="0" smtClean="0"/>
              <a:t>по </a:t>
            </a:r>
            <a:r>
              <a:rPr lang="ru-RU" sz="1600" dirty="0"/>
              <a:t>погашению основного долга и уплаты начисленных процентов</a:t>
            </a:r>
            <a:r>
              <a:rPr lang="ru-RU" sz="1600" dirty="0" smtClean="0"/>
              <a:t>;</a:t>
            </a:r>
          </a:p>
          <a:p>
            <a:pPr indent="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соответствие </a:t>
            </a:r>
            <a:r>
              <a:rPr lang="ru-RU" sz="1600" dirty="0"/>
              <a:t>целей кредитования, указанных </a:t>
            </a:r>
            <a:r>
              <a:rPr lang="ru-RU" sz="1600" dirty="0" smtClean="0"/>
              <a:t>   в </a:t>
            </a:r>
            <a:r>
              <a:rPr lang="ru-RU" sz="1600" dirty="0"/>
              <a:t>кредитном договоре</a:t>
            </a:r>
            <a:r>
              <a:rPr lang="ru-RU" sz="1600" dirty="0" smtClean="0"/>
              <a:t>, </a:t>
            </a:r>
            <a:r>
              <a:rPr lang="ru-RU" sz="1600" dirty="0"/>
              <a:t>категории заемщика, периода и срока заключения кредитного </a:t>
            </a:r>
            <a:r>
              <a:rPr lang="ru-RU" sz="1600" dirty="0" smtClean="0"/>
              <a:t>договора целям </a:t>
            </a:r>
            <a:r>
              <a:rPr lang="ru-RU" sz="1600" dirty="0"/>
              <a:t>кредитования, категориям заемщиков, периодам и срокам установленным Порядком.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2000" y="1211536"/>
            <a:ext cx="4409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Постановление Правительства Пермского края от 15.07.2013 N </a:t>
            </a:r>
            <a:r>
              <a:rPr lang="ru-RU" b="1" dirty="0" smtClean="0"/>
              <a:t>904-п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65390" y="5824603"/>
            <a:ext cx="44618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13151" y="1058604"/>
            <a:ext cx="11473841" cy="399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 bwMode="auto">
          <a:xfrm>
            <a:off x="6711574" y="1857867"/>
            <a:ext cx="4719587" cy="1052874"/>
          </a:xfrm>
          <a:prstGeom prst="roundRect">
            <a:avLst>
              <a:gd name="adj" fmla="val 385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sz="1400" dirty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11573" y="1856845"/>
            <a:ext cx="4719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buFont typeface="Wingdings" panose="05000000000000000000" pitchFamily="2" charset="2"/>
              <a:buChar char="ü"/>
            </a:pPr>
            <a:r>
              <a:rPr lang="ru-RU" sz="1600" dirty="0" smtClean="0"/>
              <a:t>по кредитам, полученным до 1 января 2013 г. – в размере ставки рефинансирования;</a:t>
            </a:r>
          </a:p>
          <a:p>
            <a:pPr indent="285750">
              <a:buFont typeface="Wingdings" panose="05000000000000000000" pitchFamily="2" charset="2"/>
              <a:buChar char="ü"/>
            </a:pPr>
            <a:r>
              <a:rPr lang="ru-RU" sz="1600" dirty="0" smtClean="0"/>
              <a:t>по кредитам, полученным после 1 января 2013 г. – в размере ставки </a:t>
            </a:r>
            <a:r>
              <a:rPr lang="ru-RU" sz="1600" dirty="0"/>
              <a:t>рефинансирования + 3 %.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265390" y="2830184"/>
            <a:ext cx="44618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роцесс 2"/>
          <p:cNvSpPr/>
          <p:nvPr/>
        </p:nvSpPr>
        <p:spPr>
          <a:xfrm>
            <a:off x="6711576" y="3056351"/>
            <a:ext cx="5075416" cy="1340285"/>
          </a:xfrm>
          <a:prstGeom prst="flowChartProcess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КФХ</a:t>
            </a:r>
            <a:r>
              <a:rPr lang="ru-RU" sz="1600" dirty="0" smtClean="0"/>
              <a:t>: до 8 лет – приобретение с/х животных, строит-во;</a:t>
            </a:r>
          </a:p>
          <a:p>
            <a:r>
              <a:rPr lang="ru-RU" sz="1600" dirty="0" smtClean="0"/>
              <a:t>          до 2 лет – ГСМ, запчасти, удобрения, корма;</a:t>
            </a:r>
          </a:p>
          <a:p>
            <a:r>
              <a:rPr lang="ru-RU" sz="1600" b="1" dirty="0" smtClean="0"/>
              <a:t>СПК</a:t>
            </a:r>
            <a:r>
              <a:rPr lang="ru-RU" sz="1600" dirty="0" smtClean="0"/>
              <a:t>: до 8 лет – приобретение </a:t>
            </a:r>
            <a:r>
              <a:rPr lang="ru-RU" sz="1600" dirty="0" err="1" smtClean="0"/>
              <a:t>спец.оборудования</a:t>
            </a:r>
            <a:r>
              <a:rPr lang="ru-RU" sz="1600" dirty="0" smtClean="0"/>
              <a:t>, с/х животных, строительство и реконструкция;</a:t>
            </a:r>
          </a:p>
          <a:p>
            <a:r>
              <a:rPr lang="ru-RU" sz="1600" dirty="0" smtClean="0"/>
              <a:t>          до 2 лет – на сезонные работы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>
            <a:endCxn id="3" idx="1"/>
          </p:cNvCxnSpPr>
          <p:nvPr/>
        </p:nvCxnSpPr>
        <p:spPr>
          <a:xfrm>
            <a:off x="6265394" y="3726494"/>
            <a:ext cx="4461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6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 bwMode="auto">
          <a:xfrm>
            <a:off x="6899199" y="4464850"/>
            <a:ext cx="4373880" cy="2293621"/>
          </a:xfrm>
          <a:prstGeom prst="roundRect">
            <a:avLst>
              <a:gd name="adj" fmla="val 385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sz="1400" dirty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8194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2" y="30575"/>
            <a:ext cx="589440" cy="94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51564" y="290758"/>
            <a:ext cx="10008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Программы субсидирования.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Сельское хозяйство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576198" y="1601133"/>
          <a:ext cx="5350549" cy="506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751564" y="1160954"/>
            <a:ext cx="4910200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 smtClean="0"/>
              <a:t>Поддержка начинающих фермеров</a:t>
            </a:r>
            <a:endParaRPr lang="ru-RU" alt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1019" y="4580608"/>
            <a:ext cx="42061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Глава КФХ: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не </a:t>
            </a:r>
            <a:r>
              <a:rPr lang="ru-RU" sz="1600" dirty="0"/>
              <a:t>осуществлял предпринимательскую деятельность в течение последних </a:t>
            </a:r>
            <a:r>
              <a:rPr lang="ru-RU" sz="1600" dirty="0" smtClean="0"/>
              <a:t>3 лет;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ранее не являлся </a:t>
            </a:r>
            <a:r>
              <a:rPr lang="ru-RU" sz="1600" dirty="0" smtClean="0"/>
              <a:t>получателем грантов;</a:t>
            </a:r>
            <a:r>
              <a:rPr lang="ru-RU" sz="1600" dirty="0"/>
              <a:t>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деятельность </a:t>
            </a:r>
            <a:r>
              <a:rPr lang="ru-RU" sz="1600" dirty="0"/>
              <a:t>не превышает 24 месяцев со дня регистрации;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имеет среднее специальное или высшее сельскохозяйственное </a:t>
            </a:r>
            <a:r>
              <a:rPr lang="ru-RU" sz="1600" dirty="0" smtClean="0"/>
              <a:t>образование.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17807" y="1354597"/>
            <a:ext cx="4936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Постановление Правительства Пермского края от 25.07.2013 N </a:t>
            </a:r>
            <a:r>
              <a:rPr lang="ru-RU" b="1" dirty="0" smtClean="0"/>
              <a:t>980-п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31732" y="1034209"/>
            <a:ext cx="11473841" cy="399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862181" y="5849655"/>
            <a:ext cx="103701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 bwMode="auto">
          <a:xfrm>
            <a:off x="6899198" y="2026196"/>
            <a:ext cx="4373880" cy="2212354"/>
          </a:xfrm>
          <a:prstGeom prst="roundRect">
            <a:avLst>
              <a:gd name="adj" fmla="val 385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sz="1400" dirty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20465" y="2033969"/>
            <a:ext cx="43905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на приобретение земельных участков,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на разработку проектной документации для строительства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строительство, ремонт, переустройство помещений, сооружений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строительство дорог к складам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подключение зданий к сетям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приобретение с/х техники, оборудования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приобретение семян, удобрений</a:t>
            </a:r>
            <a:endParaRPr lang="ru-RU" sz="1600" dirty="0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877782" y="3583802"/>
            <a:ext cx="102141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9912428" y="214883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6087649" y="4584526"/>
            <a:ext cx="5923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679992" y="4948584"/>
            <a:ext cx="4857868" cy="160043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4" y="0"/>
            <a:ext cx="614492" cy="98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77448" y="228485"/>
            <a:ext cx="100082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Программы субсидирования.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Сельское хозяйство</a:t>
            </a:r>
            <a:endParaRPr lang="ru-RU" altLang="ru-RU" sz="20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latin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175226" y="1567313"/>
          <a:ext cx="4935109" cy="482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187174" y="1152458"/>
            <a:ext cx="6187858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 smtClean="0"/>
              <a:t>Создание семейной животноводческой фермы</a:t>
            </a:r>
            <a:endParaRPr lang="ru-RU" alt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14160" y="4948584"/>
            <a:ext cx="47237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 граждане Российской Федерации (не менее двух), </a:t>
            </a:r>
            <a:r>
              <a:rPr lang="ru-RU" sz="1400" dirty="0" smtClean="0"/>
              <a:t>состоящие </a:t>
            </a:r>
            <a:r>
              <a:rPr lang="ru-RU" sz="1400" dirty="0"/>
              <a:t>в родстве и совместно осуществляющие производственную деятельность, основанную на их личном участии;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деятельность превышает 12 </a:t>
            </a:r>
            <a:r>
              <a:rPr lang="ru-RU" sz="1400" dirty="0"/>
              <a:t>месяцев </a:t>
            </a:r>
            <a:r>
              <a:rPr lang="ru-RU" sz="1400" dirty="0" smtClean="0"/>
              <a:t>до подачи заявки;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ранее </a:t>
            </a:r>
            <a:r>
              <a:rPr lang="ru-RU" sz="1400" dirty="0"/>
              <a:t>не являлся </a:t>
            </a:r>
            <a:r>
              <a:rPr lang="ru-RU" sz="1400" dirty="0" smtClean="0"/>
              <a:t>получателем грантов;</a:t>
            </a:r>
            <a:r>
              <a:rPr lang="ru-RU" sz="1400" dirty="0"/>
              <a:t>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наличие собственной кормовой базы.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79992" y="2179530"/>
            <a:ext cx="4857868" cy="13688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1"/>
                </a:solidFill>
              </a:rPr>
              <a:t>Разработка проектной документации;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1"/>
                </a:solidFill>
              </a:rPr>
              <a:t>Строительство ферм, производственных помещений;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1"/>
                </a:solidFill>
              </a:rPr>
              <a:t>Приобретение оборудования и техники;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1"/>
                </a:solidFill>
              </a:rPr>
              <a:t>Приобретение с/х животных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87649" y="5626449"/>
            <a:ext cx="5923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814160" y="1216578"/>
            <a:ext cx="4917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Постановление Правительства Пермского края от 25.07.2013 N 980-п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87174" y="993517"/>
            <a:ext cx="11473841" cy="399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679992" y="3747368"/>
            <a:ext cx="4857868" cy="105567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/>
                </a:solidFill>
              </a:rPr>
              <a:t>глава крестьянского (фермерского) хозяйства, являющийся гражданином Российской Федерации, зарегистрированный в качестве индивидуального предпринимателя на территории Пермского края.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78860" y="3448148"/>
            <a:ext cx="5923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6857995" y="5679299"/>
            <a:ext cx="4377848" cy="80772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8" y="91400"/>
            <a:ext cx="576640" cy="92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77448" y="228485"/>
            <a:ext cx="10008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Программы субсидирования.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Сельское хозяйство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989556" y="1605016"/>
          <a:ext cx="4935109" cy="506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385008" y="1154527"/>
            <a:ext cx="7807014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/>
              <a:t>Субсидии на </a:t>
            </a:r>
            <a:r>
              <a:rPr lang="ru-RU" altLang="ru-RU" sz="2200" b="1" dirty="0" smtClean="0"/>
              <a:t>техническую и технологическую модернизацию</a:t>
            </a:r>
            <a:endParaRPr lang="ru-RU" altLang="ru-RU" sz="2200" b="1" dirty="0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861962" y="2937133"/>
            <a:ext cx="4373880" cy="2614689"/>
          </a:xfrm>
          <a:prstGeom prst="roundRect">
            <a:avLst>
              <a:gd name="adj" fmla="val 385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sz="1400" dirty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23548" y="2981888"/>
            <a:ext cx="444673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 smtClean="0"/>
              <a:t>приобретение с/х техники, включая </a:t>
            </a:r>
            <a:r>
              <a:rPr lang="ru-RU" sz="1300" dirty="0"/>
              <a:t>трактора, зерноуборочные комбайны, кормоуборочные комбайны, грузовые автомобили, кормозаготовительные и почвообрабатывающие машины и механизмы, машины и механизмы для очистки, сушки и сортировки зерна, семян многолетних трав, овощных и технических культур, мелиоративной и дождевальной техники, оборудования машин и механизмов для проведения мелиоративных </a:t>
            </a:r>
            <a:r>
              <a:rPr lang="ru-RU" sz="1300" dirty="0" smtClean="0"/>
              <a:t>работ</a:t>
            </a:r>
            <a:endParaRPr lang="ru-RU" sz="13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dirty="0" smtClean="0"/>
              <a:t>приобретение </a:t>
            </a:r>
            <a:r>
              <a:rPr lang="ru-RU" sz="1300" dirty="0"/>
              <a:t>технологического оборудования для переработки продукции растениеводства, </a:t>
            </a:r>
            <a:r>
              <a:rPr lang="ru-RU" sz="1300" dirty="0" smtClean="0"/>
              <a:t>животноводства</a:t>
            </a:r>
            <a:endParaRPr lang="ru-RU" sz="13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7995" y="2041214"/>
            <a:ext cx="4377847" cy="82686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26892" y="2041214"/>
            <a:ext cx="4308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Расчет размера субсидий </a:t>
            </a:r>
            <a:r>
              <a:rPr lang="ru-RU" sz="1400" dirty="0" smtClean="0"/>
              <a:t>осуществляется </a:t>
            </a:r>
            <a:r>
              <a:rPr lang="ru-RU" sz="1400" dirty="0"/>
              <a:t>в пределах суммы первоначального платежа, но не более 10% суммы договора финансовой аренды (лизинга).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89303" y="5713828"/>
            <a:ext cx="48538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Перечень и направления приобретения техники и оборудования утверждаются приказом Министерства сельского хозяйства и продовольствия Пермского </a:t>
            </a:r>
            <a:r>
              <a:rPr lang="ru-RU" sz="1400" dirty="0" smtClean="0"/>
              <a:t>края</a:t>
            </a:r>
            <a:endParaRPr lang="ru-RU" sz="1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874707" y="2617940"/>
            <a:ext cx="983291" cy="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74704" y="3504225"/>
            <a:ext cx="983291" cy="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874704" y="5808732"/>
            <a:ext cx="983291" cy="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85008" y="6163856"/>
            <a:ext cx="5093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Постановление Правительства Пермского края от 23.10.2013 N 1481-п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31732" y="1018148"/>
            <a:ext cx="11473841" cy="399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100175" y="3620022"/>
            <a:ext cx="6356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6735792" y="1329251"/>
            <a:ext cx="4753279" cy="357967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" y="65111"/>
            <a:ext cx="537351" cy="8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39246" y="222682"/>
            <a:ext cx="10008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Программы субсидирования.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Сельское хозяйство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839246" y="1483996"/>
          <a:ext cx="5273311" cy="518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367448" y="1067040"/>
            <a:ext cx="4096010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 smtClean="0"/>
              <a:t>Потребительская кооперация</a:t>
            </a:r>
            <a:endParaRPr lang="ru-RU" altLang="ru-RU" sz="2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61687" y="5130583"/>
            <a:ext cx="4627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Гранты предоставляются </a:t>
            </a:r>
            <a:r>
              <a:rPr lang="ru-RU" sz="1200" dirty="0" smtClean="0"/>
              <a:t>кооперативам при </a:t>
            </a:r>
            <a:r>
              <a:rPr lang="ru-RU" sz="1200" dirty="0"/>
              <a:t>соблюдении в совокупности следующих условий: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объединяет </a:t>
            </a:r>
            <a:r>
              <a:rPr lang="ru-RU" sz="1200" dirty="0"/>
              <a:t>не менее 10 сельскохозяйственных товаропроизводителей на правах членов кооператива (кроме ассоциированного членства);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70 </a:t>
            </a:r>
            <a:r>
              <a:rPr lang="ru-RU" sz="1200" dirty="0"/>
              <a:t>процентов выручки потребительского общества формируется за счет </a:t>
            </a:r>
            <a:r>
              <a:rPr lang="ru-RU" sz="1200" dirty="0" smtClean="0"/>
              <a:t>сельскохозяйственной деятельности.</a:t>
            </a:r>
            <a:endParaRPr lang="ru-RU" sz="1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68381" y="954583"/>
            <a:ext cx="11473841" cy="399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61687" y="1454326"/>
            <a:ext cx="450148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строительство или модернизацию производственных зданий, строений, помещений, цехов;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оснащение лабораторий производственного контроля качества и безопасности выпускаемой (производимой и перерабатываемой) продукции и проведения государственной ветеринарно-санитарной экспертизы;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приобретение оборудования, предназначенного для убоя и первичной переработки сельскохозяйственных животных и птицы, заготовки, хранения, подработки, переработки, сортировки, охлаждения молока, мяса, птицы, овощной продукции, подготовки к реализации, погрузки, разгрузки, транспортировки сельскохозяйственной продукции и продуктов ее переработки;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приобретение специализированного транспорта, фургонов, прицепов, полуприцепов, вагонов, контейнеров для перевозки сельскохозяйственной продукции и продуктов ее переработки, в том числе с использованием лизинга.</a:t>
            </a:r>
            <a:endParaRPr lang="ru-RU" sz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35792" y="5041887"/>
            <a:ext cx="4753279" cy="147369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00175" y="5778732"/>
            <a:ext cx="6356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86429" y="6050530"/>
            <a:ext cx="498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Постановление Правительства Пермского края от 20.07.2015 N 470-п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6062597" y="4155869"/>
            <a:ext cx="940981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888742" y="3386254"/>
            <a:ext cx="4671196" cy="263123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19520" y="2963809"/>
            <a:ext cx="940981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838896" y="2211395"/>
            <a:ext cx="4671196" cy="10250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7" y="103502"/>
            <a:ext cx="515002" cy="82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01154" y="213832"/>
            <a:ext cx="10008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Программы субсидирования.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Сельское хозяйство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663880" y="1605016"/>
          <a:ext cx="5448678" cy="506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406378" y="1131681"/>
            <a:ext cx="3620020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 smtClean="0"/>
              <a:t>Проектная деятельность</a:t>
            </a:r>
            <a:endParaRPr lang="ru-RU" alt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3578" y="3470762"/>
            <a:ext cx="42402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откорм </a:t>
            </a:r>
            <a:r>
              <a:rPr lang="ru-RU" sz="1400" dirty="0"/>
              <a:t>крупного рогатого </a:t>
            </a:r>
            <a:r>
              <a:rPr lang="ru-RU" sz="1400" dirty="0" smtClean="0"/>
              <a:t>скота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разведение </a:t>
            </a:r>
            <a:r>
              <a:rPr lang="ru-RU" sz="1400" dirty="0"/>
              <a:t>коров, овец, коз, гусей, цесарок, страусов, кроликов, перепелов, пчел и иных видов сельскохозяйственных животных и </a:t>
            </a:r>
            <a:r>
              <a:rPr lang="ru-RU" sz="1400" dirty="0" smtClean="0"/>
              <a:t>птиц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организация </a:t>
            </a:r>
            <a:r>
              <a:rPr lang="ru-RU" sz="1400" dirty="0"/>
              <a:t>прудового и садкового рыбоводства;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мелкотоварное </a:t>
            </a:r>
            <a:r>
              <a:rPr lang="ru-RU" sz="1400" dirty="0"/>
              <a:t>производство сельскохозяйственной продукции отрасли </a:t>
            </a:r>
            <a:r>
              <a:rPr lang="ru-RU" sz="1400" dirty="0" smtClean="0"/>
              <a:t>растениеводства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организация </a:t>
            </a:r>
            <a:r>
              <a:rPr lang="ru-RU" sz="1400" dirty="0"/>
              <a:t>сбора и (или) сбыта, и (или) переработки сельскохозяйственной </a:t>
            </a:r>
            <a:r>
              <a:rPr lang="ru-RU" sz="1400" dirty="0" smtClean="0"/>
              <a:t>продукции</a:t>
            </a:r>
            <a:endParaRPr lang="ru-RU" sz="1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68381" y="954583"/>
            <a:ext cx="11473841" cy="399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888742" y="2220459"/>
            <a:ext cx="4571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Повышенные ставки субсидий применяются для проектов, реализуемых в территориях, удаленных от экономически развитых, социальных, инфраструктурных, инженерных центров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25766" y="1131681"/>
            <a:ext cx="4995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Постановление Правительства Пермского края от 15.07.2013 N 902-п</a:t>
            </a:r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1275"/>
            <a:ext cx="523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0"/>
          <p:cNvSpPr txBox="1">
            <a:spLocks noChangeArrowheads="1"/>
          </p:cNvSpPr>
          <p:nvPr/>
        </p:nvSpPr>
        <p:spPr bwMode="auto">
          <a:xfrm>
            <a:off x="1158875" y="212725"/>
            <a:ext cx="81486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 dirty="0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 dirty="0">
                <a:latin typeface="Arial" panose="020B0604020202020204" pitchFamily="34" charset="0"/>
              </a:rPr>
              <a:t>Программы кредитования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08200" y="2843213"/>
            <a:ext cx="31559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банков-партнеров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9500" y="1249363"/>
            <a:ext cx="9074150" cy="431800"/>
          </a:xfrm>
          <a:prstGeom prst="roundRect">
            <a:avLst/>
          </a:prstGeom>
          <a:solidFill>
            <a:srgbClr val="D142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/>
              <a:t>Online</a:t>
            </a:r>
            <a:r>
              <a:rPr lang="ru-RU" sz="2400" b="1" dirty="0"/>
              <a:t> (онлайн) заявка на подбор кредита</a:t>
            </a:r>
          </a:p>
        </p:txBody>
      </p:sp>
      <p:sp>
        <p:nvSpPr>
          <p:cNvPr id="4102" name="Прямоугольник 1"/>
          <p:cNvSpPr>
            <a:spLocks noChangeArrowheads="1"/>
          </p:cNvSpPr>
          <p:nvPr/>
        </p:nvSpPr>
        <p:spPr bwMode="auto">
          <a:xfrm>
            <a:off x="1120775" y="1966913"/>
            <a:ext cx="7434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/>
              <a:t>Реализация коммерческими банками утвержденной программы кредитования субъектов малого и среднего предпринимательства</a:t>
            </a:r>
          </a:p>
        </p:txBody>
      </p:sp>
      <p:pic>
        <p:nvPicPr>
          <p:cNvPr id="410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1843088"/>
            <a:ext cx="35083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449638"/>
            <a:ext cx="8794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3662363"/>
            <a:ext cx="10588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3449638"/>
            <a:ext cx="798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606800"/>
            <a:ext cx="1489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4054475"/>
            <a:ext cx="15700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141663"/>
            <a:ext cx="1025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919538"/>
            <a:ext cx="145573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114800"/>
            <a:ext cx="25527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4184650"/>
            <a:ext cx="6048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641850"/>
            <a:ext cx="14557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386263"/>
            <a:ext cx="15255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443413"/>
            <a:ext cx="13668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121275"/>
            <a:ext cx="2152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824413"/>
            <a:ext cx="11287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Рисунок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5122863"/>
            <a:ext cx="1855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Рисунок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4373563"/>
            <a:ext cx="4699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Рисунок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5124450"/>
            <a:ext cx="644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5581650"/>
            <a:ext cx="9064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5278438"/>
            <a:ext cx="15255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Рисунок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5895975"/>
            <a:ext cx="15859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Рисунок 409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5872163"/>
            <a:ext cx="3082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Рисунок 409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446713"/>
            <a:ext cx="1193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Рисунок 409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6224588"/>
            <a:ext cx="1350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Рисунок 409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3270250"/>
            <a:ext cx="785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Рисунок 410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6261100"/>
            <a:ext cx="10969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Рисунок 410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6315075"/>
            <a:ext cx="1244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Рисунок 410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6038850"/>
            <a:ext cx="7604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334963" y="903288"/>
            <a:ext cx="11306175" cy="77787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6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6062597" y="5521206"/>
            <a:ext cx="940981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888742" y="4371584"/>
            <a:ext cx="4671196" cy="16458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7" y="103502"/>
            <a:ext cx="515002" cy="82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01154" y="213832"/>
            <a:ext cx="10008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Программы субсидирования.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Сельское хозяйство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663879" y="1690278"/>
          <a:ext cx="5448678" cy="493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332751" y="1030020"/>
            <a:ext cx="1083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000" b="1" dirty="0" smtClean="0"/>
              <a:t>На производство </a:t>
            </a:r>
            <a:r>
              <a:rPr lang="ru-RU" sz="2000" b="1" dirty="0"/>
              <a:t>и реализацию молока из расчета за 1 кг реализованного и (или) отгруженного на собственную переработку молока высшего и (или) первого сорта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3578" y="4400864"/>
            <a:ext cx="45563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Требования: </a:t>
            </a:r>
            <a:endParaRPr lang="ru-RU" sz="1400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наличие </a:t>
            </a:r>
            <a:r>
              <a:rPr lang="ru-RU" sz="1400" dirty="0"/>
              <a:t>у </a:t>
            </a:r>
            <a:r>
              <a:rPr lang="ru-RU" sz="1400" dirty="0" smtClean="0"/>
              <a:t>с/х </a:t>
            </a:r>
            <a:r>
              <a:rPr lang="ru-RU" sz="1400" dirty="0"/>
              <a:t>товаропроизводителей поголовья коров на первое число месяца их обращения в Министерство за получением </a:t>
            </a:r>
            <a:r>
              <a:rPr lang="ru-RU" sz="1400" dirty="0" smtClean="0"/>
              <a:t>субсидий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д</a:t>
            </a:r>
            <a:r>
              <a:rPr lang="ru-RU" sz="1400" dirty="0" smtClean="0"/>
              <a:t>остижение значения показателя эффективности – объем производства молока на текущий год</a:t>
            </a:r>
            <a:endParaRPr lang="ru-RU" sz="1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68381" y="954583"/>
            <a:ext cx="11473841" cy="399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0643" y="6017484"/>
            <a:ext cx="4995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Постановление Правительства Пермского края </a:t>
            </a:r>
            <a:r>
              <a:rPr lang="ru-RU" b="1" dirty="0" smtClean="0"/>
              <a:t>от </a:t>
            </a:r>
            <a:r>
              <a:rPr lang="ru-RU" b="1" dirty="0"/>
              <a:t>24.04.2013 </a:t>
            </a:r>
            <a:r>
              <a:rPr lang="ru-RU" b="1" dirty="0" smtClean="0"/>
              <a:t>г </a:t>
            </a:r>
            <a:r>
              <a:rPr lang="ru-RU" b="1" dirty="0"/>
              <a:t>N </a:t>
            </a:r>
            <a:r>
              <a:rPr lang="ru-RU" b="1" dirty="0" smtClean="0"/>
              <a:t>327-п</a:t>
            </a:r>
            <a:endParaRPr lang="ru-RU" b="1" dirty="0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100175" y="3620022"/>
            <a:ext cx="6356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6735789" y="1762968"/>
            <a:ext cx="4753279" cy="12605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" y="65111"/>
            <a:ext cx="537351" cy="8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39246" y="222682"/>
            <a:ext cx="10008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Программы субсидирования.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Сельское хозяйство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839246" y="1483996"/>
          <a:ext cx="5273311" cy="518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367448" y="1067040"/>
            <a:ext cx="7686788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 smtClean="0"/>
              <a:t>На </a:t>
            </a:r>
            <a:r>
              <a:rPr lang="ru-RU" altLang="ru-RU" sz="2200" b="1" dirty="0"/>
              <a:t>производство и реализацию продукции растениеводства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61686" y="4573830"/>
            <a:ext cx="4627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/>
              <a:t>в первом расчетном </a:t>
            </a:r>
            <a:r>
              <a:rPr lang="ru-RU" sz="1200" u="sng" dirty="0" smtClean="0"/>
              <a:t>периоде</a:t>
            </a:r>
            <a:r>
              <a:rPr lang="ru-RU" sz="1200" dirty="0" smtClean="0"/>
              <a:t>: на </a:t>
            </a:r>
            <a:r>
              <a:rPr lang="ru-RU" sz="1200" dirty="0"/>
              <a:t>1 января </a:t>
            </a:r>
            <a:r>
              <a:rPr lang="ru-RU" sz="1200" dirty="0" smtClean="0"/>
              <a:t>тек. </a:t>
            </a:r>
            <a:r>
              <a:rPr lang="ru-RU" sz="1200" dirty="0"/>
              <a:t>года по сравнению с данными на 1 января </a:t>
            </a:r>
            <a:r>
              <a:rPr lang="ru-RU" sz="1200" dirty="0" smtClean="0"/>
              <a:t>пред. года, </a:t>
            </a:r>
            <a:r>
              <a:rPr lang="ru-RU" sz="1200" dirty="0"/>
              <a:t>при значении индекса эффективности использования посевных площадей - 20 </a:t>
            </a:r>
            <a:r>
              <a:rPr lang="ru-RU" sz="1200" dirty="0" smtClean="0"/>
              <a:t>% </a:t>
            </a:r>
            <a:r>
              <a:rPr lang="ru-RU" sz="1200" dirty="0"/>
              <a:t>и </a:t>
            </a:r>
            <a:r>
              <a:rPr lang="ru-RU" sz="1200" dirty="0" smtClean="0"/>
              <a:t>выше</a:t>
            </a:r>
          </a:p>
          <a:p>
            <a:r>
              <a:rPr lang="ru-RU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втором расчетном периоде </a:t>
            </a:r>
            <a:r>
              <a:rPr lang="ru-RU" sz="1200" dirty="0" smtClean="0"/>
              <a:t>: на </a:t>
            </a:r>
            <a:r>
              <a:rPr lang="ru-RU" sz="1200" dirty="0"/>
              <a:t>1 июля </a:t>
            </a:r>
            <a:r>
              <a:rPr lang="ru-RU" sz="1200" dirty="0" smtClean="0"/>
              <a:t>тек. </a:t>
            </a:r>
            <a:r>
              <a:rPr lang="ru-RU" sz="1200" dirty="0"/>
              <a:t>года по сравнению с данными о посевных площадях на 1 января </a:t>
            </a:r>
            <a:r>
              <a:rPr lang="ru-RU" sz="1200" dirty="0" smtClean="0"/>
              <a:t>тек. года;</a:t>
            </a:r>
            <a:endParaRPr lang="ru-RU" sz="1200" dirty="0"/>
          </a:p>
          <a:p>
            <a:r>
              <a:rPr lang="ru-RU" sz="1200" u="sng" dirty="0"/>
              <a:t>в третьем расчетном </a:t>
            </a:r>
            <a:r>
              <a:rPr lang="ru-RU" sz="1200" u="sng" dirty="0" smtClean="0"/>
              <a:t>периоде</a:t>
            </a:r>
            <a:r>
              <a:rPr lang="ru-RU" sz="1200" dirty="0" smtClean="0"/>
              <a:t>: </a:t>
            </a:r>
            <a:r>
              <a:rPr lang="ru-RU" sz="1200" dirty="0"/>
              <a:t>увеличение в </a:t>
            </a:r>
            <a:r>
              <a:rPr lang="ru-RU" sz="1200" dirty="0" smtClean="0"/>
              <a:t>тек. году </a:t>
            </a:r>
            <a:r>
              <a:rPr lang="ru-RU" sz="1200" dirty="0"/>
              <a:t>объема произведенной продукции растениеводства, переведенной в зерновые единицы, по сравнению с </a:t>
            </a:r>
            <a:r>
              <a:rPr lang="ru-RU" sz="1200" dirty="0" smtClean="0"/>
              <a:t>пред. годом, </a:t>
            </a:r>
            <a:r>
              <a:rPr lang="ru-RU" sz="1200" dirty="0"/>
              <a:t>значение индекса эффективности использования посевных площадей в </a:t>
            </a:r>
            <a:r>
              <a:rPr lang="ru-RU" sz="1200" dirty="0" smtClean="0"/>
              <a:t>тек. </a:t>
            </a:r>
            <a:r>
              <a:rPr lang="ru-RU" sz="1200" dirty="0"/>
              <a:t>году - 80 </a:t>
            </a:r>
            <a:r>
              <a:rPr lang="ru-RU" sz="1200" dirty="0" smtClean="0"/>
              <a:t>% </a:t>
            </a:r>
            <a:r>
              <a:rPr lang="ru-RU" sz="1200" dirty="0"/>
              <a:t>и выше от среднего значения по Пермскому </a:t>
            </a:r>
            <a:r>
              <a:rPr lang="ru-RU" sz="1200" dirty="0" smtClean="0"/>
              <a:t>краю.</a:t>
            </a:r>
            <a:endParaRPr lang="ru-RU" sz="1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68381" y="954583"/>
            <a:ext cx="11473841" cy="399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61687" y="3195032"/>
            <a:ext cx="45014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проведение комплекса агротехнологических работ;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повышение уровня экологической безопасности сельскохозяйственного производства;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повышение плодородия и качества почв.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35789" y="4452423"/>
            <a:ext cx="4753279" cy="218180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00175" y="5465581"/>
            <a:ext cx="6356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86429" y="5987899"/>
            <a:ext cx="498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Постановление Правительства Пермского края 187-п от 25.03.2014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7264" y="1803951"/>
            <a:ext cx="46903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первом расчетном периоде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1 января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тек. года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втором расчетном периоде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прирост посевных площадей на 1 июля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тек. года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сравнению с посевными площадями на 1 января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тек. года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третьем расчетном периоде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на 20 ноября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тек. года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5792" y="3145001"/>
            <a:ext cx="4753279" cy="11859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100175" y="2585584"/>
            <a:ext cx="6356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401018" y="1201653"/>
            <a:ext cx="475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D00000"/>
                </a:solidFill>
              </a:rPr>
              <a:t>Куда обращаться?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052185" y="1773238"/>
            <a:ext cx="10321447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Администрация муниципалитета по месту регистрации бизнеса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/>
              <a:t>(управление / отдел малого предпринимательства)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Министерство </a:t>
            </a:r>
            <a:r>
              <a:rPr lang="ru-RU" altLang="ru-RU" sz="2400" b="1" dirty="0" smtClean="0"/>
              <a:t>сельского хозяйства и продовольствия Пермского </a:t>
            </a:r>
            <a:r>
              <a:rPr lang="ru-RU" altLang="ru-RU" sz="2400" b="1" dirty="0"/>
              <a:t>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Отдел развития малых форм хозяйствования на селе</a:t>
            </a:r>
            <a:endParaRPr lang="ru-RU" altLang="ru-RU" sz="2400" b="1" dirty="0"/>
          </a:p>
          <a:p>
            <a:pPr algn="ctr">
              <a:spcBef>
                <a:spcPct val="0"/>
              </a:spcBef>
              <a:buNone/>
            </a:pPr>
            <a:r>
              <a:rPr lang="ru-RU" altLang="ru-RU" sz="2800" u="sng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</a:t>
            </a:r>
            <a:r>
              <a:rPr lang="ru-RU" altLang="ru-RU" sz="28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.</a:t>
            </a:r>
            <a:r>
              <a:rPr lang="en-US" altLang="ru-RU" sz="28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agro.permkrai.ru</a:t>
            </a:r>
            <a:endParaRPr lang="ru-RU" altLang="ru-RU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/>
              <a:t>тел. 265 55 94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Центры поддержки предпринимательства (ЦПП)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hlinkClick r:id="rId3"/>
              </a:rPr>
              <a:t>www.цпп-пермь.рф</a:t>
            </a:r>
            <a:endParaRPr lang="ru-RU" altLang="ru-RU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/>
              <a:t>Call-</a:t>
            </a:r>
            <a:r>
              <a:rPr lang="ru-RU" altLang="ru-RU" sz="2400" b="1" dirty="0"/>
              <a:t>центр 8 800 300 80 </a:t>
            </a:r>
            <a:r>
              <a:rPr lang="ru-RU" altLang="ru-RU" sz="2400" b="1" dirty="0" smtClean="0"/>
              <a:t>90</a:t>
            </a:r>
            <a:endParaRPr lang="ru-RU" altLang="ru-RU" sz="1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615858" y="2680570"/>
            <a:ext cx="9294312" cy="751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615858" y="4437087"/>
            <a:ext cx="9294312" cy="626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811214" y="219931"/>
            <a:ext cx="7704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Финансы.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Программы субсидирования.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Сельское хозяйство</a:t>
            </a:r>
            <a:endParaRPr lang="ru-RU" altLang="ru-RU" sz="2000" dirty="0"/>
          </a:p>
        </p:txBody>
      </p:sp>
      <p:pic>
        <p:nvPicPr>
          <p:cNvPr id="1127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7" y="101230"/>
            <a:ext cx="5000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168381" y="954583"/>
            <a:ext cx="11473841" cy="399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9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142875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8318" y="1000128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02660" y="444210"/>
            <a:ext cx="757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Финансы. Программы субсидирования. Промышленность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952629" y="2167063"/>
          <a:ext cx="3999359" cy="443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4416248" y="1123953"/>
            <a:ext cx="5832647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/>
              <a:t>Субсидирование кредитов на пополнение оборотных средств и текущую производственную деятельность </a:t>
            </a:r>
          </a:p>
        </p:txBody>
      </p:sp>
      <p:grpSp>
        <p:nvGrpSpPr>
          <p:cNvPr id="10247" name="Группа 18"/>
          <p:cNvGrpSpPr>
            <a:grpSpLocks/>
          </p:cNvGrpSpPr>
          <p:nvPr/>
        </p:nvGrpSpPr>
        <p:grpSpPr bwMode="auto">
          <a:xfrm>
            <a:off x="5663955" y="2564907"/>
            <a:ext cx="4881563" cy="3775571"/>
            <a:chOff x="4248697" y="2565108"/>
            <a:chExt cx="4880848" cy="377549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643927" y="2565108"/>
              <a:ext cx="4485618" cy="3775492"/>
            </a:xfrm>
            <a:prstGeom prst="roundRect">
              <a:avLst>
                <a:gd name="adj" fmla="val 3850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Кредитный договор заключен после 16.12.2014 или после 16.12.2014 по нему увеличена процентная ставка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Кредит предоставлен в валюте РФ и получен </a:t>
              </a:r>
              <a:br>
                <a:rPr lang="ru-RU" sz="1400" b="1" dirty="0">
                  <a:solidFill>
                    <a:schemeClr val="tx1"/>
                  </a:solidFill>
                </a:rPr>
              </a:br>
              <a:r>
                <a:rPr lang="ru-RU" sz="1400" b="1" dirty="0">
                  <a:solidFill>
                    <a:schemeClr val="tx1"/>
                  </a:solidFill>
                </a:rPr>
                <a:t>в российских кредитных организациях или ВЭБ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Сумма задолженности не превышает 50% всех доходов организации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Одной организации предоставляется субсидия </a:t>
              </a:r>
              <a:br>
                <a:rPr lang="ru-RU" sz="1400" b="1" dirty="0">
                  <a:solidFill>
                    <a:schemeClr val="tx1"/>
                  </a:solidFill>
                </a:rPr>
              </a:br>
              <a:r>
                <a:rPr lang="ru-RU" sz="1400" b="1" dirty="0">
                  <a:solidFill>
                    <a:schemeClr val="tx1"/>
                  </a:solidFill>
                </a:rPr>
                <a:t>в размере не более 75 млн. руб.</a:t>
              </a:r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248697" y="5948496"/>
              <a:ext cx="3952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232749"/>
            <a:ext cx="2376264" cy="74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214883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142875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8318" y="1000128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02660" y="437246"/>
            <a:ext cx="757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Финансы. Программы субсидирования. Промышленность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952629" y="2167063"/>
          <a:ext cx="3999359" cy="443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4798720" y="1273270"/>
            <a:ext cx="5583535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/>
              <a:t>Субсидирование кредитов </a:t>
            </a:r>
            <a:br>
              <a:rPr lang="ru-RU" altLang="ru-RU" sz="2200" b="1" dirty="0"/>
            </a:br>
            <a:r>
              <a:rPr lang="ru-RU" altLang="ru-RU" sz="2200" b="1" dirty="0"/>
              <a:t>на реализацию инвестиционных проектов</a:t>
            </a:r>
          </a:p>
        </p:txBody>
      </p:sp>
      <p:grpSp>
        <p:nvGrpSpPr>
          <p:cNvPr id="10247" name="Группа 18"/>
          <p:cNvGrpSpPr>
            <a:grpSpLocks/>
          </p:cNvGrpSpPr>
          <p:nvPr/>
        </p:nvGrpSpPr>
        <p:grpSpPr bwMode="auto">
          <a:xfrm>
            <a:off x="5663955" y="2348882"/>
            <a:ext cx="4881563" cy="3991596"/>
            <a:chOff x="4248697" y="2349089"/>
            <a:chExt cx="4880848" cy="399151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643927" y="2349089"/>
              <a:ext cx="4485618" cy="3991512"/>
            </a:xfrm>
            <a:prstGeom prst="roundRect">
              <a:avLst>
                <a:gd name="adj" fmla="val 3850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Кредитный договор заключен на срок не менее 3 лет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Кредит получен в российских кредитных организациях или ВЭБ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Кредиты, полученные в иностранной валюте субсидируются в рублях по курсу ЦБ РФ и из расчета 90% затрат организации на уплату процентов, но из расчета ставки по кредиту </a:t>
              </a:r>
              <a:br>
                <a:rPr lang="ru-RU" sz="1400" b="1" dirty="0">
                  <a:solidFill>
                    <a:schemeClr val="tx1"/>
                  </a:solidFill>
                </a:rPr>
              </a:br>
              <a:r>
                <a:rPr lang="ru-RU" sz="1400" b="1" dirty="0">
                  <a:solidFill>
                    <a:schemeClr val="tx1"/>
                  </a:solidFill>
                </a:rPr>
                <a:t>не более 4% годовых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Ввод производственных мощностей по проекту не ранее 1 января 2014 г.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Размер кредитных средств, привлеченных организацией на реализацию проекта, не более 80% от его общей стоимости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Созданные рабочие места являются высокопроизводительными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endParaRPr lang="ru-RU" sz="1400" dirty="0"/>
            </a:p>
            <a:p>
              <a:pPr>
                <a:defRPr/>
              </a:pPr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248697" y="5948496"/>
              <a:ext cx="3952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5" y="1123952"/>
            <a:ext cx="2990107" cy="8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142875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8318" y="1000128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74097" y="447114"/>
            <a:ext cx="757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Финансы. Программы субсидирования. Промышленность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4763213" y="3141978"/>
            <a:ext cx="5583535" cy="215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/>
              <a:t>Федеральный информационный портал </a:t>
            </a:r>
            <a:br>
              <a:rPr lang="ru-RU" altLang="ru-RU" sz="2200" b="1" dirty="0"/>
            </a:br>
            <a:r>
              <a:rPr lang="ru-RU" altLang="ru-RU" sz="2200" b="1" dirty="0"/>
              <a:t>о мерах поддержки промышленности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endParaRPr lang="ru-RU" altLang="ru-RU" sz="2200" b="1" dirty="0"/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endParaRPr lang="ru-RU" altLang="ru-RU" sz="2200" b="1" dirty="0"/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endParaRPr lang="ru-RU" altLang="ru-RU" sz="2200" b="1" dirty="0"/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endParaRPr lang="ru-RU" altLang="ru-RU" sz="2200" b="1" dirty="0"/>
          </a:p>
          <a:p>
            <a:pPr algn="ctr"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4400" b="1" u="sng" dirty="0">
                <a:solidFill>
                  <a:srgbClr val="0070C0"/>
                </a:solidFill>
              </a:rPr>
              <a:t>проммонитор.рф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05" y="3141977"/>
            <a:ext cx="2990107" cy="8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10" y="4214379"/>
            <a:ext cx="1790700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664598" y="1628803"/>
            <a:ext cx="8717657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/>
              <a:t>Информация о мерах поддержки для предприятий отдельных отраслей размещена на федеральном портале поддержки организаций промышленности:</a:t>
            </a: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0"/>
          <p:cNvSpPr txBox="1">
            <a:spLocks noChangeArrowheads="1"/>
          </p:cNvSpPr>
          <p:nvPr/>
        </p:nvSpPr>
        <p:spPr bwMode="auto">
          <a:xfrm>
            <a:off x="2484442" y="514351"/>
            <a:ext cx="8148637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400" b="1"/>
              <a:t>Финансы.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400" b="1"/>
              <a:t>Программы субсидирования. Инновации.</a:t>
            </a: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8" y="474121"/>
            <a:ext cx="2089151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278067" y="2224092"/>
            <a:ext cx="2160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/>
              <a:t>Программа «Старт»</a:t>
            </a:r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 rot="21390098">
            <a:off x="1855792" y="1636715"/>
            <a:ext cx="1468437" cy="1173163"/>
          </a:xfrm>
          <a:custGeom>
            <a:avLst/>
            <a:gdLst>
              <a:gd name="T0" fmla="*/ 0 w 1468438"/>
              <a:gd name="T1" fmla="*/ 1173162 h 1173162"/>
              <a:gd name="T2" fmla="*/ 1175148 w 1468438"/>
              <a:gd name="T3" fmla="*/ 146645 h 1173162"/>
              <a:gd name="T4" fmla="*/ 1158625 w 1468438"/>
              <a:gd name="T5" fmla="*/ 0 h 1173162"/>
              <a:gd name="T6" fmla="*/ 1468438 w 1468438"/>
              <a:gd name="T7" fmla="*/ 234632 h 1173162"/>
              <a:gd name="T8" fmla="*/ 1224716 w 1468438"/>
              <a:gd name="T9" fmla="*/ 586581 h 1173162"/>
              <a:gd name="T10" fmla="*/ 1208193 w 1468438"/>
              <a:gd name="T11" fmla="*/ 439936 h 1173162"/>
              <a:gd name="T12" fmla="*/ 0 w 1468438"/>
              <a:gd name="T13" fmla="*/ 1173162 h 11731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68438" h="1173162">
                <a:moveTo>
                  <a:pt x="0" y="1173162"/>
                </a:moveTo>
                <a:cubicBezTo>
                  <a:pt x="163160" y="651757"/>
                  <a:pt x="554876" y="309584"/>
                  <a:pt x="1175148" y="146645"/>
                </a:cubicBezTo>
                <a:lnTo>
                  <a:pt x="1158625" y="0"/>
                </a:lnTo>
                <a:lnTo>
                  <a:pt x="1468438" y="234632"/>
                </a:lnTo>
                <a:lnTo>
                  <a:pt x="1224716" y="586581"/>
                </a:lnTo>
                <a:lnTo>
                  <a:pt x="1208193" y="439936"/>
                </a:lnTo>
                <a:cubicBezTo>
                  <a:pt x="647471" y="505111"/>
                  <a:pt x="244740" y="749520"/>
                  <a:pt x="0" y="11731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440243" y="1509717"/>
            <a:ext cx="604837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0" lang="ru-RU" altLang="ru-RU" sz="1800" b="1" dirty="0"/>
              <a:t>   Малые инновационные предприятия, работающие не более 2 лет, имеющих ОКВЭД 7</a:t>
            </a:r>
            <a:r>
              <a:rPr kumimoji="0" lang="en-US" altLang="ru-RU" sz="1800" b="1" dirty="0"/>
              <a:t>2</a:t>
            </a:r>
            <a:r>
              <a:rPr kumimoji="0" lang="ru-RU" altLang="ru-RU" sz="1800" b="1" dirty="0"/>
              <a:t>.1 и выручку не более 1 млн. руб. в год 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0" lang="ru-RU" altLang="ru-RU" sz="1800" b="1" dirty="0"/>
              <a:t>   Программа трехлетняя (</a:t>
            </a:r>
            <a:r>
              <a:rPr lang="ru-RU" sz="1800" dirty="0"/>
              <a:t>2 млн./3 млн./4 млн.</a:t>
            </a:r>
            <a:r>
              <a:rPr kumimoji="0" lang="ru-RU" altLang="ru-RU" sz="1800" b="1" dirty="0"/>
              <a:t>)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0" lang="ru-RU" altLang="ru-RU" sz="1800" b="1" dirty="0"/>
              <a:t>   Расходы на НИОКР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kumimoji="0" lang="ru-RU" altLang="ru-RU" sz="1500" b="1" dirty="0"/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1774827" y="3457580"/>
            <a:ext cx="31686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/>
              <a:t>Конкурс «Коммерциализация»</a:t>
            </a:r>
          </a:p>
        </p:txBody>
      </p:sp>
      <p:sp>
        <p:nvSpPr>
          <p:cNvPr id="25608" name="TextBox 24"/>
          <p:cNvSpPr txBox="1">
            <a:spLocks noChangeArrowheads="1"/>
          </p:cNvSpPr>
          <p:nvPr/>
        </p:nvSpPr>
        <p:spPr bwMode="auto">
          <a:xfrm>
            <a:off x="5232404" y="3457575"/>
            <a:ext cx="5184775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0" lang="ru-RU" altLang="ru-RU" sz="1800" b="1"/>
              <a:t>   </a:t>
            </a:r>
            <a:r>
              <a:rPr kumimoji="0" lang="ru-RU" altLang="ru-RU" sz="1600" b="1"/>
              <a:t>Малые инновационные предприятия,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b="1"/>
              <a:t> работающие более 1 года, имеющих ОКВЭД 73.10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600" b="1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0" lang="ru-RU" altLang="ru-RU" sz="1600" b="1"/>
              <a:t>   До 15 млн.рублей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600" b="1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0" lang="ru-RU" altLang="ru-RU" sz="1600" b="1"/>
              <a:t>   Расходы на сертификацию, проектирование, приобретение оборудования, уплату лизинговых платежей, приобретение программных средств и другие</a:t>
            </a:r>
          </a:p>
        </p:txBody>
      </p:sp>
      <p:sp>
        <p:nvSpPr>
          <p:cNvPr id="25609" name="TextBox 31"/>
          <p:cNvSpPr txBox="1">
            <a:spLocks noChangeArrowheads="1"/>
          </p:cNvSpPr>
          <p:nvPr/>
        </p:nvSpPr>
        <p:spPr bwMode="auto">
          <a:xfrm>
            <a:off x="1544639" y="4706941"/>
            <a:ext cx="12303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b="1"/>
              <a:t>Результат </a:t>
            </a:r>
            <a:br>
              <a:rPr kumimoji="0" lang="ru-RU" altLang="ru-RU" sz="1400" b="1"/>
            </a:br>
            <a:r>
              <a:rPr kumimoji="0" lang="ru-RU" altLang="ru-RU" sz="1400" b="1"/>
              <a:t>НИОКР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b="1"/>
              <a:t>50% затрат</a:t>
            </a:r>
          </a:p>
        </p:txBody>
      </p:sp>
      <p:sp>
        <p:nvSpPr>
          <p:cNvPr id="25610" name="TextBox 32"/>
          <p:cNvSpPr txBox="1">
            <a:spLocks noChangeArrowheads="1"/>
          </p:cNvSpPr>
          <p:nvPr/>
        </p:nvSpPr>
        <p:spPr bwMode="auto">
          <a:xfrm>
            <a:off x="2711451" y="4721227"/>
            <a:ext cx="104140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b="1"/>
              <a:t>Субсидия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ru-RU" altLang="ru-RU" sz="1400" b="1"/>
              <a:t>50% затрат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b="1"/>
              <a:t>до 15 млн. руб.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000"/>
          </a:p>
        </p:txBody>
      </p:sp>
      <p:sp>
        <p:nvSpPr>
          <p:cNvPr id="25611" name="TextBox 33"/>
          <p:cNvSpPr txBox="1">
            <a:spLocks noChangeArrowheads="1"/>
          </p:cNvSpPr>
          <p:nvPr/>
        </p:nvSpPr>
        <p:spPr bwMode="auto">
          <a:xfrm>
            <a:off x="3748092" y="4749801"/>
            <a:ext cx="1316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b="1"/>
              <a:t>Производство нового продукта</a:t>
            </a:r>
          </a:p>
        </p:txBody>
      </p:sp>
      <p:graphicFrame>
        <p:nvGraphicFramePr>
          <p:cNvPr id="42" name="Схема 41"/>
          <p:cNvGraphicFramePr/>
          <p:nvPr/>
        </p:nvGraphicFramePr>
        <p:xfrm>
          <a:off x="1678618" y="4258665"/>
          <a:ext cx="3203741" cy="46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1728792" y="3357563"/>
            <a:ext cx="6599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TextBox 1"/>
          <p:cNvSpPr txBox="1">
            <a:spLocks noChangeArrowheads="1"/>
          </p:cNvSpPr>
          <p:nvPr/>
        </p:nvSpPr>
        <p:spPr bwMode="auto">
          <a:xfrm>
            <a:off x="1774830" y="5805489"/>
            <a:ext cx="8785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ru-RU" sz="1600" b="1" dirty="0">
                <a:latin typeface="Arial" charset="0"/>
                <a:cs typeface="Arial" charset="0"/>
              </a:rPr>
              <a:t> </a:t>
            </a:r>
            <a:r>
              <a:rPr lang="en-US" altLang="ru-RU" b="1" dirty="0">
                <a:solidFill>
                  <a:srgbClr val="0070C0"/>
                </a:solidFill>
                <a:latin typeface="+mn-lt"/>
                <a:cs typeface="Arial" charset="0"/>
                <a:hlinkClick r:id="rId9"/>
              </a:rPr>
              <a:t>www.fasie.ru</a:t>
            </a:r>
            <a:r>
              <a:rPr lang="ru-RU" altLang="ru-RU" b="1" dirty="0">
                <a:solidFill>
                  <a:srgbClr val="DE0000"/>
                </a:solidFill>
                <a:latin typeface="Arial" charset="0"/>
                <a:cs typeface="Arial" charset="0"/>
              </a:rPr>
              <a:t>                     </a:t>
            </a:r>
            <a:r>
              <a:rPr lang="ru-RU" altLang="ru-RU" b="1" dirty="0">
                <a:solidFill>
                  <a:srgbClr val="FF3300"/>
                </a:solidFill>
                <a:latin typeface="+mn-lt"/>
                <a:cs typeface="Arial" charset="0"/>
              </a:rPr>
              <a:t>Региональный представитель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b="1" dirty="0">
                <a:hlinkClick r:id="rId10"/>
              </a:rPr>
              <a:t>www.цпп-пермь.рф</a:t>
            </a:r>
            <a:r>
              <a:rPr lang="ru-RU" altLang="ru-RU" b="1" dirty="0">
                <a:solidFill>
                  <a:srgbClr val="DE0000"/>
                </a:solidFill>
                <a:latin typeface="+mn-lt"/>
                <a:cs typeface="Arial" charset="0"/>
                <a:hlinkClick r:id="rId10"/>
              </a:rPr>
              <a:t> </a:t>
            </a:r>
            <a:r>
              <a:rPr lang="ru-RU" altLang="ru-RU" b="1" dirty="0">
                <a:solidFill>
                  <a:srgbClr val="DE0000"/>
                </a:solidFill>
                <a:latin typeface="+mn-lt"/>
                <a:cs typeface="Arial" charset="0"/>
              </a:rPr>
              <a:t>         </a:t>
            </a:r>
            <a:r>
              <a:rPr lang="ru-RU" altLang="ru-RU" b="1" dirty="0">
                <a:solidFill>
                  <a:srgbClr val="FF3300"/>
                </a:solidFill>
                <a:latin typeface="+mn-lt"/>
                <a:cs typeface="Arial" charset="0"/>
              </a:rPr>
              <a:t>(342) 298 42 68   </a:t>
            </a:r>
            <a:r>
              <a:rPr lang="en-US" altLang="ru-RU" b="1" dirty="0">
                <a:solidFill>
                  <a:srgbClr val="DE0000"/>
                </a:solidFill>
                <a:latin typeface="+mn-lt"/>
                <a:cs typeface="Arial" charset="0"/>
                <a:hlinkClick r:id="rId11"/>
              </a:rPr>
              <a:t>poletaev@permsc.ru</a:t>
            </a:r>
            <a:r>
              <a:rPr lang="en-US" altLang="ru-RU" b="1" dirty="0">
                <a:solidFill>
                  <a:srgbClr val="DE0000"/>
                </a:solidFill>
                <a:latin typeface="+mn-lt"/>
                <a:cs typeface="Arial" charset="0"/>
              </a:rPr>
              <a:t> </a:t>
            </a:r>
            <a:endParaRPr lang="ru-RU" altLang="ru-RU" b="1" dirty="0">
              <a:solidFill>
                <a:srgbClr val="DE0000"/>
              </a:solidFill>
              <a:latin typeface="+mn-lt"/>
              <a:cs typeface="Arial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ru-RU" altLang="ru-RU" b="1" dirty="0"/>
          </a:p>
        </p:txBody>
      </p:sp>
      <p:pic>
        <p:nvPicPr>
          <p:cNvPr id="25615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8" y="115892"/>
            <a:ext cx="565151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765304" y="1341439"/>
            <a:ext cx="6600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763717" y="5795963"/>
            <a:ext cx="6599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8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9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6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906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906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8985" y="115888"/>
              <a:ext cx="9648031" cy="662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4099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127129"/>
            <a:ext cx="1447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/>
          <a:srcRect l="19729" t="13314" r="19269" b="20807"/>
          <a:stretch/>
        </p:blipFill>
        <p:spPr bwMode="auto">
          <a:xfrm>
            <a:off x="2568579" y="1735143"/>
            <a:ext cx="7199313" cy="437673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/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208213" y="6172204"/>
            <a:ext cx="215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/>
              <a:t>www.social-idea.ru</a:t>
            </a:r>
            <a:endParaRPr lang="ru-RU" altLang="ru-RU" sz="1400" b="1" dirty="0"/>
          </a:p>
        </p:txBody>
      </p:sp>
      <p:pic>
        <p:nvPicPr>
          <p:cNvPr id="410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9" y="158754"/>
            <a:ext cx="4365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40"/>
          <p:cNvSpPr txBox="1">
            <a:spLocks noChangeArrowheads="1"/>
          </p:cNvSpPr>
          <p:nvPr/>
        </p:nvSpPr>
        <p:spPr bwMode="auto">
          <a:xfrm>
            <a:off x="2217742" y="571500"/>
            <a:ext cx="8148637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/>
              <a:t>Финансы. Социальное предпринимательство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781178" y="1027113"/>
            <a:ext cx="8507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346204"/>
            <a:ext cx="1447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3616326" y="876304"/>
            <a:ext cx="6642100" cy="70802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b="1" cap="all" dirty="0">
                <a:solidFill>
                  <a:srgbClr val="006600"/>
                </a:solidFill>
                <a:latin typeface="Calibri Light" pitchFamily="34" charset="0"/>
              </a:rPr>
              <a:t>       </a:t>
            </a:r>
            <a:r>
              <a:rPr lang="ru-RU" sz="2000" b="1" cap="all" dirty="0">
                <a:solidFill>
                  <a:schemeClr val="bg1"/>
                </a:solidFill>
              </a:rPr>
              <a:t>ВСЕРОССИЙСКИЙ КОНКУРС ПРОЕКТОВ </a:t>
            </a:r>
          </a:p>
          <a:p>
            <a:pPr eaLnBrk="1" hangingPunct="1">
              <a:defRPr/>
            </a:pPr>
            <a:r>
              <a:rPr lang="ru-RU" sz="2000" b="1" cap="all" dirty="0">
                <a:solidFill>
                  <a:schemeClr val="bg1"/>
                </a:solidFill>
              </a:rPr>
              <a:t>      «СОЦИАЛЬНЫЙ ПРЕДПРИНИМАТЕЛЬ»</a:t>
            </a:r>
          </a:p>
        </p:txBody>
      </p:sp>
      <p:sp>
        <p:nvSpPr>
          <p:cNvPr id="5124" name="Номер слайда 44"/>
          <p:cNvSpPr>
            <a:spLocks noGrp="1"/>
          </p:cNvSpPr>
          <p:nvPr>
            <p:ph type="sldNum" sz="quarter" idx="12"/>
          </p:nvPr>
        </p:nvSpPr>
        <p:spPr bwMode="auto">
          <a:xfrm>
            <a:off x="8289926" y="6524629"/>
            <a:ext cx="1968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32" indent="-285744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F04FD2-4F03-4A90-88BC-39CBA03E975A}" type="slidenum">
              <a:rPr lang="ru-RU" altLang="ru-RU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3315" y="2109788"/>
            <a:ext cx="4387851" cy="256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59629" y="1676404"/>
            <a:ext cx="3190875" cy="4316413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7481892" y="2008192"/>
            <a:ext cx="2651125" cy="3235325"/>
          </a:xfrm>
          <a:prstGeom prst="wedgeRoundRectCallout">
            <a:avLst>
              <a:gd name="adj1" fmla="val -20027"/>
              <a:gd name="adj2" fmla="val 56059"/>
              <a:gd name="adj3" fmla="val 16667"/>
            </a:avLst>
          </a:prstGeom>
          <a:solidFill>
            <a:srgbClr val="FAD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69192" y="2636839"/>
            <a:ext cx="25724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действующему бизнесу, 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подающему проект во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2-ой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раз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67614" y="4816479"/>
            <a:ext cx="173060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стартап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компаниям</a:t>
            </a:r>
          </a:p>
        </p:txBody>
      </p:sp>
      <p:sp>
        <p:nvSpPr>
          <p:cNvPr id="5130" name="TextBox 40"/>
          <p:cNvSpPr txBox="1">
            <a:spLocks noChangeArrowheads="1"/>
          </p:cNvSpPr>
          <p:nvPr/>
        </p:nvSpPr>
        <p:spPr bwMode="auto">
          <a:xfrm>
            <a:off x="7678739" y="1676402"/>
            <a:ext cx="2881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B050"/>
                </a:solidFill>
              </a:rPr>
              <a:t>БЕСПРОЦЕНТНЫЕ ЗАЙМЫ</a:t>
            </a:r>
          </a:p>
        </p:txBody>
      </p:sp>
      <p:sp>
        <p:nvSpPr>
          <p:cNvPr id="5131" name="TextBox 41"/>
          <p:cNvSpPr txBox="1">
            <a:spLocks noChangeArrowheads="1"/>
          </p:cNvSpPr>
          <p:nvPr/>
        </p:nvSpPr>
        <p:spPr bwMode="auto">
          <a:xfrm>
            <a:off x="7372354" y="2276479"/>
            <a:ext cx="2951163" cy="307777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</a:rPr>
              <a:t>до 10 000 000 рублей</a:t>
            </a:r>
          </a:p>
        </p:txBody>
      </p:sp>
      <p:sp>
        <p:nvSpPr>
          <p:cNvPr id="5132" name="TextBox 42"/>
          <p:cNvSpPr txBox="1">
            <a:spLocks noChangeArrowheads="1"/>
          </p:cNvSpPr>
          <p:nvPr/>
        </p:nvSpPr>
        <p:spPr bwMode="auto">
          <a:xfrm>
            <a:off x="7289804" y="3333754"/>
            <a:ext cx="2949575" cy="307777"/>
          </a:xfrm>
          <a:prstGeom prst="rect">
            <a:avLst/>
          </a:prstGeom>
          <a:solidFill>
            <a:srgbClr val="008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</a:rPr>
              <a:t>до 5 000 000 рублей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86651" y="3679825"/>
            <a:ext cx="26044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действующему бизнесу, 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подающему проект во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1-ый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раз</a:t>
            </a:r>
          </a:p>
        </p:txBody>
      </p:sp>
      <p:sp>
        <p:nvSpPr>
          <p:cNvPr id="5134" name="TextBox 44"/>
          <p:cNvSpPr txBox="1">
            <a:spLocks noChangeArrowheads="1"/>
          </p:cNvSpPr>
          <p:nvPr/>
        </p:nvSpPr>
        <p:spPr bwMode="auto">
          <a:xfrm>
            <a:off x="7362829" y="4376742"/>
            <a:ext cx="2951163" cy="307777"/>
          </a:xfrm>
          <a:prstGeom prst="rect">
            <a:avLst/>
          </a:prstGeom>
          <a:solidFill>
            <a:srgbClr val="00A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</a:rPr>
              <a:t>до 500 000 рублей</a:t>
            </a:r>
          </a:p>
        </p:txBody>
      </p:sp>
      <p:sp>
        <p:nvSpPr>
          <p:cNvPr id="5135" name="TextBox 20"/>
          <p:cNvSpPr txBox="1">
            <a:spLocks noChangeArrowheads="1"/>
          </p:cNvSpPr>
          <p:nvPr/>
        </p:nvSpPr>
        <p:spPr bwMode="auto">
          <a:xfrm>
            <a:off x="1897065" y="5735641"/>
            <a:ext cx="49196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Срок возврата средств не должен превышать 7 лет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(при объеме финансирования от 5 до 10 млн. рублей)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и 5 лет (при объеме финансирования до 5 млн. рублей)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с начала финансирования проекта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92304" y="5516563"/>
            <a:ext cx="4919663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41504" y="6748463"/>
            <a:ext cx="4919663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TextBox 47"/>
          <p:cNvSpPr txBox="1">
            <a:spLocks noChangeArrowheads="1"/>
          </p:cNvSpPr>
          <p:nvPr/>
        </p:nvSpPr>
        <p:spPr bwMode="auto">
          <a:xfrm>
            <a:off x="1806577" y="2081218"/>
            <a:ext cx="4933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B050"/>
                </a:solidFill>
              </a:rPr>
              <a:t>ОСНОВНЫЕ ТРЕБОВАНИЯ К ПРОЕКТАМ</a:t>
            </a:r>
          </a:p>
        </p:txBody>
      </p:sp>
      <p:pic>
        <p:nvPicPr>
          <p:cNvPr id="3" name="Picture 2" descr="https://encrypted-tbn2.gstatic.com/images?q=tbn:ANd9GcQovWA3Taj66aijkSI5Cr8hmnnyiTmxRTuSJDvnbhcnoQNME3gRyMEOOK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339" y="2511430"/>
            <a:ext cx="417512" cy="3016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/>
        </p:spPr>
      </p:pic>
      <p:sp>
        <p:nvSpPr>
          <p:cNvPr id="5140" name="Rectangle 6"/>
          <p:cNvSpPr>
            <a:spLocks noChangeArrowheads="1"/>
          </p:cNvSpPr>
          <p:nvPr/>
        </p:nvSpPr>
        <p:spPr bwMode="auto">
          <a:xfrm>
            <a:off x="2413004" y="2563817"/>
            <a:ext cx="4208463" cy="260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r>
              <a:rPr lang="ru-RU" altLang="ru-RU" sz="1200" b="1"/>
              <a:t>Реализация на территории РФ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r>
              <a:rPr lang="ru-RU" altLang="ru-RU" sz="1200" b="1"/>
              <a:t>   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endParaRPr lang="ru-RU" altLang="ru-RU" sz="1200" b="1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r>
              <a:rPr lang="ru-RU" altLang="ru-RU" sz="1200" b="1"/>
              <a:t>Наличие социальной идеи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endParaRPr lang="ru-RU" altLang="ru-RU" sz="1200" b="1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endParaRPr lang="ru-RU" altLang="ru-RU" sz="1200" b="1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r>
              <a:rPr lang="ru-RU" altLang="ru-RU" sz="1200" b="1"/>
              <a:t>Инновационный подход к решению социальной проблемы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endParaRPr lang="ru-RU" altLang="ru-RU" sz="1200" b="1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endParaRPr lang="ru-RU" altLang="ru-RU" sz="1200" b="1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r>
              <a:rPr lang="ru-RU" altLang="ru-RU" sz="1200" b="1"/>
              <a:t>Бизнес-модель  (финансовая устойчивость)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endParaRPr lang="ru-RU" altLang="ru-RU" sz="1200" b="1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endParaRPr lang="ru-RU" altLang="ru-RU" sz="1200" b="1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r>
              <a:rPr lang="ru-RU" altLang="ru-RU" sz="1200" b="1"/>
              <a:t>Возможность применения технологий в других регионах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endParaRPr lang="ru-RU" altLang="ru-RU" sz="1200" b="1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endParaRPr lang="ru-RU" altLang="ru-RU" sz="1200" b="1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6600"/>
              </a:buClr>
              <a:buFontTx/>
              <a:buNone/>
            </a:pPr>
            <a:r>
              <a:rPr lang="ru-RU" altLang="ru-RU" sz="1200" b="1"/>
              <a:t>20% от бюджета проекта должны быть средствами заявителя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899608" y="2932550"/>
            <a:ext cx="288816" cy="27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ADBA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18191" y="3430786"/>
            <a:ext cx="285619" cy="30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61485" y="3866647"/>
            <a:ext cx="215875" cy="23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8" y="4330704"/>
            <a:ext cx="2635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TextBox 4"/>
          <p:cNvSpPr txBox="1">
            <a:spLocks noChangeArrowheads="1"/>
          </p:cNvSpPr>
          <p:nvPr/>
        </p:nvSpPr>
        <p:spPr bwMode="auto">
          <a:xfrm>
            <a:off x="1827217" y="4702175"/>
            <a:ext cx="731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2D050"/>
                </a:solidFill>
              </a:rPr>
              <a:t>20%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55842" y="2536825"/>
            <a:ext cx="455612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308229" y="2781300"/>
            <a:ext cx="451961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5145" idx="0"/>
          </p:cNvCxnSpPr>
          <p:nvPr/>
        </p:nvCxnSpPr>
        <p:spPr>
          <a:xfrm flipV="1">
            <a:off x="2193136" y="4530727"/>
            <a:ext cx="4604543" cy="1714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7078665" y="5516565"/>
            <a:ext cx="3257551" cy="122396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Бесплатные консультации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по условиям предоставления займа: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1" dirty="0">
                <a:solidFill>
                  <a:schemeClr val="tx1"/>
                </a:solidFill>
              </a:rPr>
              <a:t>региональный представитель в г. Перми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1" b="1" dirty="0">
                <a:solidFill>
                  <a:schemeClr val="tx1"/>
                </a:solidFill>
              </a:rPr>
              <a:t>Трубина Ольга Вячеславовна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1" b="1" dirty="0">
                <a:solidFill>
                  <a:schemeClr val="tx1"/>
                </a:solidFill>
              </a:rPr>
              <a:t>Тел.: 8-922-649-66-56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dirty="0">
                <a:solidFill>
                  <a:schemeClr val="tx1"/>
                </a:solidFill>
              </a:rPr>
              <a:t>Skype</a:t>
            </a:r>
            <a:r>
              <a:rPr lang="ru-RU" sz="1051" dirty="0">
                <a:solidFill>
                  <a:schemeClr val="tx1"/>
                </a:solidFill>
              </a:rPr>
              <a:t>:</a:t>
            </a:r>
            <a:r>
              <a:rPr lang="en-US" sz="1051" dirty="0">
                <a:solidFill>
                  <a:schemeClr val="tx1"/>
                </a:solidFill>
              </a:rPr>
              <a:t> </a:t>
            </a:r>
            <a:r>
              <a:rPr lang="en-US" sz="1051" dirty="0" err="1">
                <a:solidFill>
                  <a:schemeClr val="tx1"/>
                </a:solidFill>
              </a:rPr>
              <a:t>trubina_ola</a:t>
            </a:r>
            <a:endParaRPr lang="en-US" sz="105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 dirty="0">
                <a:solidFill>
                  <a:schemeClr val="tx1"/>
                </a:solidFill>
              </a:rPr>
              <a:t>https://vk.com/perm_sp</a:t>
            </a:r>
            <a:endParaRPr lang="ru-RU" sz="1051" dirty="0">
              <a:solidFill>
                <a:schemeClr val="tx1"/>
              </a:solidFill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7299329" y="5516563"/>
            <a:ext cx="305752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289804" y="6759575"/>
            <a:ext cx="305752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42" y="25400"/>
            <a:ext cx="3905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TextBox 40"/>
          <p:cNvSpPr txBox="1">
            <a:spLocks noChangeArrowheads="1"/>
          </p:cNvSpPr>
          <p:nvPr/>
        </p:nvSpPr>
        <p:spPr bwMode="auto">
          <a:xfrm>
            <a:off x="2165352" y="269876"/>
            <a:ext cx="8148639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1800" b="1"/>
              <a:t>Финансы. Социальное предпринимательство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1806578" y="823913"/>
            <a:ext cx="8507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4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142875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8318" y="1000128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67612" y="452305"/>
            <a:ext cx="757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Финансы. Программы субсидирования.  </a:t>
            </a:r>
            <a:r>
              <a:rPr lang="ru-RU" altLang="ru-RU" sz="1800" b="1" dirty="0" err="1">
                <a:latin typeface="Arial" charset="0"/>
              </a:rPr>
              <a:t>Импортозамещение</a:t>
            </a:r>
            <a:r>
              <a:rPr lang="ru-RU" altLang="ru-RU" sz="1800" b="1" dirty="0">
                <a:latin typeface="Arial" charset="0"/>
              </a:rPr>
              <a:t>.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952629" y="2132858"/>
          <a:ext cx="3999359" cy="443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952626" y="1268414"/>
            <a:ext cx="6681788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/>
              <a:t>Фонд развития промышленности </a:t>
            </a:r>
            <a:r>
              <a:rPr lang="en-US" altLang="ru-RU" sz="2200" b="1" u="sng" dirty="0">
                <a:solidFill>
                  <a:srgbClr val="0070C0"/>
                </a:solidFill>
              </a:rPr>
              <a:t>rftr.ru</a:t>
            </a:r>
            <a:endParaRPr lang="ru-RU" altLang="ru-RU" sz="2200" b="1" u="sng" dirty="0">
              <a:solidFill>
                <a:srgbClr val="0070C0"/>
              </a:solidFill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lang="ru-RU" altLang="ru-RU" sz="2200" b="1" dirty="0"/>
              <a:t>Поддержка проектов импортозамещения</a:t>
            </a:r>
          </a:p>
        </p:txBody>
      </p:sp>
      <p:grpSp>
        <p:nvGrpSpPr>
          <p:cNvPr id="10247" name="Группа 18"/>
          <p:cNvGrpSpPr>
            <a:grpSpLocks/>
          </p:cNvGrpSpPr>
          <p:nvPr/>
        </p:nvGrpSpPr>
        <p:grpSpPr bwMode="auto">
          <a:xfrm>
            <a:off x="5663955" y="2564907"/>
            <a:ext cx="4881563" cy="3775571"/>
            <a:chOff x="4248697" y="2565108"/>
            <a:chExt cx="4880848" cy="377549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643927" y="2565108"/>
              <a:ext cx="4485618" cy="3775492"/>
            </a:xfrm>
            <a:prstGeom prst="roundRect">
              <a:avLst>
                <a:gd name="adj" fmla="val 3850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Целевой объем продаж новой продукции от 500 млн. руб. ежегодно со 2-го года серийного производства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Заявитель предоставляет обеспечение всей суммы займа (банковская гарантия, поручительство, залог)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Займ не может быть потрачен на приобретение недвижимости, строительство, научно-исследовательские работы, производство продукции военного назначения</a:t>
              </a:r>
            </a:p>
            <a:p>
              <a:pPr marL="285744" indent="-285744"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Ограничения:</a:t>
              </a: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не офшор и не иностранная компания</a:t>
              </a: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Юридическая чистота заёмщика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lvl="1"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Финансовая состоятельность заёмщика</a:t>
              </a:r>
            </a:p>
            <a:p>
              <a:pPr lvl="1">
                <a:spcAft>
                  <a:spcPts val="6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lvl="1">
                <a:spcAft>
                  <a:spcPts val="6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marL="285744" indent="-285744">
                <a:buFont typeface="Wingdings" panose="05000000000000000000" pitchFamily="2" charset="2"/>
                <a:buChar char="§"/>
                <a:defRPr/>
              </a:pPr>
              <a:endParaRPr lang="ru-RU" sz="1400" dirty="0"/>
            </a:p>
            <a:p>
              <a:pPr>
                <a:defRPr/>
              </a:pPr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248697" y="5948496"/>
              <a:ext cx="3952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83" y="1196754"/>
            <a:ext cx="1419225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4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3167" y="918580"/>
            <a:ext cx="7543800" cy="75334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400" dirty="0">
                <a:solidFill>
                  <a:srgbClr val="990033"/>
                </a:solidFill>
              </a:rPr>
              <a:t>Содействие работодателям в подборе необходимых работников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3592" y="1844824"/>
            <a:ext cx="7992888" cy="4608512"/>
          </a:xfrm>
          <a:solidFill>
            <a:schemeClr val="bg2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1400" dirty="0"/>
              <a:t>Содействие работодателям в подборе необходимых работников оказывают центры занятости населения на территории соответствующих муниципальных образований.</a:t>
            </a:r>
          </a:p>
          <a:p>
            <a:endParaRPr lang="ru-RU" spc="-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7608" y="2780928"/>
            <a:ext cx="2664296" cy="1152128"/>
          </a:xfrm>
          <a:prstGeom prst="rect">
            <a:avLst/>
          </a:prstGeom>
          <a:ln>
            <a:solidFill>
              <a:srgbClr val="A5002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Работодатель или уполномоченный его представитель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375920" y="3212976"/>
            <a:ext cx="1368152" cy="0"/>
          </a:xfrm>
          <a:prstGeom prst="straightConnector1">
            <a:avLst/>
          </a:prstGeom>
          <a:ln>
            <a:solidFill>
              <a:srgbClr val="990033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960096" y="2708920"/>
            <a:ext cx="2160240" cy="1152128"/>
          </a:xfrm>
          <a:prstGeom prst="rect">
            <a:avLst/>
          </a:prstGeom>
          <a:ln>
            <a:solidFill>
              <a:srgbClr val="9900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kern="0" dirty="0" smtClean="0">
                <a:solidFill>
                  <a:srgbClr val="000000"/>
                </a:solidFill>
              </a:rPr>
              <a:t>В муниципальные центры </a:t>
            </a:r>
            <a:r>
              <a:rPr lang="ru-RU" kern="0" dirty="0">
                <a:solidFill>
                  <a:srgbClr val="000000"/>
                </a:solidFill>
              </a:rPr>
              <a:t>занятости </a:t>
            </a:r>
            <a:r>
              <a:rPr lang="ru-RU" kern="0" dirty="0" smtClean="0">
                <a:solidFill>
                  <a:srgbClr val="000000"/>
                </a:solidFill>
              </a:rPr>
              <a:t>населения (ЦЗН)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375920" y="278093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обращается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087888" y="3861048"/>
            <a:ext cx="1800200" cy="648072"/>
          </a:xfrm>
          <a:prstGeom prst="straightConnector1">
            <a:avLst/>
          </a:prstGeom>
          <a:ln>
            <a:solidFill>
              <a:srgbClr val="990033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698147" y="4437857"/>
            <a:ext cx="3237137" cy="1656184"/>
          </a:xfrm>
          <a:prstGeom prst="rect">
            <a:avLst/>
          </a:prstGeom>
          <a:ln>
            <a:solidFill>
              <a:srgbClr val="9900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A50021"/>
                </a:solidFill>
              </a:rPr>
              <a:t>Результат :</a:t>
            </a:r>
          </a:p>
          <a:p>
            <a:pPr algn="ctr"/>
            <a:r>
              <a:rPr lang="ru-RU" dirty="0" smtClean="0"/>
              <a:t>- Получение перечня </a:t>
            </a:r>
            <a:br>
              <a:rPr lang="ru-RU" dirty="0" smtClean="0"/>
            </a:br>
            <a:r>
              <a:rPr lang="ru-RU" dirty="0" smtClean="0"/>
              <a:t>кандидатур граждан </a:t>
            </a:r>
            <a:br>
              <a:rPr lang="ru-RU" dirty="0" smtClean="0"/>
            </a:br>
            <a:r>
              <a:rPr lang="ru-RU" dirty="0" smtClean="0"/>
              <a:t>для подбора необходимых работников.</a:t>
            </a:r>
            <a:endParaRPr lang="ru-RU" dirty="0"/>
          </a:p>
        </p:txBody>
      </p:sp>
      <p:pic>
        <p:nvPicPr>
          <p:cNvPr id="18" name="Picture 146" descr="BIZRU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3" y="1988841"/>
            <a:ext cx="12239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9120340" y="3429004"/>
            <a:ext cx="1368425" cy="1800225"/>
            <a:chOff x="4513" y="1979"/>
            <a:chExt cx="862" cy="1134"/>
          </a:xfrm>
        </p:grpSpPr>
        <p:sp>
          <p:nvSpPr>
            <p:cNvPr id="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513" y="1979"/>
              <a:ext cx="862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4630" y="3066"/>
              <a:ext cx="362" cy="35"/>
            </a:xfrm>
            <a:custGeom>
              <a:avLst/>
              <a:gdLst>
                <a:gd name="T0" fmla="*/ 3 w 434"/>
                <a:gd name="T1" fmla="*/ 8 h 42"/>
                <a:gd name="T2" fmla="*/ 16 w 434"/>
                <a:gd name="T3" fmla="*/ 7 h 42"/>
                <a:gd name="T4" fmla="*/ 33 w 434"/>
                <a:gd name="T5" fmla="*/ 6 h 42"/>
                <a:gd name="T6" fmla="*/ 45 w 434"/>
                <a:gd name="T7" fmla="*/ 3 h 42"/>
                <a:gd name="T8" fmla="*/ 47 w 434"/>
                <a:gd name="T9" fmla="*/ 3 h 42"/>
                <a:gd name="T10" fmla="*/ 41 w 434"/>
                <a:gd name="T11" fmla="*/ 2 h 42"/>
                <a:gd name="T12" fmla="*/ 48 w 434"/>
                <a:gd name="T13" fmla="*/ 1 h 42"/>
                <a:gd name="T14" fmla="*/ 76 w 434"/>
                <a:gd name="T15" fmla="*/ 1 h 42"/>
                <a:gd name="T16" fmla="*/ 110 w 434"/>
                <a:gd name="T17" fmla="*/ 2 h 42"/>
                <a:gd name="T18" fmla="*/ 135 w 434"/>
                <a:gd name="T19" fmla="*/ 3 h 42"/>
                <a:gd name="T20" fmla="*/ 143 w 434"/>
                <a:gd name="T21" fmla="*/ 2 h 42"/>
                <a:gd name="T22" fmla="*/ 149 w 434"/>
                <a:gd name="T23" fmla="*/ 1 h 42"/>
                <a:gd name="T24" fmla="*/ 158 w 434"/>
                <a:gd name="T25" fmla="*/ 0 h 42"/>
                <a:gd name="T26" fmla="*/ 166 w 434"/>
                <a:gd name="T27" fmla="*/ 0 h 42"/>
                <a:gd name="T28" fmla="*/ 169 w 434"/>
                <a:gd name="T29" fmla="*/ 2 h 42"/>
                <a:gd name="T30" fmla="*/ 168 w 434"/>
                <a:gd name="T31" fmla="*/ 2 h 42"/>
                <a:gd name="T32" fmla="*/ 170 w 434"/>
                <a:gd name="T33" fmla="*/ 3 h 42"/>
                <a:gd name="T34" fmla="*/ 176 w 434"/>
                <a:gd name="T35" fmla="*/ 6 h 42"/>
                <a:gd name="T36" fmla="*/ 180 w 434"/>
                <a:gd name="T37" fmla="*/ 6 h 42"/>
                <a:gd name="T38" fmla="*/ 189 w 434"/>
                <a:gd name="T39" fmla="*/ 7 h 42"/>
                <a:gd name="T40" fmla="*/ 203 w 434"/>
                <a:gd name="T41" fmla="*/ 7 h 42"/>
                <a:gd name="T42" fmla="*/ 215 w 434"/>
                <a:gd name="T43" fmla="*/ 8 h 42"/>
                <a:gd name="T44" fmla="*/ 224 w 434"/>
                <a:gd name="T45" fmla="*/ 10 h 42"/>
                <a:gd name="T46" fmla="*/ 234 w 434"/>
                <a:gd name="T47" fmla="*/ 12 h 42"/>
                <a:gd name="T48" fmla="*/ 245 w 434"/>
                <a:gd name="T49" fmla="*/ 13 h 42"/>
                <a:gd name="T50" fmla="*/ 250 w 434"/>
                <a:gd name="T51" fmla="*/ 15 h 42"/>
                <a:gd name="T52" fmla="*/ 251 w 434"/>
                <a:gd name="T53" fmla="*/ 15 h 42"/>
                <a:gd name="T54" fmla="*/ 246 w 434"/>
                <a:gd name="T55" fmla="*/ 18 h 42"/>
                <a:gd name="T56" fmla="*/ 238 w 434"/>
                <a:gd name="T57" fmla="*/ 19 h 42"/>
                <a:gd name="T58" fmla="*/ 230 w 434"/>
                <a:gd name="T59" fmla="*/ 20 h 42"/>
                <a:gd name="T60" fmla="*/ 225 w 434"/>
                <a:gd name="T61" fmla="*/ 20 h 42"/>
                <a:gd name="T62" fmla="*/ 217 w 434"/>
                <a:gd name="T63" fmla="*/ 20 h 42"/>
                <a:gd name="T64" fmla="*/ 207 w 434"/>
                <a:gd name="T65" fmla="*/ 20 h 42"/>
                <a:gd name="T66" fmla="*/ 198 w 434"/>
                <a:gd name="T67" fmla="*/ 21 h 42"/>
                <a:gd name="T68" fmla="*/ 191 w 434"/>
                <a:gd name="T69" fmla="*/ 23 h 42"/>
                <a:gd name="T70" fmla="*/ 183 w 434"/>
                <a:gd name="T71" fmla="*/ 23 h 42"/>
                <a:gd name="T72" fmla="*/ 172 w 434"/>
                <a:gd name="T73" fmla="*/ 23 h 42"/>
                <a:gd name="T74" fmla="*/ 163 w 434"/>
                <a:gd name="T75" fmla="*/ 23 h 42"/>
                <a:gd name="T76" fmla="*/ 156 w 434"/>
                <a:gd name="T77" fmla="*/ 21 h 42"/>
                <a:gd name="T78" fmla="*/ 145 w 434"/>
                <a:gd name="T79" fmla="*/ 21 h 42"/>
                <a:gd name="T80" fmla="*/ 135 w 434"/>
                <a:gd name="T81" fmla="*/ 23 h 42"/>
                <a:gd name="T82" fmla="*/ 126 w 434"/>
                <a:gd name="T83" fmla="*/ 23 h 42"/>
                <a:gd name="T84" fmla="*/ 121 w 434"/>
                <a:gd name="T85" fmla="*/ 23 h 42"/>
                <a:gd name="T86" fmla="*/ 112 w 434"/>
                <a:gd name="T87" fmla="*/ 23 h 42"/>
                <a:gd name="T88" fmla="*/ 102 w 434"/>
                <a:gd name="T89" fmla="*/ 24 h 42"/>
                <a:gd name="T90" fmla="*/ 93 w 434"/>
                <a:gd name="T91" fmla="*/ 24 h 42"/>
                <a:gd name="T92" fmla="*/ 89 w 434"/>
                <a:gd name="T93" fmla="*/ 23 h 42"/>
                <a:gd name="T94" fmla="*/ 81 w 434"/>
                <a:gd name="T95" fmla="*/ 23 h 42"/>
                <a:gd name="T96" fmla="*/ 70 w 434"/>
                <a:gd name="T97" fmla="*/ 24 h 42"/>
                <a:gd name="T98" fmla="*/ 61 w 434"/>
                <a:gd name="T99" fmla="*/ 24 h 42"/>
                <a:gd name="T100" fmla="*/ 53 w 434"/>
                <a:gd name="T101" fmla="*/ 23 h 42"/>
                <a:gd name="T102" fmla="*/ 46 w 434"/>
                <a:gd name="T103" fmla="*/ 23 h 42"/>
                <a:gd name="T104" fmla="*/ 40 w 434"/>
                <a:gd name="T105" fmla="*/ 21 h 42"/>
                <a:gd name="T106" fmla="*/ 28 w 434"/>
                <a:gd name="T107" fmla="*/ 19 h 42"/>
                <a:gd name="T108" fmla="*/ 23 w 434"/>
                <a:gd name="T109" fmla="*/ 15 h 42"/>
                <a:gd name="T110" fmla="*/ 13 w 434"/>
                <a:gd name="T111" fmla="*/ 14 h 42"/>
                <a:gd name="T112" fmla="*/ 8 w 434"/>
                <a:gd name="T113" fmla="*/ 13 h 42"/>
                <a:gd name="T114" fmla="*/ 2 w 434"/>
                <a:gd name="T115" fmla="*/ 10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4"/>
                <a:gd name="T175" fmla="*/ 0 h 42"/>
                <a:gd name="T176" fmla="*/ 434 w 434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4" h="42">
                  <a:moveTo>
                    <a:pt x="0" y="15"/>
                  </a:moveTo>
                  <a:lnTo>
                    <a:pt x="5" y="13"/>
                  </a:lnTo>
                  <a:lnTo>
                    <a:pt x="15" y="12"/>
                  </a:lnTo>
                  <a:lnTo>
                    <a:pt x="27" y="11"/>
                  </a:lnTo>
                  <a:lnTo>
                    <a:pt x="42" y="10"/>
                  </a:lnTo>
                  <a:lnTo>
                    <a:pt x="56" y="9"/>
                  </a:lnTo>
                  <a:lnTo>
                    <a:pt x="69" y="8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80" y="5"/>
                  </a:lnTo>
                  <a:lnTo>
                    <a:pt x="76" y="4"/>
                  </a:lnTo>
                  <a:lnTo>
                    <a:pt x="71" y="2"/>
                  </a:lnTo>
                  <a:lnTo>
                    <a:pt x="66" y="2"/>
                  </a:lnTo>
                  <a:lnTo>
                    <a:pt x="81" y="1"/>
                  </a:lnTo>
                  <a:lnTo>
                    <a:pt x="104" y="1"/>
                  </a:lnTo>
                  <a:lnTo>
                    <a:pt x="131" y="1"/>
                  </a:lnTo>
                  <a:lnTo>
                    <a:pt x="161" y="2"/>
                  </a:lnTo>
                  <a:lnTo>
                    <a:pt x="189" y="3"/>
                  </a:lnTo>
                  <a:lnTo>
                    <a:pt x="214" y="4"/>
                  </a:lnTo>
                  <a:lnTo>
                    <a:pt x="232" y="4"/>
                  </a:lnTo>
                  <a:lnTo>
                    <a:pt x="243" y="3"/>
                  </a:lnTo>
                  <a:lnTo>
                    <a:pt x="246" y="3"/>
                  </a:lnTo>
                  <a:lnTo>
                    <a:pt x="251" y="2"/>
                  </a:lnTo>
                  <a:lnTo>
                    <a:pt x="258" y="1"/>
                  </a:lnTo>
                  <a:lnTo>
                    <a:pt x="265" y="0"/>
                  </a:lnTo>
                  <a:lnTo>
                    <a:pt x="272" y="0"/>
                  </a:lnTo>
                  <a:lnTo>
                    <a:pt x="280" y="0"/>
                  </a:lnTo>
                  <a:lnTo>
                    <a:pt x="287" y="0"/>
                  </a:lnTo>
                  <a:lnTo>
                    <a:pt x="292" y="1"/>
                  </a:lnTo>
                  <a:lnTo>
                    <a:pt x="291" y="2"/>
                  </a:lnTo>
                  <a:lnTo>
                    <a:pt x="290" y="2"/>
                  </a:lnTo>
                  <a:lnTo>
                    <a:pt x="289" y="3"/>
                  </a:lnTo>
                  <a:lnTo>
                    <a:pt x="288" y="4"/>
                  </a:lnTo>
                  <a:lnTo>
                    <a:pt x="292" y="5"/>
                  </a:lnTo>
                  <a:lnTo>
                    <a:pt x="298" y="8"/>
                  </a:lnTo>
                  <a:lnTo>
                    <a:pt x="303" y="9"/>
                  </a:lnTo>
                  <a:lnTo>
                    <a:pt x="306" y="10"/>
                  </a:lnTo>
                  <a:lnTo>
                    <a:pt x="310" y="10"/>
                  </a:lnTo>
                  <a:lnTo>
                    <a:pt x="317" y="10"/>
                  </a:lnTo>
                  <a:lnTo>
                    <a:pt x="326" y="11"/>
                  </a:lnTo>
                  <a:lnTo>
                    <a:pt x="337" y="11"/>
                  </a:lnTo>
                  <a:lnTo>
                    <a:pt x="349" y="12"/>
                  </a:lnTo>
                  <a:lnTo>
                    <a:pt x="360" y="13"/>
                  </a:lnTo>
                  <a:lnTo>
                    <a:pt x="371" y="15"/>
                  </a:lnTo>
                  <a:lnTo>
                    <a:pt x="379" y="16"/>
                  </a:lnTo>
                  <a:lnTo>
                    <a:pt x="387" y="17"/>
                  </a:lnTo>
                  <a:lnTo>
                    <a:pt x="396" y="19"/>
                  </a:lnTo>
                  <a:lnTo>
                    <a:pt x="404" y="20"/>
                  </a:lnTo>
                  <a:lnTo>
                    <a:pt x="413" y="21"/>
                  </a:lnTo>
                  <a:lnTo>
                    <a:pt x="422" y="23"/>
                  </a:lnTo>
                  <a:lnTo>
                    <a:pt x="427" y="24"/>
                  </a:lnTo>
                  <a:lnTo>
                    <a:pt x="432" y="25"/>
                  </a:lnTo>
                  <a:lnTo>
                    <a:pt x="434" y="26"/>
                  </a:lnTo>
                  <a:lnTo>
                    <a:pt x="433" y="27"/>
                  </a:lnTo>
                  <a:lnTo>
                    <a:pt x="430" y="29"/>
                  </a:lnTo>
                  <a:lnTo>
                    <a:pt x="424" y="31"/>
                  </a:lnTo>
                  <a:lnTo>
                    <a:pt x="417" y="32"/>
                  </a:lnTo>
                  <a:lnTo>
                    <a:pt x="410" y="34"/>
                  </a:lnTo>
                  <a:lnTo>
                    <a:pt x="403" y="34"/>
                  </a:lnTo>
                  <a:lnTo>
                    <a:pt x="397" y="35"/>
                  </a:lnTo>
                  <a:lnTo>
                    <a:pt x="393" y="35"/>
                  </a:lnTo>
                  <a:lnTo>
                    <a:pt x="388" y="35"/>
                  </a:lnTo>
                  <a:lnTo>
                    <a:pt x="382" y="35"/>
                  </a:lnTo>
                  <a:lnTo>
                    <a:pt x="374" y="35"/>
                  </a:lnTo>
                  <a:lnTo>
                    <a:pt x="365" y="35"/>
                  </a:lnTo>
                  <a:lnTo>
                    <a:pt x="356" y="35"/>
                  </a:lnTo>
                  <a:lnTo>
                    <a:pt x="348" y="35"/>
                  </a:lnTo>
                  <a:lnTo>
                    <a:pt x="340" y="36"/>
                  </a:lnTo>
                  <a:lnTo>
                    <a:pt x="335" y="36"/>
                  </a:lnTo>
                  <a:lnTo>
                    <a:pt x="330" y="38"/>
                  </a:lnTo>
                  <a:lnTo>
                    <a:pt x="324" y="38"/>
                  </a:lnTo>
                  <a:lnTo>
                    <a:pt x="315" y="38"/>
                  </a:lnTo>
                  <a:lnTo>
                    <a:pt x="306" y="39"/>
                  </a:lnTo>
                  <a:lnTo>
                    <a:pt x="296" y="39"/>
                  </a:lnTo>
                  <a:lnTo>
                    <a:pt x="288" y="39"/>
                  </a:lnTo>
                  <a:lnTo>
                    <a:pt x="280" y="38"/>
                  </a:lnTo>
                  <a:lnTo>
                    <a:pt x="274" y="38"/>
                  </a:lnTo>
                  <a:lnTo>
                    <a:pt x="268" y="36"/>
                  </a:lnTo>
                  <a:lnTo>
                    <a:pt x="260" y="36"/>
                  </a:lnTo>
                  <a:lnTo>
                    <a:pt x="251" y="36"/>
                  </a:lnTo>
                  <a:lnTo>
                    <a:pt x="242" y="38"/>
                  </a:lnTo>
                  <a:lnTo>
                    <a:pt x="232" y="38"/>
                  </a:lnTo>
                  <a:lnTo>
                    <a:pt x="224" y="39"/>
                  </a:lnTo>
                  <a:lnTo>
                    <a:pt x="217" y="40"/>
                  </a:lnTo>
                  <a:lnTo>
                    <a:pt x="214" y="40"/>
                  </a:lnTo>
                  <a:lnTo>
                    <a:pt x="209" y="40"/>
                  </a:lnTo>
                  <a:lnTo>
                    <a:pt x="202" y="40"/>
                  </a:lnTo>
                  <a:lnTo>
                    <a:pt x="193" y="41"/>
                  </a:lnTo>
                  <a:lnTo>
                    <a:pt x="184" y="41"/>
                  </a:lnTo>
                  <a:lnTo>
                    <a:pt x="175" y="42"/>
                  </a:lnTo>
                  <a:lnTo>
                    <a:pt x="167" y="42"/>
                  </a:lnTo>
                  <a:lnTo>
                    <a:pt x="160" y="42"/>
                  </a:lnTo>
                  <a:lnTo>
                    <a:pt x="156" y="41"/>
                  </a:lnTo>
                  <a:lnTo>
                    <a:pt x="153" y="41"/>
                  </a:lnTo>
                  <a:lnTo>
                    <a:pt x="147" y="41"/>
                  </a:lnTo>
                  <a:lnTo>
                    <a:pt x="139" y="41"/>
                  </a:lnTo>
                  <a:lnTo>
                    <a:pt x="130" y="42"/>
                  </a:lnTo>
                  <a:lnTo>
                    <a:pt x="121" y="42"/>
                  </a:lnTo>
                  <a:lnTo>
                    <a:pt x="113" y="42"/>
                  </a:lnTo>
                  <a:lnTo>
                    <a:pt x="104" y="42"/>
                  </a:lnTo>
                  <a:lnTo>
                    <a:pt x="99" y="41"/>
                  </a:lnTo>
                  <a:lnTo>
                    <a:pt x="91" y="39"/>
                  </a:lnTo>
                  <a:lnTo>
                    <a:pt x="84" y="38"/>
                  </a:lnTo>
                  <a:lnTo>
                    <a:pt x="79" y="38"/>
                  </a:lnTo>
                  <a:lnTo>
                    <a:pt x="74" y="38"/>
                  </a:lnTo>
                  <a:lnTo>
                    <a:pt x="68" y="36"/>
                  </a:lnTo>
                  <a:lnTo>
                    <a:pt x="58" y="35"/>
                  </a:lnTo>
                  <a:lnTo>
                    <a:pt x="49" y="32"/>
                  </a:lnTo>
                  <a:lnTo>
                    <a:pt x="43" y="29"/>
                  </a:lnTo>
                  <a:lnTo>
                    <a:pt x="38" y="27"/>
                  </a:lnTo>
                  <a:lnTo>
                    <a:pt x="31" y="26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3" y="23"/>
                  </a:lnTo>
                  <a:lnTo>
                    <a:pt x="8" y="20"/>
                  </a:lnTo>
                  <a:lnTo>
                    <a:pt x="2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600" y="2446"/>
              <a:ext cx="92" cy="127"/>
            </a:xfrm>
            <a:custGeom>
              <a:avLst/>
              <a:gdLst>
                <a:gd name="T0" fmla="*/ 64 w 110"/>
                <a:gd name="T1" fmla="*/ 0 h 151"/>
                <a:gd name="T2" fmla="*/ 62 w 110"/>
                <a:gd name="T3" fmla="*/ 20 h 151"/>
                <a:gd name="T4" fmla="*/ 59 w 110"/>
                <a:gd name="T5" fmla="*/ 40 h 151"/>
                <a:gd name="T6" fmla="*/ 55 w 110"/>
                <a:gd name="T7" fmla="*/ 61 h 151"/>
                <a:gd name="T8" fmla="*/ 49 w 110"/>
                <a:gd name="T9" fmla="*/ 80 h 151"/>
                <a:gd name="T10" fmla="*/ 45 w 110"/>
                <a:gd name="T11" fmla="*/ 84 h 151"/>
                <a:gd name="T12" fmla="*/ 45 w 110"/>
                <a:gd name="T13" fmla="*/ 87 h 151"/>
                <a:gd name="T14" fmla="*/ 41 w 110"/>
                <a:gd name="T15" fmla="*/ 89 h 151"/>
                <a:gd name="T16" fmla="*/ 38 w 110"/>
                <a:gd name="T17" fmla="*/ 90 h 151"/>
                <a:gd name="T18" fmla="*/ 35 w 110"/>
                <a:gd name="T19" fmla="*/ 90 h 151"/>
                <a:gd name="T20" fmla="*/ 32 w 110"/>
                <a:gd name="T21" fmla="*/ 90 h 151"/>
                <a:gd name="T22" fmla="*/ 27 w 110"/>
                <a:gd name="T23" fmla="*/ 90 h 151"/>
                <a:gd name="T24" fmla="*/ 23 w 110"/>
                <a:gd name="T25" fmla="*/ 89 h 151"/>
                <a:gd name="T26" fmla="*/ 17 w 110"/>
                <a:gd name="T27" fmla="*/ 89 h 151"/>
                <a:gd name="T28" fmla="*/ 11 w 110"/>
                <a:gd name="T29" fmla="*/ 89 h 151"/>
                <a:gd name="T30" fmla="*/ 6 w 110"/>
                <a:gd name="T31" fmla="*/ 89 h 151"/>
                <a:gd name="T32" fmla="*/ 0 w 110"/>
                <a:gd name="T33" fmla="*/ 89 h 151"/>
                <a:gd name="T34" fmla="*/ 15 w 110"/>
                <a:gd name="T35" fmla="*/ 87 h 151"/>
                <a:gd name="T36" fmla="*/ 27 w 110"/>
                <a:gd name="T37" fmla="*/ 84 h 151"/>
                <a:gd name="T38" fmla="*/ 36 w 110"/>
                <a:gd name="T39" fmla="*/ 78 h 151"/>
                <a:gd name="T40" fmla="*/ 43 w 110"/>
                <a:gd name="T41" fmla="*/ 70 h 151"/>
                <a:gd name="T42" fmla="*/ 49 w 110"/>
                <a:gd name="T43" fmla="*/ 59 h 151"/>
                <a:gd name="T44" fmla="*/ 54 w 110"/>
                <a:gd name="T45" fmla="*/ 44 h 151"/>
                <a:gd name="T46" fmla="*/ 59 w 110"/>
                <a:gd name="T47" fmla="*/ 24 h 151"/>
                <a:gd name="T48" fmla="*/ 64 w 110"/>
                <a:gd name="T49" fmla="*/ 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0"/>
                <a:gd name="T76" fmla="*/ 0 h 151"/>
                <a:gd name="T77" fmla="*/ 110 w 110"/>
                <a:gd name="T78" fmla="*/ 151 h 1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0" h="151">
                  <a:moveTo>
                    <a:pt x="110" y="0"/>
                  </a:moveTo>
                  <a:lnTo>
                    <a:pt x="107" y="34"/>
                  </a:lnTo>
                  <a:lnTo>
                    <a:pt x="102" y="67"/>
                  </a:lnTo>
                  <a:lnTo>
                    <a:pt x="94" y="102"/>
                  </a:lnTo>
                  <a:lnTo>
                    <a:pt x="82" y="134"/>
                  </a:lnTo>
                  <a:lnTo>
                    <a:pt x="78" y="141"/>
                  </a:lnTo>
                  <a:lnTo>
                    <a:pt x="76" y="147"/>
                  </a:lnTo>
                  <a:lnTo>
                    <a:pt x="71" y="150"/>
                  </a:lnTo>
                  <a:lnTo>
                    <a:pt x="64" y="151"/>
                  </a:lnTo>
                  <a:lnTo>
                    <a:pt x="60" y="151"/>
                  </a:lnTo>
                  <a:lnTo>
                    <a:pt x="54" y="151"/>
                  </a:lnTo>
                  <a:lnTo>
                    <a:pt x="46" y="151"/>
                  </a:lnTo>
                  <a:lnTo>
                    <a:pt x="38" y="150"/>
                  </a:lnTo>
                  <a:lnTo>
                    <a:pt x="29" y="150"/>
                  </a:lnTo>
                  <a:lnTo>
                    <a:pt x="18" y="150"/>
                  </a:lnTo>
                  <a:lnTo>
                    <a:pt x="9" y="150"/>
                  </a:lnTo>
                  <a:lnTo>
                    <a:pt x="0" y="150"/>
                  </a:lnTo>
                  <a:lnTo>
                    <a:pt x="25" y="147"/>
                  </a:lnTo>
                  <a:lnTo>
                    <a:pt x="46" y="141"/>
                  </a:lnTo>
                  <a:lnTo>
                    <a:pt x="61" y="132"/>
                  </a:lnTo>
                  <a:lnTo>
                    <a:pt x="74" y="118"/>
                  </a:lnTo>
                  <a:lnTo>
                    <a:pt x="83" y="99"/>
                  </a:lnTo>
                  <a:lnTo>
                    <a:pt x="92" y="74"/>
                  </a:lnTo>
                  <a:lnTo>
                    <a:pt x="100" y="4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528" y="2197"/>
              <a:ext cx="164" cy="395"/>
            </a:xfrm>
            <a:custGeom>
              <a:avLst/>
              <a:gdLst>
                <a:gd name="T0" fmla="*/ 39 w 197"/>
                <a:gd name="T1" fmla="*/ 237 h 468"/>
                <a:gd name="T2" fmla="*/ 39 w 197"/>
                <a:gd name="T3" fmla="*/ 221 h 468"/>
                <a:gd name="T4" fmla="*/ 42 w 197"/>
                <a:gd name="T5" fmla="*/ 210 h 468"/>
                <a:gd name="T6" fmla="*/ 42 w 197"/>
                <a:gd name="T7" fmla="*/ 191 h 468"/>
                <a:gd name="T8" fmla="*/ 39 w 197"/>
                <a:gd name="T9" fmla="*/ 203 h 468"/>
                <a:gd name="T10" fmla="*/ 39 w 197"/>
                <a:gd name="T11" fmla="*/ 228 h 468"/>
                <a:gd name="T12" fmla="*/ 39 w 197"/>
                <a:gd name="T13" fmla="*/ 255 h 468"/>
                <a:gd name="T14" fmla="*/ 35 w 197"/>
                <a:gd name="T15" fmla="*/ 276 h 468"/>
                <a:gd name="T16" fmla="*/ 31 w 197"/>
                <a:gd name="T17" fmla="*/ 281 h 468"/>
                <a:gd name="T18" fmla="*/ 23 w 197"/>
                <a:gd name="T19" fmla="*/ 281 h 468"/>
                <a:gd name="T20" fmla="*/ 13 w 197"/>
                <a:gd name="T21" fmla="*/ 281 h 468"/>
                <a:gd name="T22" fmla="*/ 6 w 197"/>
                <a:gd name="T23" fmla="*/ 280 h 468"/>
                <a:gd name="T24" fmla="*/ 1 w 197"/>
                <a:gd name="T25" fmla="*/ 276 h 468"/>
                <a:gd name="T26" fmla="*/ 1 w 197"/>
                <a:gd name="T27" fmla="*/ 267 h 468"/>
                <a:gd name="T28" fmla="*/ 0 w 197"/>
                <a:gd name="T29" fmla="*/ 241 h 468"/>
                <a:gd name="T30" fmla="*/ 0 w 197"/>
                <a:gd name="T31" fmla="*/ 222 h 468"/>
                <a:gd name="T32" fmla="*/ 2 w 197"/>
                <a:gd name="T33" fmla="*/ 205 h 468"/>
                <a:gd name="T34" fmla="*/ 2 w 197"/>
                <a:gd name="T35" fmla="*/ 190 h 468"/>
                <a:gd name="T36" fmla="*/ 1 w 197"/>
                <a:gd name="T37" fmla="*/ 177 h 468"/>
                <a:gd name="T38" fmla="*/ 1 w 197"/>
                <a:gd name="T39" fmla="*/ 158 h 468"/>
                <a:gd name="T40" fmla="*/ 7 w 197"/>
                <a:gd name="T41" fmla="*/ 126 h 468"/>
                <a:gd name="T42" fmla="*/ 11 w 197"/>
                <a:gd name="T43" fmla="*/ 102 h 468"/>
                <a:gd name="T44" fmla="*/ 11 w 197"/>
                <a:gd name="T45" fmla="*/ 79 h 468"/>
                <a:gd name="T46" fmla="*/ 13 w 197"/>
                <a:gd name="T47" fmla="*/ 64 h 468"/>
                <a:gd name="T48" fmla="*/ 21 w 197"/>
                <a:gd name="T49" fmla="*/ 40 h 468"/>
                <a:gd name="T50" fmla="*/ 33 w 197"/>
                <a:gd name="T51" fmla="*/ 14 h 468"/>
                <a:gd name="T52" fmla="*/ 51 w 197"/>
                <a:gd name="T53" fmla="*/ 9 h 468"/>
                <a:gd name="T54" fmla="*/ 67 w 197"/>
                <a:gd name="T55" fmla="*/ 7 h 468"/>
                <a:gd name="T56" fmla="*/ 81 w 197"/>
                <a:gd name="T57" fmla="*/ 3 h 468"/>
                <a:gd name="T58" fmla="*/ 89 w 197"/>
                <a:gd name="T59" fmla="*/ 2 h 468"/>
                <a:gd name="T60" fmla="*/ 85 w 197"/>
                <a:gd name="T61" fmla="*/ 6 h 468"/>
                <a:gd name="T62" fmla="*/ 78 w 197"/>
                <a:gd name="T63" fmla="*/ 27 h 468"/>
                <a:gd name="T64" fmla="*/ 81 w 197"/>
                <a:gd name="T65" fmla="*/ 35 h 468"/>
                <a:gd name="T66" fmla="*/ 87 w 197"/>
                <a:gd name="T67" fmla="*/ 50 h 468"/>
                <a:gd name="T68" fmla="*/ 105 w 197"/>
                <a:gd name="T69" fmla="*/ 105 h 468"/>
                <a:gd name="T70" fmla="*/ 112 w 197"/>
                <a:gd name="T71" fmla="*/ 143 h 468"/>
                <a:gd name="T72" fmla="*/ 114 w 197"/>
                <a:gd name="T73" fmla="*/ 168 h 468"/>
                <a:gd name="T74" fmla="*/ 112 w 197"/>
                <a:gd name="T75" fmla="*/ 198 h 468"/>
                <a:gd name="T76" fmla="*/ 97 w 197"/>
                <a:gd name="T77" fmla="*/ 258 h 468"/>
                <a:gd name="T78" fmla="*/ 92 w 197"/>
                <a:gd name="T79" fmla="*/ 268 h 468"/>
                <a:gd name="T80" fmla="*/ 81 w 197"/>
                <a:gd name="T81" fmla="*/ 268 h 468"/>
                <a:gd name="T82" fmla="*/ 67 w 197"/>
                <a:gd name="T83" fmla="*/ 268 h 468"/>
                <a:gd name="T84" fmla="*/ 50 w 197"/>
                <a:gd name="T85" fmla="*/ 268 h 468"/>
                <a:gd name="T86" fmla="*/ 41 w 197"/>
                <a:gd name="T87" fmla="*/ 268 h 468"/>
                <a:gd name="T88" fmla="*/ 39 w 197"/>
                <a:gd name="T89" fmla="*/ 262 h 4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468"/>
                <a:gd name="T137" fmla="*/ 197 w 197"/>
                <a:gd name="T138" fmla="*/ 468 h 4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468">
                  <a:moveTo>
                    <a:pt x="67" y="424"/>
                  </a:moveTo>
                  <a:lnTo>
                    <a:pt x="68" y="413"/>
                  </a:lnTo>
                  <a:lnTo>
                    <a:pt x="68" y="395"/>
                  </a:lnTo>
                  <a:lnTo>
                    <a:pt x="68" y="379"/>
                  </a:lnTo>
                  <a:lnTo>
                    <a:pt x="68" y="368"/>
                  </a:lnTo>
                  <a:lnTo>
                    <a:pt x="68" y="367"/>
                  </a:lnTo>
                  <a:lnTo>
                    <a:pt x="69" y="362"/>
                  </a:lnTo>
                  <a:lnTo>
                    <a:pt x="72" y="357"/>
                  </a:lnTo>
                  <a:lnTo>
                    <a:pt x="73" y="350"/>
                  </a:lnTo>
                  <a:lnTo>
                    <a:pt x="74" y="342"/>
                  </a:lnTo>
                  <a:lnTo>
                    <a:pt x="74" y="330"/>
                  </a:lnTo>
                  <a:lnTo>
                    <a:pt x="73" y="318"/>
                  </a:lnTo>
                  <a:lnTo>
                    <a:pt x="72" y="309"/>
                  </a:lnTo>
                  <a:lnTo>
                    <a:pt x="68" y="319"/>
                  </a:lnTo>
                  <a:lnTo>
                    <a:pt x="67" y="337"/>
                  </a:lnTo>
                  <a:lnTo>
                    <a:pt x="67" y="355"/>
                  </a:lnTo>
                  <a:lnTo>
                    <a:pt x="68" y="368"/>
                  </a:lnTo>
                  <a:lnTo>
                    <a:pt x="68" y="379"/>
                  </a:lnTo>
                  <a:lnTo>
                    <a:pt x="68" y="395"/>
                  </a:lnTo>
                  <a:lnTo>
                    <a:pt x="68" y="413"/>
                  </a:lnTo>
                  <a:lnTo>
                    <a:pt x="67" y="424"/>
                  </a:lnTo>
                  <a:lnTo>
                    <a:pt x="66" y="432"/>
                  </a:lnTo>
                  <a:lnTo>
                    <a:pt x="64" y="445"/>
                  </a:lnTo>
                  <a:lnTo>
                    <a:pt x="61" y="458"/>
                  </a:lnTo>
                  <a:lnTo>
                    <a:pt x="60" y="467"/>
                  </a:lnTo>
                  <a:lnTo>
                    <a:pt x="57" y="468"/>
                  </a:lnTo>
                  <a:lnTo>
                    <a:pt x="53" y="468"/>
                  </a:lnTo>
                  <a:lnTo>
                    <a:pt x="50" y="468"/>
                  </a:lnTo>
                  <a:lnTo>
                    <a:pt x="46" y="468"/>
                  </a:lnTo>
                  <a:lnTo>
                    <a:pt x="41" y="468"/>
                  </a:lnTo>
                  <a:lnTo>
                    <a:pt x="35" y="468"/>
                  </a:lnTo>
                  <a:lnTo>
                    <a:pt x="29" y="468"/>
                  </a:lnTo>
                  <a:lnTo>
                    <a:pt x="23" y="468"/>
                  </a:lnTo>
                  <a:lnTo>
                    <a:pt x="19" y="467"/>
                  </a:lnTo>
                  <a:lnTo>
                    <a:pt x="14" y="467"/>
                  </a:lnTo>
                  <a:lnTo>
                    <a:pt x="10" y="466"/>
                  </a:lnTo>
                  <a:lnTo>
                    <a:pt x="7" y="466"/>
                  </a:lnTo>
                  <a:lnTo>
                    <a:pt x="4" y="463"/>
                  </a:lnTo>
                  <a:lnTo>
                    <a:pt x="1" y="460"/>
                  </a:lnTo>
                  <a:lnTo>
                    <a:pt x="1" y="456"/>
                  </a:lnTo>
                  <a:lnTo>
                    <a:pt x="1" y="452"/>
                  </a:lnTo>
                  <a:lnTo>
                    <a:pt x="1" y="443"/>
                  </a:lnTo>
                  <a:lnTo>
                    <a:pt x="1" y="428"/>
                  </a:lnTo>
                  <a:lnTo>
                    <a:pt x="1" y="412"/>
                  </a:lnTo>
                  <a:lnTo>
                    <a:pt x="0" y="400"/>
                  </a:lnTo>
                  <a:lnTo>
                    <a:pt x="0" y="392"/>
                  </a:lnTo>
                  <a:lnTo>
                    <a:pt x="0" y="380"/>
                  </a:lnTo>
                  <a:lnTo>
                    <a:pt x="0" y="370"/>
                  </a:lnTo>
                  <a:lnTo>
                    <a:pt x="0" y="362"/>
                  </a:lnTo>
                  <a:lnTo>
                    <a:pt x="0" y="353"/>
                  </a:lnTo>
                  <a:lnTo>
                    <a:pt x="3" y="341"/>
                  </a:lnTo>
                  <a:lnTo>
                    <a:pt x="4" y="330"/>
                  </a:lnTo>
                  <a:lnTo>
                    <a:pt x="5" y="322"/>
                  </a:lnTo>
                  <a:lnTo>
                    <a:pt x="5" y="315"/>
                  </a:lnTo>
                  <a:lnTo>
                    <a:pt x="4" y="308"/>
                  </a:lnTo>
                  <a:lnTo>
                    <a:pt x="3" y="301"/>
                  </a:lnTo>
                  <a:lnTo>
                    <a:pt x="1" y="295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1" y="262"/>
                  </a:lnTo>
                  <a:lnTo>
                    <a:pt x="4" y="250"/>
                  </a:lnTo>
                  <a:lnTo>
                    <a:pt x="8" y="232"/>
                  </a:lnTo>
                  <a:lnTo>
                    <a:pt x="13" y="209"/>
                  </a:lnTo>
                  <a:lnTo>
                    <a:pt x="16" y="190"/>
                  </a:lnTo>
                  <a:lnTo>
                    <a:pt x="18" y="179"/>
                  </a:lnTo>
                  <a:lnTo>
                    <a:pt x="19" y="169"/>
                  </a:lnTo>
                  <a:lnTo>
                    <a:pt x="19" y="154"/>
                  </a:lnTo>
                  <a:lnTo>
                    <a:pt x="19" y="141"/>
                  </a:lnTo>
                  <a:lnTo>
                    <a:pt x="19" y="131"/>
                  </a:lnTo>
                  <a:lnTo>
                    <a:pt x="20" y="125"/>
                  </a:lnTo>
                  <a:lnTo>
                    <a:pt x="21" y="115"/>
                  </a:lnTo>
                  <a:lnTo>
                    <a:pt x="23" y="107"/>
                  </a:lnTo>
                  <a:lnTo>
                    <a:pt x="25" y="101"/>
                  </a:lnTo>
                  <a:lnTo>
                    <a:pt x="28" y="89"/>
                  </a:lnTo>
                  <a:lnTo>
                    <a:pt x="36" y="66"/>
                  </a:lnTo>
                  <a:lnTo>
                    <a:pt x="44" y="42"/>
                  </a:lnTo>
                  <a:lnTo>
                    <a:pt x="51" y="25"/>
                  </a:lnTo>
                  <a:lnTo>
                    <a:pt x="58" y="22"/>
                  </a:lnTo>
                  <a:lnTo>
                    <a:pt x="67" y="20"/>
                  </a:lnTo>
                  <a:lnTo>
                    <a:pt x="78" y="17"/>
                  </a:lnTo>
                  <a:lnTo>
                    <a:pt x="88" y="15"/>
                  </a:lnTo>
                  <a:lnTo>
                    <a:pt x="99" y="13"/>
                  </a:lnTo>
                  <a:lnTo>
                    <a:pt x="109" y="12"/>
                  </a:lnTo>
                  <a:lnTo>
                    <a:pt x="117" y="12"/>
                  </a:lnTo>
                  <a:lnTo>
                    <a:pt x="121" y="10"/>
                  </a:lnTo>
                  <a:lnTo>
                    <a:pt x="129" y="9"/>
                  </a:lnTo>
                  <a:lnTo>
                    <a:pt x="139" y="6"/>
                  </a:lnTo>
                  <a:lnTo>
                    <a:pt x="148" y="2"/>
                  </a:lnTo>
                  <a:lnTo>
                    <a:pt x="155" y="0"/>
                  </a:lnTo>
                  <a:lnTo>
                    <a:pt x="154" y="2"/>
                  </a:lnTo>
                  <a:lnTo>
                    <a:pt x="151" y="5"/>
                  </a:lnTo>
                  <a:lnTo>
                    <a:pt x="150" y="6"/>
                  </a:lnTo>
                  <a:lnTo>
                    <a:pt x="148" y="9"/>
                  </a:lnTo>
                  <a:lnTo>
                    <a:pt x="146" y="17"/>
                  </a:lnTo>
                  <a:lnTo>
                    <a:pt x="141" y="31"/>
                  </a:lnTo>
                  <a:lnTo>
                    <a:pt x="136" y="45"/>
                  </a:lnTo>
                  <a:lnTo>
                    <a:pt x="133" y="54"/>
                  </a:lnTo>
                  <a:lnTo>
                    <a:pt x="135" y="57"/>
                  </a:lnTo>
                  <a:lnTo>
                    <a:pt x="140" y="59"/>
                  </a:lnTo>
                  <a:lnTo>
                    <a:pt x="144" y="61"/>
                  </a:lnTo>
                  <a:lnTo>
                    <a:pt x="148" y="63"/>
                  </a:lnTo>
                  <a:lnTo>
                    <a:pt x="151" y="83"/>
                  </a:lnTo>
                  <a:lnTo>
                    <a:pt x="162" y="114"/>
                  </a:lnTo>
                  <a:lnTo>
                    <a:pt x="172" y="148"/>
                  </a:lnTo>
                  <a:lnTo>
                    <a:pt x="181" y="174"/>
                  </a:lnTo>
                  <a:lnTo>
                    <a:pt x="187" y="194"/>
                  </a:lnTo>
                  <a:lnTo>
                    <a:pt x="192" y="216"/>
                  </a:lnTo>
                  <a:lnTo>
                    <a:pt x="195" y="239"/>
                  </a:lnTo>
                  <a:lnTo>
                    <a:pt x="196" y="261"/>
                  </a:lnTo>
                  <a:lnTo>
                    <a:pt x="197" y="270"/>
                  </a:lnTo>
                  <a:lnTo>
                    <a:pt x="197" y="280"/>
                  </a:lnTo>
                  <a:lnTo>
                    <a:pt x="197" y="288"/>
                  </a:lnTo>
                  <a:lnTo>
                    <a:pt x="197" y="296"/>
                  </a:lnTo>
                  <a:lnTo>
                    <a:pt x="194" y="330"/>
                  </a:lnTo>
                  <a:lnTo>
                    <a:pt x="189" y="363"/>
                  </a:lnTo>
                  <a:lnTo>
                    <a:pt x="181" y="398"/>
                  </a:lnTo>
                  <a:lnTo>
                    <a:pt x="169" y="430"/>
                  </a:lnTo>
                  <a:lnTo>
                    <a:pt x="165" y="437"/>
                  </a:lnTo>
                  <a:lnTo>
                    <a:pt x="163" y="443"/>
                  </a:lnTo>
                  <a:lnTo>
                    <a:pt x="158" y="446"/>
                  </a:lnTo>
                  <a:lnTo>
                    <a:pt x="151" y="447"/>
                  </a:lnTo>
                  <a:lnTo>
                    <a:pt x="147" y="447"/>
                  </a:lnTo>
                  <a:lnTo>
                    <a:pt x="141" y="447"/>
                  </a:lnTo>
                  <a:lnTo>
                    <a:pt x="133" y="447"/>
                  </a:lnTo>
                  <a:lnTo>
                    <a:pt x="125" y="446"/>
                  </a:lnTo>
                  <a:lnTo>
                    <a:pt x="116" y="446"/>
                  </a:lnTo>
                  <a:lnTo>
                    <a:pt x="105" y="446"/>
                  </a:lnTo>
                  <a:lnTo>
                    <a:pt x="96" y="446"/>
                  </a:lnTo>
                  <a:lnTo>
                    <a:pt x="87" y="446"/>
                  </a:lnTo>
                  <a:lnTo>
                    <a:pt x="81" y="446"/>
                  </a:lnTo>
                  <a:lnTo>
                    <a:pt x="75" y="446"/>
                  </a:lnTo>
                  <a:lnTo>
                    <a:pt x="71" y="446"/>
                  </a:lnTo>
                  <a:lnTo>
                    <a:pt x="66" y="446"/>
                  </a:lnTo>
                  <a:lnTo>
                    <a:pt x="67" y="442"/>
                  </a:lnTo>
                  <a:lnTo>
                    <a:pt x="67" y="435"/>
                  </a:lnTo>
                  <a:lnTo>
                    <a:pt x="67" y="429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732" y="2205"/>
              <a:ext cx="125" cy="383"/>
            </a:xfrm>
            <a:custGeom>
              <a:avLst/>
              <a:gdLst>
                <a:gd name="T0" fmla="*/ 15 w 149"/>
                <a:gd name="T1" fmla="*/ 140 h 456"/>
                <a:gd name="T2" fmla="*/ 19 w 149"/>
                <a:gd name="T3" fmla="*/ 132 h 456"/>
                <a:gd name="T4" fmla="*/ 19 w 149"/>
                <a:gd name="T5" fmla="*/ 121 h 456"/>
                <a:gd name="T6" fmla="*/ 13 w 149"/>
                <a:gd name="T7" fmla="*/ 96 h 456"/>
                <a:gd name="T8" fmla="*/ 6 w 149"/>
                <a:gd name="T9" fmla="*/ 66 h 456"/>
                <a:gd name="T10" fmla="*/ 1 w 149"/>
                <a:gd name="T11" fmla="*/ 40 h 456"/>
                <a:gd name="T12" fmla="*/ 2 w 149"/>
                <a:gd name="T13" fmla="*/ 33 h 456"/>
                <a:gd name="T14" fmla="*/ 4 w 149"/>
                <a:gd name="T15" fmla="*/ 30 h 456"/>
                <a:gd name="T16" fmla="*/ 6 w 149"/>
                <a:gd name="T17" fmla="*/ 24 h 456"/>
                <a:gd name="T18" fmla="*/ 8 w 149"/>
                <a:gd name="T19" fmla="*/ 7 h 456"/>
                <a:gd name="T20" fmla="*/ 11 w 149"/>
                <a:gd name="T21" fmla="*/ 3 h 456"/>
                <a:gd name="T22" fmla="*/ 14 w 149"/>
                <a:gd name="T23" fmla="*/ 3 h 456"/>
                <a:gd name="T24" fmla="*/ 18 w 149"/>
                <a:gd name="T25" fmla="*/ 3 h 456"/>
                <a:gd name="T26" fmla="*/ 23 w 149"/>
                <a:gd name="T27" fmla="*/ 3 h 456"/>
                <a:gd name="T28" fmla="*/ 30 w 149"/>
                <a:gd name="T29" fmla="*/ 3 h 456"/>
                <a:gd name="T30" fmla="*/ 37 w 149"/>
                <a:gd name="T31" fmla="*/ 5 h 456"/>
                <a:gd name="T32" fmla="*/ 46 w 149"/>
                <a:gd name="T33" fmla="*/ 8 h 456"/>
                <a:gd name="T34" fmla="*/ 55 w 149"/>
                <a:gd name="T35" fmla="*/ 17 h 456"/>
                <a:gd name="T36" fmla="*/ 60 w 149"/>
                <a:gd name="T37" fmla="*/ 33 h 456"/>
                <a:gd name="T38" fmla="*/ 64 w 149"/>
                <a:gd name="T39" fmla="*/ 54 h 456"/>
                <a:gd name="T40" fmla="*/ 64 w 149"/>
                <a:gd name="T41" fmla="*/ 67 h 456"/>
                <a:gd name="T42" fmla="*/ 65 w 149"/>
                <a:gd name="T43" fmla="*/ 73 h 456"/>
                <a:gd name="T44" fmla="*/ 70 w 149"/>
                <a:gd name="T45" fmla="*/ 89 h 456"/>
                <a:gd name="T46" fmla="*/ 77 w 149"/>
                <a:gd name="T47" fmla="*/ 120 h 456"/>
                <a:gd name="T48" fmla="*/ 81 w 149"/>
                <a:gd name="T49" fmla="*/ 135 h 456"/>
                <a:gd name="T50" fmla="*/ 86 w 149"/>
                <a:gd name="T51" fmla="*/ 155 h 456"/>
                <a:gd name="T52" fmla="*/ 88 w 149"/>
                <a:gd name="T53" fmla="*/ 185 h 456"/>
                <a:gd name="T54" fmla="*/ 88 w 149"/>
                <a:gd name="T55" fmla="*/ 250 h 456"/>
                <a:gd name="T56" fmla="*/ 86 w 149"/>
                <a:gd name="T57" fmla="*/ 268 h 456"/>
                <a:gd name="T58" fmla="*/ 84 w 149"/>
                <a:gd name="T59" fmla="*/ 270 h 456"/>
                <a:gd name="T60" fmla="*/ 80 w 149"/>
                <a:gd name="T61" fmla="*/ 268 h 456"/>
                <a:gd name="T62" fmla="*/ 72 w 149"/>
                <a:gd name="T63" fmla="*/ 266 h 456"/>
                <a:gd name="T64" fmla="*/ 67 w 149"/>
                <a:gd name="T65" fmla="*/ 265 h 456"/>
                <a:gd name="T66" fmla="*/ 61 w 149"/>
                <a:gd name="T67" fmla="*/ 265 h 456"/>
                <a:gd name="T68" fmla="*/ 57 w 149"/>
                <a:gd name="T69" fmla="*/ 266 h 456"/>
                <a:gd name="T70" fmla="*/ 55 w 149"/>
                <a:gd name="T71" fmla="*/ 266 h 456"/>
                <a:gd name="T72" fmla="*/ 52 w 149"/>
                <a:gd name="T73" fmla="*/ 260 h 456"/>
                <a:gd name="T74" fmla="*/ 52 w 149"/>
                <a:gd name="T75" fmla="*/ 249 h 456"/>
                <a:gd name="T76" fmla="*/ 50 w 149"/>
                <a:gd name="T77" fmla="*/ 249 h 456"/>
                <a:gd name="T78" fmla="*/ 50 w 149"/>
                <a:gd name="T79" fmla="*/ 261 h 456"/>
                <a:gd name="T80" fmla="*/ 44 w 149"/>
                <a:gd name="T81" fmla="*/ 262 h 456"/>
                <a:gd name="T82" fmla="*/ 34 w 149"/>
                <a:gd name="T83" fmla="*/ 249 h 456"/>
                <a:gd name="T84" fmla="*/ 32 w 149"/>
                <a:gd name="T85" fmla="*/ 235 h 456"/>
                <a:gd name="T86" fmla="*/ 31 w 149"/>
                <a:gd name="T87" fmla="*/ 218 h 456"/>
                <a:gd name="T88" fmla="*/ 29 w 149"/>
                <a:gd name="T89" fmla="*/ 208 h 456"/>
                <a:gd name="T90" fmla="*/ 25 w 149"/>
                <a:gd name="T91" fmla="*/ 196 h 456"/>
                <a:gd name="T92" fmla="*/ 18 w 149"/>
                <a:gd name="T93" fmla="*/ 182 h 456"/>
                <a:gd name="T94" fmla="*/ 9 w 149"/>
                <a:gd name="T95" fmla="*/ 170 h 456"/>
                <a:gd name="T96" fmla="*/ 6 w 149"/>
                <a:gd name="T97" fmla="*/ 161 h 456"/>
                <a:gd name="T98" fmla="*/ 11 w 149"/>
                <a:gd name="T99" fmla="*/ 150 h 4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9"/>
                <a:gd name="T151" fmla="*/ 0 h 456"/>
                <a:gd name="T152" fmla="*/ 149 w 149"/>
                <a:gd name="T153" fmla="*/ 456 h 4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9" h="456">
                  <a:moveTo>
                    <a:pt x="23" y="245"/>
                  </a:moveTo>
                  <a:lnTo>
                    <a:pt x="26" y="237"/>
                  </a:lnTo>
                  <a:lnTo>
                    <a:pt x="30" y="229"/>
                  </a:lnTo>
                  <a:lnTo>
                    <a:pt x="33" y="223"/>
                  </a:lnTo>
                  <a:lnTo>
                    <a:pt x="36" y="218"/>
                  </a:lnTo>
                  <a:lnTo>
                    <a:pt x="33" y="204"/>
                  </a:lnTo>
                  <a:lnTo>
                    <a:pt x="28" y="185"/>
                  </a:lnTo>
                  <a:lnTo>
                    <a:pt x="22" y="162"/>
                  </a:lnTo>
                  <a:lnTo>
                    <a:pt x="16" y="136"/>
                  </a:lnTo>
                  <a:lnTo>
                    <a:pt x="10" y="111"/>
                  </a:lnTo>
                  <a:lnTo>
                    <a:pt x="5" y="87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55"/>
                  </a:lnTo>
                  <a:lnTo>
                    <a:pt x="5" y="52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9" y="41"/>
                  </a:lnTo>
                  <a:lnTo>
                    <a:pt x="11" y="26"/>
                  </a:lnTo>
                  <a:lnTo>
                    <a:pt x="13" y="12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1" y="4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39" y="5"/>
                  </a:lnTo>
                  <a:lnTo>
                    <a:pt x="45" y="6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3" y="8"/>
                  </a:lnTo>
                  <a:lnTo>
                    <a:pt x="69" y="11"/>
                  </a:lnTo>
                  <a:lnTo>
                    <a:pt x="79" y="14"/>
                  </a:lnTo>
                  <a:lnTo>
                    <a:pt x="88" y="20"/>
                  </a:lnTo>
                  <a:lnTo>
                    <a:pt x="94" y="28"/>
                  </a:lnTo>
                  <a:lnTo>
                    <a:pt x="98" y="41"/>
                  </a:lnTo>
                  <a:lnTo>
                    <a:pt x="101" y="55"/>
                  </a:lnTo>
                  <a:lnTo>
                    <a:pt x="104" y="73"/>
                  </a:lnTo>
                  <a:lnTo>
                    <a:pt x="107" y="91"/>
                  </a:lnTo>
                  <a:lnTo>
                    <a:pt x="109" y="109"/>
                  </a:lnTo>
                  <a:lnTo>
                    <a:pt x="109" y="113"/>
                  </a:lnTo>
                  <a:lnTo>
                    <a:pt x="111" y="119"/>
                  </a:lnTo>
                  <a:lnTo>
                    <a:pt x="111" y="123"/>
                  </a:lnTo>
                  <a:lnTo>
                    <a:pt x="111" y="126"/>
                  </a:lnTo>
                  <a:lnTo>
                    <a:pt x="118" y="150"/>
                  </a:lnTo>
                  <a:lnTo>
                    <a:pt x="126" y="178"/>
                  </a:lnTo>
                  <a:lnTo>
                    <a:pt x="131" y="202"/>
                  </a:lnTo>
                  <a:lnTo>
                    <a:pt x="135" y="217"/>
                  </a:lnTo>
                  <a:lnTo>
                    <a:pt x="138" y="229"/>
                  </a:lnTo>
                  <a:lnTo>
                    <a:pt x="143" y="244"/>
                  </a:lnTo>
                  <a:lnTo>
                    <a:pt x="146" y="261"/>
                  </a:lnTo>
                  <a:lnTo>
                    <a:pt x="149" y="277"/>
                  </a:lnTo>
                  <a:lnTo>
                    <a:pt x="149" y="312"/>
                  </a:lnTo>
                  <a:lnTo>
                    <a:pt x="149" y="368"/>
                  </a:lnTo>
                  <a:lnTo>
                    <a:pt x="149" y="423"/>
                  </a:lnTo>
                  <a:lnTo>
                    <a:pt x="149" y="452"/>
                  </a:lnTo>
                  <a:lnTo>
                    <a:pt x="147" y="453"/>
                  </a:lnTo>
                  <a:lnTo>
                    <a:pt x="144" y="453"/>
                  </a:lnTo>
                  <a:lnTo>
                    <a:pt x="142" y="455"/>
                  </a:lnTo>
                  <a:lnTo>
                    <a:pt x="139" y="456"/>
                  </a:lnTo>
                  <a:lnTo>
                    <a:pt x="135" y="453"/>
                  </a:lnTo>
                  <a:lnTo>
                    <a:pt x="129" y="451"/>
                  </a:lnTo>
                  <a:lnTo>
                    <a:pt x="123" y="449"/>
                  </a:lnTo>
                  <a:lnTo>
                    <a:pt x="119" y="448"/>
                  </a:lnTo>
                  <a:lnTo>
                    <a:pt x="113" y="446"/>
                  </a:lnTo>
                  <a:lnTo>
                    <a:pt x="108" y="446"/>
                  </a:lnTo>
                  <a:lnTo>
                    <a:pt x="104" y="446"/>
                  </a:lnTo>
                  <a:lnTo>
                    <a:pt x="99" y="448"/>
                  </a:lnTo>
                  <a:lnTo>
                    <a:pt x="97" y="449"/>
                  </a:lnTo>
                  <a:lnTo>
                    <a:pt x="94" y="449"/>
                  </a:lnTo>
                  <a:lnTo>
                    <a:pt x="92" y="449"/>
                  </a:lnTo>
                  <a:lnTo>
                    <a:pt x="89" y="449"/>
                  </a:lnTo>
                  <a:lnTo>
                    <a:pt x="88" y="438"/>
                  </a:lnTo>
                  <a:lnTo>
                    <a:pt x="88" y="428"/>
                  </a:lnTo>
                  <a:lnTo>
                    <a:pt x="88" y="420"/>
                  </a:lnTo>
                  <a:lnTo>
                    <a:pt x="86" y="414"/>
                  </a:lnTo>
                  <a:lnTo>
                    <a:pt x="85" y="421"/>
                  </a:lnTo>
                  <a:lnTo>
                    <a:pt x="85" y="430"/>
                  </a:lnTo>
                  <a:lnTo>
                    <a:pt x="85" y="440"/>
                  </a:lnTo>
                  <a:lnTo>
                    <a:pt x="84" y="448"/>
                  </a:lnTo>
                  <a:lnTo>
                    <a:pt x="75" y="442"/>
                  </a:lnTo>
                  <a:lnTo>
                    <a:pt x="66" y="434"/>
                  </a:lnTo>
                  <a:lnTo>
                    <a:pt x="58" y="422"/>
                  </a:lnTo>
                  <a:lnTo>
                    <a:pt x="54" y="411"/>
                  </a:lnTo>
                  <a:lnTo>
                    <a:pt x="54" y="397"/>
                  </a:lnTo>
                  <a:lnTo>
                    <a:pt x="54" y="382"/>
                  </a:lnTo>
                  <a:lnTo>
                    <a:pt x="53" y="368"/>
                  </a:lnTo>
                  <a:lnTo>
                    <a:pt x="52" y="359"/>
                  </a:lnTo>
                  <a:lnTo>
                    <a:pt x="49" y="351"/>
                  </a:lnTo>
                  <a:lnTo>
                    <a:pt x="47" y="342"/>
                  </a:lnTo>
                  <a:lnTo>
                    <a:pt x="43" y="330"/>
                  </a:lnTo>
                  <a:lnTo>
                    <a:pt x="37" y="319"/>
                  </a:lnTo>
                  <a:lnTo>
                    <a:pt x="31" y="307"/>
                  </a:lnTo>
                  <a:lnTo>
                    <a:pt x="24" y="295"/>
                  </a:lnTo>
                  <a:lnTo>
                    <a:pt x="16" y="286"/>
                  </a:lnTo>
                  <a:lnTo>
                    <a:pt x="8" y="279"/>
                  </a:lnTo>
                  <a:lnTo>
                    <a:pt x="10" y="272"/>
                  </a:lnTo>
                  <a:lnTo>
                    <a:pt x="14" y="263"/>
                  </a:lnTo>
                  <a:lnTo>
                    <a:pt x="18" y="254"/>
                  </a:lnTo>
                  <a:lnTo>
                    <a:pt x="23" y="245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4528" y="2320"/>
              <a:ext cx="40" cy="268"/>
            </a:xfrm>
            <a:custGeom>
              <a:avLst/>
              <a:gdLst>
                <a:gd name="T0" fmla="*/ 2 w 50"/>
                <a:gd name="T1" fmla="*/ 186 h 320"/>
                <a:gd name="T2" fmla="*/ 1 w 50"/>
                <a:gd name="T3" fmla="*/ 183 h 320"/>
                <a:gd name="T4" fmla="*/ 1 w 50"/>
                <a:gd name="T5" fmla="*/ 175 h 320"/>
                <a:gd name="T6" fmla="*/ 1 w 50"/>
                <a:gd name="T7" fmla="*/ 157 h 320"/>
                <a:gd name="T8" fmla="*/ 0 w 50"/>
                <a:gd name="T9" fmla="*/ 145 h 320"/>
                <a:gd name="T10" fmla="*/ 0 w 50"/>
                <a:gd name="T11" fmla="*/ 131 h 320"/>
                <a:gd name="T12" fmla="*/ 0 w 50"/>
                <a:gd name="T13" fmla="*/ 121 h 320"/>
                <a:gd name="T14" fmla="*/ 2 w 50"/>
                <a:gd name="T15" fmla="*/ 108 h 320"/>
                <a:gd name="T16" fmla="*/ 2 w 50"/>
                <a:gd name="T17" fmla="*/ 100 h 320"/>
                <a:gd name="T18" fmla="*/ 2 w 50"/>
                <a:gd name="T19" fmla="*/ 91 h 320"/>
                <a:gd name="T20" fmla="*/ 0 w 50"/>
                <a:gd name="T21" fmla="*/ 82 h 320"/>
                <a:gd name="T22" fmla="*/ 1 w 50"/>
                <a:gd name="T23" fmla="*/ 68 h 320"/>
                <a:gd name="T24" fmla="*/ 4 w 50"/>
                <a:gd name="T25" fmla="*/ 50 h 320"/>
                <a:gd name="T26" fmla="*/ 8 w 50"/>
                <a:gd name="T27" fmla="*/ 26 h 320"/>
                <a:gd name="T28" fmla="*/ 13 w 50"/>
                <a:gd name="T29" fmla="*/ 17 h 320"/>
                <a:gd name="T30" fmla="*/ 18 w 50"/>
                <a:gd name="T31" fmla="*/ 6 h 320"/>
                <a:gd name="T32" fmla="*/ 18 w 50"/>
                <a:gd name="T33" fmla="*/ 10 h 320"/>
                <a:gd name="T34" fmla="*/ 14 w 50"/>
                <a:gd name="T35" fmla="*/ 21 h 320"/>
                <a:gd name="T36" fmla="*/ 11 w 50"/>
                <a:gd name="T37" fmla="*/ 31 h 320"/>
                <a:gd name="T38" fmla="*/ 10 w 50"/>
                <a:gd name="T39" fmla="*/ 49 h 320"/>
                <a:gd name="T40" fmla="*/ 6 w 50"/>
                <a:gd name="T41" fmla="*/ 57 h 320"/>
                <a:gd name="T42" fmla="*/ 4 w 50"/>
                <a:gd name="T43" fmla="*/ 66 h 320"/>
                <a:gd name="T44" fmla="*/ 10 w 50"/>
                <a:gd name="T45" fmla="*/ 68 h 320"/>
                <a:gd name="T46" fmla="*/ 16 w 50"/>
                <a:gd name="T47" fmla="*/ 65 h 320"/>
                <a:gd name="T48" fmla="*/ 21 w 50"/>
                <a:gd name="T49" fmla="*/ 60 h 320"/>
                <a:gd name="T50" fmla="*/ 26 w 50"/>
                <a:gd name="T51" fmla="*/ 59 h 320"/>
                <a:gd name="T52" fmla="*/ 22 w 50"/>
                <a:gd name="T53" fmla="*/ 64 h 320"/>
                <a:gd name="T54" fmla="*/ 17 w 50"/>
                <a:gd name="T55" fmla="*/ 72 h 320"/>
                <a:gd name="T56" fmla="*/ 10 w 50"/>
                <a:gd name="T57" fmla="*/ 80 h 320"/>
                <a:gd name="T58" fmla="*/ 6 w 50"/>
                <a:gd name="T59" fmla="*/ 86 h 320"/>
                <a:gd name="T60" fmla="*/ 8 w 50"/>
                <a:gd name="T61" fmla="*/ 88 h 320"/>
                <a:gd name="T62" fmla="*/ 11 w 50"/>
                <a:gd name="T63" fmla="*/ 87 h 320"/>
                <a:gd name="T64" fmla="*/ 11 w 50"/>
                <a:gd name="T65" fmla="*/ 89 h 320"/>
                <a:gd name="T66" fmla="*/ 9 w 50"/>
                <a:gd name="T67" fmla="*/ 93 h 320"/>
                <a:gd name="T68" fmla="*/ 6 w 50"/>
                <a:gd name="T69" fmla="*/ 104 h 320"/>
                <a:gd name="T70" fmla="*/ 6 w 50"/>
                <a:gd name="T71" fmla="*/ 122 h 320"/>
                <a:gd name="T72" fmla="*/ 6 w 50"/>
                <a:gd name="T73" fmla="*/ 136 h 320"/>
                <a:gd name="T74" fmla="*/ 4 w 50"/>
                <a:gd name="T75" fmla="*/ 151 h 320"/>
                <a:gd name="T76" fmla="*/ 3 w 50"/>
                <a:gd name="T77" fmla="*/ 166 h 320"/>
                <a:gd name="T78" fmla="*/ 3 w 50"/>
                <a:gd name="T79" fmla="*/ 183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"/>
                <a:gd name="T121" fmla="*/ 0 h 320"/>
                <a:gd name="T122" fmla="*/ 50 w 5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" h="320">
                  <a:moveTo>
                    <a:pt x="7" y="320"/>
                  </a:moveTo>
                  <a:lnTo>
                    <a:pt x="4" y="317"/>
                  </a:lnTo>
                  <a:lnTo>
                    <a:pt x="1" y="314"/>
                  </a:lnTo>
                  <a:lnTo>
                    <a:pt x="1" y="310"/>
                  </a:lnTo>
                  <a:lnTo>
                    <a:pt x="1" y="306"/>
                  </a:lnTo>
                  <a:lnTo>
                    <a:pt x="1" y="297"/>
                  </a:lnTo>
                  <a:lnTo>
                    <a:pt x="1" y="282"/>
                  </a:lnTo>
                  <a:lnTo>
                    <a:pt x="1" y="266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0" y="234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3" y="195"/>
                  </a:lnTo>
                  <a:lnTo>
                    <a:pt x="4" y="184"/>
                  </a:lnTo>
                  <a:lnTo>
                    <a:pt x="5" y="176"/>
                  </a:lnTo>
                  <a:lnTo>
                    <a:pt x="5" y="169"/>
                  </a:lnTo>
                  <a:lnTo>
                    <a:pt x="4" y="162"/>
                  </a:lnTo>
                  <a:lnTo>
                    <a:pt x="3" y="155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4" y="104"/>
                  </a:lnTo>
                  <a:lnTo>
                    <a:pt x="8" y="86"/>
                  </a:lnTo>
                  <a:lnTo>
                    <a:pt x="13" y="63"/>
                  </a:lnTo>
                  <a:lnTo>
                    <a:pt x="16" y="44"/>
                  </a:lnTo>
                  <a:lnTo>
                    <a:pt x="18" y="33"/>
                  </a:lnTo>
                  <a:lnTo>
                    <a:pt x="25" y="29"/>
                  </a:lnTo>
                  <a:lnTo>
                    <a:pt x="30" y="20"/>
                  </a:lnTo>
                  <a:lnTo>
                    <a:pt x="36" y="10"/>
                  </a:lnTo>
                  <a:lnTo>
                    <a:pt x="40" y="0"/>
                  </a:lnTo>
                  <a:lnTo>
                    <a:pt x="35" y="17"/>
                  </a:lnTo>
                  <a:lnTo>
                    <a:pt x="31" y="28"/>
                  </a:lnTo>
                  <a:lnTo>
                    <a:pt x="28" y="36"/>
                  </a:lnTo>
                  <a:lnTo>
                    <a:pt x="25" y="41"/>
                  </a:lnTo>
                  <a:lnTo>
                    <a:pt x="23" y="52"/>
                  </a:lnTo>
                  <a:lnTo>
                    <a:pt x="21" y="68"/>
                  </a:lnTo>
                  <a:lnTo>
                    <a:pt x="19" y="82"/>
                  </a:lnTo>
                  <a:lnTo>
                    <a:pt x="15" y="91"/>
                  </a:lnTo>
                  <a:lnTo>
                    <a:pt x="13" y="97"/>
                  </a:lnTo>
                  <a:lnTo>
                    <a:pt x="11" y="104"/>
                  </a:lnTo>
                  <a:lnTo>
                    <a:pt x="8" y="112"/>
                  </a:lnTo>
                  <a:lnTo>
                    <a:pt x="8" y="117"/>
                  </a:lnTo>
                  <a:lnTo>
                    <a:pt x="19" y="116"/>
                  </a:lnTo>
                  <a:lnTo>
                    <a:pt x="26" y="113"/>
                  </a:lnTo>
                  <a:lnTo>
                    <a:pt x="31" y="111"/>
                  </a:lnTo>
                  <a:lnTo>
                    <a:pt x="35" y="106"/>
                  </a:lnTo>
                  <a:lnTo>
                    <a:pt x="41" y="103"/>
                  </a:lnTo>
                  <a:lnTo>
                    <a:pt x="46" y="101"/>
                  </a:lnTo>
                  <a:lnTo>
                    <a:pt x="50" y="101"/>
                  </a:lnTo>
                  <a:lnTo>
                    <a:pt x="48" y="105"/>
                  </a:lnTo>
                  <a:lnTo>
                    <a:pt x="44" y="110"/>
                  </a:lnTo>
                  <a:lnTo>
                    <a:pt x="38" y="116"/>
                  </a:lnTo>
                  <a:lnTo>
                    <a:pt x="33" y="123"/>
                  </a:lnTo>
                  <a:lnTo>
                    <a:pt x="26" y="130"/>
                  </a:lnTo>
                  <a:lnTo>
                    <a:pt x="20" y="136"/>
                  </a:lnTo>
                  <a:lnTo>
                    <a:pt x="15" y="143"/>
                  </a:lnTo>
                  <a:lnTo>
                    <a:pt x="13" y="147"/>
                  </a:lnTo>
                  <a:lnTo>
                    <a:pt x="13" y="149"/>
                  </a:lnTo>
                  <a:lnTo>
                    <a:pt x="15" y="149"/>
                  </a:lnTo>
                  <a:lnTo>
                    <a:pt x="19" y="148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3" y="150"/>
                  </a:lnTo>
                  <a:lnTo>
                    <a:pt x="21" y="153"/>
                  </a:lnTo>
                  <a:lnTo>
                    <a:pt x="18" y="158"/>
                  </a:lnTo>
                  <a:lnTo>
                    <a:pt x="14" y="165"/>
                  </a:lnTo>
                  <a:lnTo>
                    <a:pt x="13" y="177"/>
                  </a:lnTo>
                  <a:lnTo>
                    <a:pt x="12" y="193"/>
                  </a:lnTo>
                  <a:lnTo>
                    <a:pt x="11" y="208"/>
                  </a:lnTo>
                  <a:lnTo>
                    <a:pt x="12" y="221"/>
                  </a:lnTo>
                  <a:lnTo>
                    <a:pt x="12" y="232"/>
                  </a:lnTo>
                  <a:lnTo>
                    <a:pt x="10" y="245"/>
                  </a:lnTo>
                  <a:lnTo>
                    <a:pt x="7" y="257"/>
                  </a:lnTo>
                  <a:lnTo>
                    <a:pt x="6" y="269"/>
                  </a:lnTo>
                  <a:lnTo>
                    <a:pt x="6" y="282"/>
                  </a:lnTo>
                  <a:lnTo>
                    <a:pt x="6" y="297"/>
                  </a:lnTo>
                  <a:lnTo>
                    <a:pt x="6" y="312"/>
                  </a:lnTo>
                  <a:lnTo>
                    <a:pt x="7" y="32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4570" y="2205"/>
              <a:ext cx="58" cy="20"/>
            </a:xfrm>
            <a:custGeom>
              <a:avLst/>
              <a:gdLst>
                <a:gd name="T0" fmla="*/ 40 w 70"/>
                <a:gd name="T1" fmla="*/ 0 h 25"/>
                <a:gd name="T2" fmla="*/ 38 w 70"/>
                <a:gd name="T3" fmla="*/ 2 h 25"/>
                <a:gd name="T4" fmla="*/ 33 w 70"/>
                <a:gd name="T5" fmla="*/ 2 h 25"/>
                <a:gd name="T6" fmla="*/ 27 w 70"/>
                <a:gd name="T7" fmla="*/ 2 h 25"/>
                <a:gd name="T8" fmla="*/ 22 w 70"/>
                <a:gd name="T9" fmla="*/ 2 h 25"/>
                <a:gd name="T10" fmla="*/ 15 w 70"/>
                <a:gd name="T11" fmla="*/ 4 h 25"/>
                <a:gd name="T12" fmla="*/ 9 w 70"/>
                <a:gd name="T13" fmla="*/ 5 h 25"/>
                <a:gd name="T14" fmla="*/ 4 w 70"/>
                <a:gd name="T15" fmla="*/ 6 h 25"/>
                <a:gd name="T16" fmla="*/ 0 w 70"/>
                <a:gd name="T17" fmla="*/ 8 h 25"/>
                <a:gd name="T18" fmla="*/ 1 w 70"/>
                <a:gd name="T19" fmla="*/ 9 h 25"/>
                <a:gd name="T20" fmla="*/ 2 w 70"/>
                <a:gd name="T21" fmla="*/ 11 h 25"/>
                <a:gd name="T22" fmla="*/ 2 w 70"/>
                <a:gd name="T23" fmla="*/ 11 h 25"/>
                <a:gd name="T24" fmla="*/ 3 w 70"/>
                <a:gd name="T25" fmla="*/ 13 h 25"/>
                <a:gd name="T26" fmla="*/ 5 w 70"/>
                <a:gd name="T27" fmla="*/ 11 h 25"/>
                <a:gd name="T28" fmla="*/ 7 w 70"/>
                <a:gd name="T29" fmla="*/ 11 h 25"/>
                <a:gd name="T30" fmla="*/ 9 w 70"/>
                <a:gd name="T31" fmla="*/ 10 h 25"/>
                <a:gd name="T32" fmla="*/ 12 w 70"/>
                <a:gd name="T33" fmla="*/ 9 h 25"/>
                <a:gd name="T34" fmla="*/ 17 w 70"/>
                <a:gd name="T35" fmla="*/ 7 h 25"/>
                <a:gd name="T36" fmla="*/ 20 w 70"/>
                <a:gd name="T37" fmla="*/ 6 h 25"/>
                <a:gd name="T38" fmla="*/ 22 w 70"/>
                <a:gd name="T39" fmla="*/ 5 h 25"/>
                <a:gd name="T40" fmla="*/ 25 w 70"/>
                <a:gd name="T41" fmla="*/ 4 h 25"/>
                <a:gd name="T42" fmla="*/ 29 w 70"/>
                <a:gd name="T43" fmla="*/ 4 h 25"/>
                <a:gd name="T44" fmla="*/ 33 w 70"/>
                <a:gd name="T45" fmla="*/ 3 h 25"/>
                <a:gd name="T46" fmla="*/ 37 w 70"/>
                <a:gd name="T47" fmla="*/ 2 h 25"/>
                <a:gd name="T48" fmla="*/ 40 w 70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25"/>
                <a:gd name="T77" fmla="*/ 70 w 70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25">
                  <a:moveTo>
                    <a:pt x="70" y="0"/>
                  </a:moveTo>
                  <a:lnTo>
                    <a:pt x="66" y="2"/>
                  </a:lnTo>
                  <a:lnTo>
                    <a:pt x="58" y="2"/>
                  </a:lnTo>
                  <a:lnTo>
                    <a:pt x="48" y="3"/>
                  </a:lnTo>
                  <a:lnTo>
                    <a:pt x="37" y="5"/>
                  </a:lnTo>
                  <a:lnTo>
                    <a:pt x="27" y="7"/>
                  </a:lnTo>
                  <a:lnTo>
                    <a:pt x="16" y="10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6" y="25"/>
                  </a:lnTo>
                  <a:lnTo>
                    <a:pt x="8" y="23"/>
                  </a:lnTo>
                  <a:lnTo>
                    <a:pt x="12" y="22"/>
                  </a:lnTo>
                  <a:lnTo>
                    <a:pt x="16" y="19"/>
                  </a:lnTo>
                  <a:lnTo>
                    <a:pt x="22" y="17"/>
                  </a:lnTo>
                  <a:lnTo>
                    <a:pt x="29" y="14"/>
                  </a:lnTo>
                  <a:lnTo>
                    <a:pt x="35" y="11"/>
                  </a:lnTo>
                  <a:lnTo>
                    <a:pt x="39" y="10"/>
                  </a:lnTo>
                  <a:lnTo>
                    <a:pt x="44" y="8"/>
                  </a:lnTo>
                  <a:lnTo>
                    <a:pt x="51" y="7"/>
                  </a:lnTo>
                  <a:lnTo>
                    <a:pt x="58" y="6"/>
                  </a:lnTo>
                  <a:lnTo>
                    <a:pt x="65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4820" y="2293"/>
              <a:ext cx="5" cy="18"/>
            </a:xfrm>
            <a:custGeom>
              <a:avLst/>
              <a:gdLst>
                <a:gd name="T0" fmla="*/ 3 w 6"/>
                <a:gd name="T1" fmla="*/ 13 h 21"/>
                <a:gd name="T2" fmla="*/ 3 w 6"/>
                <a:gd name="T3" fmla="*/ 11 h 21"/>
                <a:gd name="T4" fmla="*/ 3 w 6"/>
                <a:gd name="T5" fmla="*/ 9 h 21"/>
                <a:gd name="T6" fmla="*/ 3 w 6"/>
                <a:gd name="T7" fmla="*/ 5 h 21"/>
                <a:gd name="T8" fmla="*/ 3 w 6"/>
                <a:gd name="T9" fmla="*/ 3 h 21"/>
                <a:gd name="T10" fmla="*/ 3 w 6"/>
                <a:gd name="T11" fmla="*/ 3 h 21"/>
                <a:gd name="T12" fmla="*/ 2 w 6"/>
                <a:gd name="T13" fmla="*/ 3 h 21"/>
                <a:gd name="T14" fmla="*/ 1 w 6"/>
                <a:gd name="T15" fmla="*/ 1 h 21"/>
                <a:gd name="T16" fmla="*/ 0 w 6"/>
                <a:gd name="T17" fmla="*/ 0 h 21"/>
                <a:gd name="T18" fmla="*/ 1 w 6"/>
                <a:gd name="T19" fmla="*/ 3 h 21"/>
                <a:gd name="T20" fmla="*/ 3 w 6"/>
                <a:gd name="T21" fmla="*/ 8 h 21"/>
                <a:gd name="T22" fmla="*/ 3 w 6"/>
                <a:gd name="T23" fmla="*/ 11 h 21"/>
                <a:gd name="T24" fmla="*/ 3 w 6"/>
                <a:gd name="T25" fmla="*/ 13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1"/>
                <a:gd name="T41" fmla="*/ 6 w 6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1">
                  <a:moveTo>
                    <a:pt x="6" y="21"/>
                  </a:moveTo>
                  <a:lnTo>
                    <a:pt x="6" y="1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6"/>
                  </a:lnTo>
                  <a:lnTo>
                    <a:pt x="3" y="12"/>
                  </a:lnTo>
                  <a:lnTo>
                    <a:pt x="4" y="18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4762" y="2239"/>
              <a:ext cx="37" cy="255"/>
            </a:xfrm>
            <a:custGeom>
              <a:avLst/>
              <a:gdLst>
                <a:gd name="T0" fmla="*/ 0 w 44"/>
                <a:gd name="T1" fmla="*/ 0 h 302"/>
                <a:gd name="T2" fmla="*/ 3 w 44"/>
                <a:gd name="T3" fmla="*/ 15 h 302"/>
                <a:gd name="T4" fmla="*/ 9 w 44"/>
                <a:gd name="T5" fmla="*/ 36 h 302"/>
                <a:gd name="T6" fmla="*/ 15 w 44"/>
                <a:gd name="T7" fmla="*/ 57 h 302"/>
                <a:gd name="T8" fmla="*/ 19 w 44"/>
                <a:gd name="T9" fmla="*/ 71 h 302"/>
                <a:gd name="T10" fmla="*/ 21 w 44"/>
                <a:gd name="T11" fmla="*/ 84 h 302"/>
                <a:gd name="T12" fmla="*/ 24 w 44"/>
                <a:gd name="T13" fmla="*/ 98 h 302"/>
                <a:gd name="T14" fmla="*/ 25 w 44"/>
                <a:gd name="T15" fmla="*/ 111 h 302"/>
                <a:gd name="T16" fmla="*/ 26 w 44"/>
                <a:gd name="T17" fmla="*/ 122 h 302"/>
                <a:gd name="T18" fmla="*/ 25 w 44"/>
                <a:gd name="T19" fmla="*/ 133 h 302"/>
                <a:gd name="T20" fmla="*/ 24 w 44"/>
                <a:gd name="T21" fmla="*/ 151 h 302"/>
                <a:gd name="T22" fmla="*/ 24 w 44"/>
                <a:gd name="T23" fmla="*/ 170 h 302"/>
                <a:gd name="T24" fmla="*/ 24 w 44"/>
                <a:gd name="T25" fmla="*/ 182 h 302"/>
                <a:gd name="T26" fmla="*/ 24 w 44"/>
                <a:gd name="T27" fmla="*/ 163 h 302"/>
                <a:gd name="T28" fmla="*/ 24 w 44"/>
                <a:gd name="T29" fmla="*/ 144 h 302"/>
                <a:gd name="T30" fmla="*/ 24 w 44"/>
                <a:gd name="T31" fmla="*/ 128 h 302"/>
                <a:gd name="T32" fmla="*/ 24 w 44"/>
                <a:gd name="T33" fmla="*/ 117 h 302"/>
                <a:gd name="T34" fmla="*/ 22 w 44"/>
                <a:gd name="T35" fmla="*/ 110 h 302"/>
                <a:gd name="T36" fmla="*/ 20 w 44"/>
                <a:gd name="T37" fmla="*/ 99 h 302"/>
                <a:gd name="T38" fmla="*/ 20 w 44"/>
                <a:gd name="T39" fmla="*/ 90 h 302"/>
                <a:gd name="T40" fmla="*/ 17 w 44"/>
                <a:gd name="T41" fmla="*/ 81 h 302"/>
                <a:gd name="T42" fmla="*/ 13 w 44"/>
                <a:gd name="T43" fmla="*/ 68 h 302"/>
                <a:gd name="T44" fmla="*/ 7 w 44"/>
                <a:gd name="T45" fmla="*/ 44 h 302"/>
                <a:gd name="T46" fmla="*/ 3 w 44"/>
                <a:gd name="T47" fmla="*/ 19 h 302"/>
                <a:gd name="T48" fmla="*/ 0 w 44"/>
                <a:gd name="T49" fmla="*/ 0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302"/>
                <a:gd name="T77" fmla="*/ 44 w 44"/>
                <a:gd name="T78" fmla="*/ 302 h 3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302">
                  <a:moveTo>
                    <a:pt x="0" y="0"/>
                  </a:moveTo>
                  <a:lnTo>
                    <a:pt x="6" y="25"/>
                  </a:lnTo>
                  <a:lnTo>
                    <a:pt x="15" y="60"/>
                  </a:lnTo>
                  <a:lnTo>
                    <a:pt x="25" y="93"/>
                  </a:lnTo>
                  <a:lnTo>
                    <a:pt x="32" y="117"/>
                  </a:lnTo>
                  <a:lnTo>
                    <a:pt x="36" y="138"/>
                  </a:lnTo>
                  <a:lnTo>
                    <a:pt x="41" y="162"/>
                  </a:lnTo>
                  <a:lnTo>
                    <a:pt x="43" y="185"/>
                  </a:lnTo>
                  <a:lnTo>
                    <a:pt x="44" y="202"/>
                  </a:lnTo>
                  <a:lnTo>
                    <a:pt x="43" y="221"/>
                  </a:lnTo>
                  <a:lnTo>
                    <a:pt x="41" y="251"/>
                  </a:lnTo>
                  <a:lnTo>
                    <a:pt x="40" y="282"/>
                  </a:lnTo>
                  <a:lnTo>
                    <a:pt x="41" y="302"/>
                  </a:lnTo>
                  <a:lnTo>
                    <a:pt x="39" y="270"/>
                  </a:lnTo>
                  <a:lnTo>
                    <a:pt x="39" y="239"/>
                  </a:lnTo>
                  <a:lnTo>
                    <a:pt x="39" y="213"/>
                  </a:lnTo>
                  <a:lnTo>
                    <a:pt x="39" y="196"/>
                  </a:lnTo>
                  <a:lnTo>
                    <a:pt x="37" y="182"/>
                  </a:lnTo>
                  <a:lnTo>
                    <a:pt x="35" y="165"/>
                  </a:lnTo>
                  <a:lnTo>
                    <a:pt x="33" y="149"/>
                  </a:lnTo>
                  <a:lnTo>
                    <a:pt x="28" y="135"/>
                  </a:lnTo>
                  <a:lnTo>
                    <a:pt x="21" y="112"/>
                  </a:lnTo>
                  <a:lnTo>
                    <a:pt x="12" y="74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4762" y="2389"/>
              <a:ext cx="17" cy="162"/>
            </a:xfrm>
            <a:custGeom>
              <a:avLst/>
              <a:gdLst>
                <a:gd name="T0" fmla="*/ 0 w 19"/>
                <a:gd name="T1" fmla="*/ 0 h 193"/>
                <a:gd name="T2" fmla="*/ 2 w 19"/>
                <a:gd name="T3" fmla="*/ 7 h 193"/>
                <a:gd name="T4" fmla="*/ 4 w 19"/>
                <a:gd name="T5" fmla="*/ 14 h 193"/>
                <a:gd name="T6" fmla="*/ 4 w 19"/>
                <a:gd name="T7" fmla="*/ 21 h 193"/>
                <a:gd name="T8" fmla="*/ 5 w 19"/>
                <a:gd name="T9" fmla="*/ 27 h 193"/>
                <a:gd name="T10" fmla="*/ 5 w 19"/>
                <a:gd name="T11" fmla="*/ 33 h 193"/>
                <a:gd name="T12" fmla="*/ 5 w 19"/>
                <a:gd name="T13" fmla="*/ 41 h 193"/>
                <a:gd name="T14" fmla="*/ 5 w 19"/>
                <a:gd name="T15" fmla="*/ 50 h 193"/>
                <a:gd name="T16" fmla="*/ 6 w 19"/>
                <a:gd name="T17" fmla="*/ 56 h 193"/>
                <a:gd name="T18" fmla="*/ 7 w 19"/>
                <a:gd name="T19" fmla="*/ 61 h 193"/>
                <a:gd name="T20" fmla="*/ 9 w 19"/>
                <a:gd name="T21" fmla="*/ 69 h 193"/>
                <a:gd name="T22" fmla="*/ 11 w 19"/>
                <a:gd name="T23" fmla="*/ 77 h 193"/>
                <a:gd name="T24" fmla="*/ 12 w 19"/>
                <a:gd name="T25" fmla="*/ 83 h 193"/>
                <a:gd name="T26" fmla="*/ 12 w 19"/>
                <a:gd name="T27" fmla="*/ 89 h 193"/>
                <a:gd name="T28" fmla="*/ 13 w 19"/>
                <a:gd name="T29" fmla="*/ 97 h 193"/>
                <a:gd name="T30" fmla="*/ 13 w 19"/>
                <a:gd name="T31" fmla="*/ 106 h 193"/>
                <a:gd name="T32" fmla="*/ 13 w 19"/>
                <a:gd name="T33" fmla="*/ 114 h 193"/>
                <a:gd name="T34" fmla="*/ 13 w 19"/>
                <a:gd name="T35" fmla="*/ 97 h 193"/>
                <a:gd name="T36" fmla="*/ 13 w 19"/>
                <a:gd name="T37" fmla="*/ 86 h 193"/>
                <a:gd name="T38" fmla="*/ 13 w 19"/>
                <a:gd name="T39" fmla="*/ 76 h 193"/>
                <a:gd name="T40" fmla="*/ 13 w 19"/>
                <a:gd name="T41" fmla="*/ 71 h 193"/>
                <a:gd name="T42" fmla="*/ 12 w 19"/>
                <a:gd name="T43" fmla="*/ 66 h 193"/>
                <a:gd name="T44" fmla="*/ 12 w 19"/>
                <a:gd name="T45" fmla="*/ 62 h 193"/>
                <a:gd name="T46" fmla="*/ 12 w 19"/>
                <a:gd name="T47" fmla="*/ 58 h 193"/>
                <a:gd name="T48" fmla="*/ 11 w 19"/>
                <a:gd name="T49" fmla="*/ 54 h 193"/>
                <a:gd name="T50" fmla="*/ 11 w 19"/>
                <a:gd name="T51" fmla="*/ 48 h 193"/>
                <a:gd name="T52" fmla="*/ 12 w 19"/>
                <a:gd name="T53" fmla="*/ 39 h 193"/>
                <a:gd name="T54" fmla="*/ 11 w 19"/>
                <a:gd name="T55" fmla="*/ 29 h 193"/>
                <a:gd name="T56" fmla="*/ 10 w 19"/>
                <a:gd name="T57" fmla="*/ 20 h 193"/>
                <a:gd name="T58" fmla="*/ 8 w 19"/>
                <a:gd name="T59" fmla="*/ 15 h 193"/>
                <a:gd name="T60" fmla="*/ 5 w 19"/>
                <a:gd name="T61" fmla="*/ 9 h 193"/>
                <a:gd name="T62" fmla="*/ 4 w 19"/>
                <a:gd name="T63" fmla="*/ 5 h 193"/>
                <a:gd name="T64" fmla="*/ 0 w 19"/>
                <a:gd name="T65" fmla="*/ 0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193"/>
                <a:gd name="T101" fmla="*/ 19 w 19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193">
                  <a:moveTo>
                    <a:pt x="0" y="0"/>
                  </a:moveTo>
                  <a:lnTo>
                    <a:pt x="2" y="12"/>
                  </a:lnTo>
                  <a:lnTo>
                    <a:pt x="5" y="24"/>
                  </a:lnTo>
                  <a:lnTo>
                    <a:pt x="7" y="36"/>
                  </a:lnTo>
                  <a:lnTo>
                    <a:pt x="8" y="45"/>
                  </a:lnTo>
                  <a:lnTo>
                    <a:pt x="8" y="56"/>
                  </a:lnTo>
                  <a:lnTo>
                    <a:pt x="8" y="69"/>
                  </a:lnTo>
                  <a:lnTo>
                    <a:pt x="8" y="84"/>
                  </a:lnTo>
                  <a:lnTo>
                    <a:pt x="9" y="95"/>
                  </a:lnTo>
                  <a:lnTo>
                    <a:pt x="10" y="104"/>
                  </a:lnTo>
                  <a:lnTo>
                    <a:pt x="12" y="117"/>
                  </a:lnTo>
                  <a:lnTo>
                    <a:pt x="15" y="131"/>
                  </a:lnTo>
                  <a:lnTo>
                    <a:pt x="16" y="141"/>
                  </a:lnTo>
                  <a:lnTo>
                    <a:pt x="17" y="150"/>
                  </a:lnTo>
                  <a:lnTo>
                    <a:pt x="18" y="164"/>
                  </a:lnTo>
                  <a:lnTo>
                    <a:pt x="18" y="179"/>
                  </a:lnTo>
                  <a:lnTo>
                    <a:pt x="18" y="193"/>
                  </a:lnTo>
                  <a:lnTo>
                    <a:pt x="19" y="165"/>
                  </a:lnTo>
                  <a:lnTo>
                    <a:pt x="19" y="144"/>
                  </a:lnTo>
                  <a:lnTo>
                    <a:pt x="19" y="129"/>
                  </a:lnTo>
                  <a:lnTo>
                    <a:pt x="18" y="120"/>
                  </a:lnTo>
                  <a:lnTo>
                    <a:pt x="17" y="112"/>
                  </a:lnTo>
                  <a:lnTo>
                    <a:pt x="16" y="105"/>
                  </a:lnTo>
                  <a:lnTo>
                    <a:pt x="16" y="98"/>
                  </a:lnTo>
                  <a:lnTo>
                    <a:pt x="15" y="91"/>
                  </a:lnTo>
                  <a:lnTo>
                    <a:pt x="15" y="81"/>
                  </a:lnTo>
                  <a:lnTo>
                    <a:pt x="16" y="65"/>
                  </a:lnTo>
                  <a:lnTo>
                    <a:pt x="15" y="49"/>
                  </a:lnTo>
                  <a:lnTo>
                    <a:pt x="13" y="35"/>
                  </a:lnTo>
                  <a:lnTo>
                    <a:pt x="11" y="26"/>
                  </a:lnTo>
                  <a:lnTo>
                    <a:pt x="8" y="16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4692" y="2411"/>
              <a:ext cx="60" cy="35"/>
            </a:xfrm>
            <a:custGeom>
              <a:avLst/>
              <a:gdLst>
                <a:gd name="T0" fmla="*/ 0 w 72"/>
                <a:gd name="T1" fmla="*/ 26 h 41"/>
                <a:gd name="T2" fmla="*/ 2 w 72"/>
                <a:gd name="T3" fmla="*/ 26 h 41"/>
                <a:gd name="T4" fmla="*/ 3 w 72"/>
                <a:gd name="T5" fmla="*/ 26 h 41"/>
                <a:gd name="T6" fmla="*/ 3 w 72"/>
                <a:gd name="T7" fmla="*/ 26 h 41"/>
                <a:gd name="T8" fmla="*/ 4 w 72"/>
                <a:gd name="T9" fmla="*/ 26 h 41"/>
                <a:gd name="T10" fmla="*/ 8 w 72"/>
                <a:gd name="T11" fmla="*/ 26 h 41"/>
                <a:gd name="T12" fmla="*/ 12 w 72"/>
                <a:gd name="T13" fmla="*/ 26 h 41"/>
                <a:gd name="T14" fmla="*/ 15 w 72"/>
                <a:gd name="T15" fmla="*/ 25 h 41"/>
                <a:gd name="T16" fmla="*/ 19 w 72"/>
                <a:gd name="T17" fmla="*/ 24 h 41"/>
                <a:gd name="T18" fmla="*/ 23 w 72"/>
                <a:gd name="T19" fmla="*/ 24 h 41"/>
                <a:gd name="T20" fmla="*/ 28 w 72"/>
                <a:gd name="T21" fmla="*/ 23 h 41"/>
                <a:gd name="T22" fmla="*/ 30 w 72"/>
                <a:gd name="T23" fmla="*/ 22 h 41"/>
                <a:gd name="T24" fmla="*/ 33 w 72"/>
                <a:gd name="T25" fmla="*/ 21 h 41"/>
                <a:gd name="T26" fmla="*/ 34 w 72"/>
                <a:gd name="T27" fmla="*/ 17 h 41"/>
                <a:gd name="T28" fmla="*/ 36 w 72"/>
                <a:gd name="T29" fmla="*/ 11 h 41"/>
                <a:gd name="T30" fmla="*/ 39 w 72"/>
                <a:gd name="T31" fmla="*/ 6 h 41"/>
                <a:gd name="T32" fmla="*/ 42 w 72"/>
                <a:gd name="T33" fmla="*/ 0 h 41"/>
                <a:gd name="T34" fmla="*/ 40 w 72"/>
                <a:gd name="T35" fmla="*/ 1 h 41"/>
                <a:gd name="T36" fmla="*/ 39 w 72"/>
                <a:gd name="T37" fmla="*/ 1 h 41"/>
                <a:gd name="T38" fmla="*/ 37 w 72"/>
                <a:gd name="T39" fmla="*/ 2 h 41"/>
                <a:gd name="T40" fmla="*/ 36 w 72"/>
                <a:gd name="T41" fmla="*/ 2 h 41"/>
                <a:gd name="T42" fmla="*/ 32 w 72"/>
                <a:gd name="T43" fmla="*/ 3 h 41"/>
                <a:gd name="T44" fmla="*/ 28 w 72"/>
                <a:gd name="T45" fmla="*/ 3 h 41"/>
                <a:gd name="T46" fmla="*/ 23 w 72"/>
                <a:gd name="T47" fmla="*/ 3 h 41"/>
                <a:gd name="T48" fmla="*/ 18 w 72"/>
                <a:gd name="T49" fmla="*/ 3 h 41"/>
                <a:gd name="T50" fmla="*/ 13 w 72"/>
                <a:gd name="T51" fmla="*/ 3 h 41"/>
                <a:gd name="T52" fmla="*/ 8 w 72"/>
                <a:gd name="T53" fmla="*/ 3 h 41"/>
                <a:gd name="T54" fmla="*/ 6 w 72"/>
                <a:gd name="T55" fmla="*/ 3 h 41"/>
                <a:gd name="T56" fmla="*/ 3 w 72"/>
                <a:gd name="T57" fmla="*/ 3 h 41"/>
                <a:gd name="T58" fmla="*/ 3 w 72"/>
                <a:gd name="T59" fmla="*/ 8 h 41"/>
                <a:gd name="T60" fmla="*/ 2 w 72"/>
                <a:gd name="T61" fmla="*/ 15 h 41"/>
                <a:gd name="T62" fmla="*/ 0 w 72"/>
                <a:gd name="T63" fmla="*/ 20 h 41"/>
                <a:gd name="T64" fmla="*/ 0 w 72"/>
                <a:gd name="T65" fmla="*/ 26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41"/>
                <a:gd name="T101" fmla="*/ 72 w 72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41">
                  <a:moveTo>
                    <a:pt x="0" y="41"/>
                  </a:moveTo>
                  <a:lnTo>
                    <a:pt x="3" y="41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14" y="41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34" y="39"/>
                  </a:lnTo>
                  <a:lnTo>
                    <a:pt x="41" y="39"/>
                  </a:lnTo>
                  <a:lnTo>
                    <a:pt x="47" y="38"/>
                  </a:lnTo>
                  <a:lnTo>
                    <a:pt x="52" y="36"/>
                  </a:lnTo>
                  <a:lnTo>
                    <a:pt x="57" y="34"/>
                  </a:lnTo>
                  <a:lnTo>
                    <a:pt x="59" y="27"/>
                  </a:lnTo>
                  <a:lnTo>
                    <a:pt x="63" y="18"/>
                  </a:lnTo>
                  <a:lnTo>
                    <a:pt x="67" y="9"/>
                  </a:lnTo>
                  <a:lnTo>
                    <a:pt x="72" y="0"/>
                  </a:lnTo>
                  <a:lnTo>
                    <a:pt x="70" y="1"/>
                  </a:lnTo>
                  <a:lnTo>
                    <a:pt x="67" y="1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55" y="3"/>
                  </a:lnTo>
                  <a:lnTo>
                    <a:pt x="47" y="4"/>
                  </a:lnTo>
                  <a:lnTo>
                    <a:pt x="39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5" y="6"/>
                  </a:lnTo>
                  <a:lnTo>
                    <a:pt x="10" y="6"/>
                  </a:lnTo>
                  <a:lnTo>
                    <a:pt x="5" y="6"/>
                  </a:lnTo>
                  <a:lnTo>
                    <a:pt x="4" y="12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4585" y="2521"/>
              <a:ext cx="272" cy="320"/>
            </a:xfrm>
            <a:custGeom>
              <a:avLst/>
              <a:gdLst>
                <a:gd name="T0" fmla="*/ 12 w 327"/>
                <a:gd name="T1" fmla="*/ 114 h 379"/>
                <a:gd name="T2" fmla="*/ 17 w 327"/>
                <a:gd name="T3" fmla="*/ 128 h 379"/>
                <a:gd name="T4" fmla="*/ 18 w 327"/>
                <a:gd name="T5" fmla="*/ 137 h 379"/>
                <a:gd name="T6" fmla="*/ 25 w 327"/>
                <a:gd name="T7" fmla="*/ 157 h 379"/>
                <a:gd name="T8" fmla="*/ 32 w 327"/>
                <a:gd name="T9" fmla="*/ 181 h 379"/>
                <a:gd name="T10" fmla="*/ 33 w 327"/>
                <a:gd name="T11" fmla="*/ 195 h 379"/>
                <a:gd name="T12" fmla="*/ 35 w 327"/>
                <a:gd name="T13" fmla="*/ 203 h 379"/>
                <a:gd name="T14" fmla="*/ 33 w 327"/>
                <a:gd name="T15" fmla="*/ 219 h 379"/>
                <a:gd name="T16" fmla="*/ 36 w 327"/>
                <a:gd name="T17" fmla="*/ 223 h 379"/>
                <a:gd name="T18" fmla="*/ 48 w 327"/>
                <a:gd name="T19" fmla="*/ 226 h 379"/>
                <a:gd name="T20" fmla="*/ 59 w 327"/>
                <a:gd name="T21" fmla="*/ 226 h 379"/>
                <a:gd name="T22" fmla="*/ 65 w 327"/>
                <a:gd name="T23" fmla="*/ 226 h 379"/>
                <a:gd name="T24" fmla="*/ 69 w 327"/>
                <a:gd name="T25" fmla="*/ 228 h 379"/>
                <a:gd name="T26" fmla="*/ 77 w 327"/>
                <a:gd name="T27" fmla="*/ 225 h 379"/>
                <a:gd name="T28" fmla="*/ 85 w 327"/>
                <a:gd name="T29" fmla="*/ 222 h 379"/>
                <a:gd name="T30" fmla="*/ 87 w 327"/>
                <a:gd name="T31" fmla="*/ 219 h 379"/>
                <a:gd name="T32" fmla="*/ 105 w 327"/>
                <a:gd name="T33" fmla="*/ 212 h 379"/>
                <a:gd name="T34" fmla="*/ 127 w 327"/>
                <a:gd name="T35" fmla="*/ 203 h 379"/>
                <a:gd name="T36" fmla="*/ 145 w 327"/>
                <a:gd name="T37" fmla="*/ 199 h 379"/>
                <a:gd name="T38" fmla="*/ 156 w 327"/>
                <a:gd name="T39" fmla="*/ 199 h 379"/>
                <a:gd name="T40" fmla="*/ 153 w 327"/>
                <a:gd name="T41" fmla="*/ 206 h 379"/>
                <a:gd name="T42" fmla="*/ 156 w 327"/>
                <a:gd name="T43" fmla="*/ 207 h 379"/>
                <a:gd name="T44" fmla="*/ 168 w 327"/>
                <a:gd name="T45" fmla="*/ 203 h 379"/>
                <a:gd name="T46" fmla="*/ 181 w 327"/>
                <a:gd name="T47" fmla="*/ 199 h 379"/>
                <a:gd name="T48" fmla="*/ 179 w 327"/>
                <a:gd name="T49" fmla="*/ 197 h 379"/>
                <a:gd name="T50" fmla="*/ 166 w 327"/>
                <a:gd name="T51" fmla="*/ 199 h 379"/>
                <a:gd name="T52" fmla="*/ 154 w 327"/>
                <a:gd name="T53" fmla="*/ 171 h 379"/>
                <a:gd name="T54" fmla="*/ 158 w 327"/>
                <a:gd name="T55" fmla="*/ 187 h 379"/>
                <a:gd name="T56" fmla="*/ 152 w 327"/>
                <a:gd name="T57" fmla="*/ 196 h 379"/>
                <a:gd name="T58" fmla="*/ 118 w 327"/>
                <a:gd name="T59" fmla="*/ 162 h 379"/>
                <a:gd name="T60" fmla="*/ 63 w 327"/>
                <a:gd name="T61" fmla="*/ 106 h 379"/>
                <a:gd name="T62" fmla="*/ 69 w 327"/>
                <a:gd name="T63" fmla="*/ 106 h 379"/>
                <a:gd name="T64" fmla="*/ 70 w 327"/>
                <a:gd name="T65" fmla="*/ 101 h 379"/>
                <a:gd name="T66" fmla="*/ 84 w 327"/>
                <a:gd name="T67" fmla="*/ 112 h 379"/>
                <a:gd name="T68" fmla="*/ 108 w 327"/>
                <a:gd name="T69" fmla="*/ 131 h 379"/>
                <a:gd name="T70" fmla="*/ 126 w 327"/>
                <a:gd name="T71" fmla="*/ 141 h 379"/>
                <a:gd name="T72" fmla="*/ 118 w 327"/>
                <a:gd name="T73" fmla="*/ 107 h 379"/>
                <a:gd name="T74" fmla="*/ 92 w 327"/>
                <a:gd name="T75" fmla="*/ 79 h 379"/>
                <a:gd name="T76" fmla="*/ 67 w 327"/>
                <a:gd name="T77" fmla="*/ 45 h 379"/>
                <a:gd name="T78" fmla="*/ 64 w 327"/>
                <a:gd name="T79" fmla="*/ 31 h 379"/>
                <a:gd name="T80" fmla="*/ 77 w 327"/>
                <a:gd name="T81" fmla="*/ 43 h 379"/>
                <a:gd name="T82" fmla="*/ 67 w 327"/>
                <a:gd name="T83" fmla="*/ 9 h 379"/>
                <a:gd name="T84" fmla="*/ 60 w 327"/>
                <a:gd name="T85" fmla="*/ 21 h 379"/>
                <a:gd name="T86" fmla="*/ 52 w 327"/>
                <a:gd name="T87" fmla="*/ 37 h 379"/>
                <a:gd name="T88" fmla="*/ 37 w 327"/>
                <a:gd name="T89" fmla="*/ 37 h 379"/>
                <a:gd name="T90" fmla="*/ 15 w 327"/>
                <a:gd name="T91" fmla="*/ 37 h 379"/>
                <a:gd name="T92" fmla="*/ 2 w 327"/>
                <a:gd name="T93" fmla="*/ 37 h 379"/>
                <a:gd name="T94" fmla="*/ 5 w 327"/>
                <a:gd name="T95" fmla="*/ 72 h 379"/>
                <a:gd name="T96" fmla="*/ 12 w 327"/>
                <a:gd name="T97" fmla="*/ 114 h 3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379"/>
                <a:gd name="T149" fmla="*/ 327 w 327"/>
                <a:gd name="T150" fmla="*/ 379 h 3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379">
                  <a:moveTo>
                    <a:pt x="11" y="130"/>
                  </a:moveTo>
                  <a:lnTo>
                    <a:pt x="13" y="145"/>
                  </a:lnTo>
                  <a:lnTo>
                    <a:pt x="18" y="167"/>
                  </a:lnTo>
                  <a:lnTo>
                    <a:pt x="22" y="189"/>
                  </a:lnTo>
                  <a:lnTo>
                    <a:pt x="27" y="203"/>
                  </a:lnTo>
                  <a:lnTo>
                    <a:pt x="28" y="206"/>
                  </a:lnTo>
                  <a:lnTo>
                    <a:pt x="29" y="210"/>
                  </a:lnTo>
                  <a:lnTo>
                    <a:pt x="30" y="213"/>
                  </a:lnTo>
                  <a:lnTo>
                    <a:pt x="32" y="218"/>
                  </a:lnTo>
                  <a:lnTo>
                    <a:pt x="33" y="221"/>
                  </a:lnTo>
                  <a:lnTo>
                    <a:pt x="33" y="224"/>
                  </a:lnTo>
                  <a:lnTo>
                    <a:pt x="33" y="227"/>
                  </a:lnTo>
                  <a:lnTo>
                    <a:pt x="34" y="229"/>
                  </a:lnTo>
                  <a:lnTo>
                    <a:pt x="35" y="237"/>
                  </a:lnTo>
                  <a:lnTo>
                    <a:pt x="39" y="249"/>
                  </a:lnTo>
                  <a:lnTo>
                    <a:pt x="43" y="261"/>
                  </a:lnTo>
                  <a:lnTo>
                    <a:pt x="47" y="270"/>
                  </a:lnTo>
                  <a:lnTo>
                    <a:pt x="50" y="279"/>
                  </a:lnTo>
                  <a:lnTo>
                    <a:pt x="54" y="289"/>
                  </a:lnTo>
                  <a:lnTo>
                    <a:pt x="56" y="300"/>
                  </a:lnTo>
                  <a:lnTo>
                    <a:pt x="57" y="308"/>
                  </a:lnTo>
                  <a:lnTo>
                    <a:pt x="57" y="314"/>
                  </a:lnTo>
                  <a:lnTo>
                    <a:pt x="58" y="318"/>
                  </a:lnTo>
                  <a:lnTo>
                    <a:pt x="58" y="323"/>
                  </a:lnTo>
                  <a:lnTo>
                    <a:pt x="59" y="327"/>
                  </a:lnTo>
                  <a:lnTo>
                    <a:pt x="60" y="331"/>
                  </a:lnTo>
                  <a:lnTo>
                    <a:pt x="60" y="334"/>
                  </a:lnTo>
                  <a:lnTo>
                    <a:pt x="60" y="339"/>
                  </a:lnTo>
                  <a:lnTo>
                    <a:pt x="60" y="344"/>
                  </a:lnTo>
                  <a:lnTo>
                    <a:pt x="60" y="349"/>
                  </a:lnTo>
                  <a:lnTo>
                    <a:pt x="59" y="357"/>
                  </a:lnTo>
                  <a:lnTo>
                    <a:pt x="58" y="364"/>
                  </a:lnTo>
                  <a:lnTo>
                    <a:pt x="57" y="370"/>
                  </a:lnTo>
                  <a:lnTo>
                    <a:pt x="59" y="371"/>
                  </a:lnTo>
                  <a:lnTo>
                    <a:pt x="62" y="371"/>
                  </a:lnTo>
                  <a:lnTo>
                    <a:pt x="63" y="371"/>
                  </a:lnTo>
                  <a:lnTo>
                    <a:pt x="65" y="372"/>
                  </a:lnTo>
                  <a:lnTo>
                    <a:pt x="72" y="373"/>
                  </a:lnTo>
                  <a:lnTo>
                    <a:pt x="78" y="375"/>
                  </a:lnTo>
                  <a:lnTo>
                    <a:pt x="84" y="376"/>
                  </a:lnTo>
                  <a:lnTo>
                    <a:pt x="89" y="376"/>
                  </a:lnTo>
                  <a:lnTo>
                    <a:pt x="94" y="377"/>
                  </a:lnTo>
                  <a:lnTo>
                    <a:pt x="98" y="377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9" y="377"/>
                  </a:lnTo>
                  <a:lnTo>
                    <a:pt x="112" y="377"/>
                  </a:lnTo>
                  <a:lnTo>
                    <a:pt x="113" y="377"/>
                  </a:lnTo>
                  <a:lnTo>
                    <a:pt x="116" y="377"/>
                  </a:lnTo>
                  <a:lnTo>
                    <a:pt x="117" y="378"/>
                  </a:lnTo>
                  <a:lnTo>
                    <a:pt x="118" y="379"/>
                  </a:lnTo>
                  <a:lnTo>
                    <a:pt x="120" y="379"/>
                  </a:lnTo>
                  <a:lnTo>
                    <a:pt x="122" y="379"/>
                  </a:lnTo>
                  <a:lnTo>
                    <a:pt x="125" y="378"/>
                  </a:lnTo>
                  <a:lnTo>
                    <a:pt x="130" y="376"/>
                  </a:lnTo>
                  <a:lnTo>
                    <a:pt x="134" y="373"/>
                  </a:lnTo>
                  <a:lnTo>
                    <a:pt x="137" y="372"/>
                  </a:lnTo>
                  <a:lnTo>
                    <a:pt x="140" y="372"/>
                  </a:lnTo>
                  <a:lnTo>
                    <a:pt x="145" y="371"/>
                  </a:lnTo>
                  <a:lnTo>
                    <a:pt x="148" y="370"/>
                  </a:lnTo>
                  <a:lnTo>
                    <a:pt x="152" y="370"/>
                  </a:lnTo>
                  <a:lnTo>
                    <a:pt x="152" y="368"/>
                  </a:lnTo>
                  <a:lnTo>
                    <a:pt x="152" y="367"/>
                  </a:lnTo>
                  <a:lnTo>
                    <a:pt x="152" y="364"/>
                  </a:lnTo>
                  <a:lnTo>
                    <a:pt x="152" y="363"/>
                  </a:lnTo>
                  <a:lnTo>
                    <a:pt x="161" y="360"/>
                  </a:lnTo>
                  <a:lnTo>
                    <a:pt x="171" y="356"/>
                  </a:lnTo>
                  <a:lnTo>
                    <a:pt x="183" y="352"/>
                  </a:lnTo>
                  <a:lnTo>
                    <a:pt x="194" y="348"/>
                  </a:lnTo>
                  <a:lnTo>
                    <a:pt x="205" y="344"/>
                  </a:lnTo>
                  <a:lnTo>
                    <a:pt x="214" y="340"/>
                  </a:lnTo>
                  <a:lnTo>
                    <a:pt x="221" y="338"/>
                  </a:lnTo>
                  <a:lnTo>
                    <a:pt x="225" y="337"/>
                  </a:lnTo>
                  <a:lnTo>
                    <a:pt x="235" y="333"/>
                  </a:lnTo>
                  <a:lnTo>
                    <a:pt x="243" y="331"/>
                  </a:lnTo>
                  <a:lnTo>
                    <a:pt x="251" y="331"/>
                  </a:lnTo>
                  <a:lnTo>
                    <a:pt x="258" y="330"/>
                  </a:lnTo>
                  <a:lnTo>
                    <a:pt x="262" y="330"/>
                  </a:lnTo>
                  <a:lnTo>
                    <a:pt x="268" y="331"/>
                  </a:lnTo>
                  <a:lnTo>
                    <a:pt x="271" y="332"/>
                  </a:lnTo>
                  <a:lnTo>
                    <a:pt x="275" y="332"/>
                  </a:lnTo>
                  <a:lnTo>
                    <a:pt x="277" y="334"/>
                  </a:lnTo>
                  <a:lnTo>
                    <a:pt x="274" y="339"/>
                  </a:lnTo>
                  <a:lnTo>
                    <a:pt x="266" y="342"/>
                  </a:lnTo>
                  <a:lnTo>
                    <a:pt x="258" y="346"/>
                  </a:lnTo>
                  <a:lnTo>
                    <a:pt x="262" y="346"/>
                  </a:lnTo>
                  <a:lnTo>
                    <a:pt x="267" y="345"/>
                  </a:lnTo>
                  <a:lnTo>
                    <a:pt x="271" y="344"/>
                  </a:lnTo>
                  <a:lnTo>
                    <a:pt x="277" y="342"/>
                  </a:lnTo>
                  <a:lnTo>
                    <a:pt x="282" y="340"/>
                  </a:lnTo>
                  <a:lnTo>
                    <a:pt x="288" y="339"/>
                  </a:lnTo>
                  <a:lnTo>
                    <a:pt x="292" y="337"/>
                  </a:lnTo>
                  <a:lnTo>
                    <a:pt x="296" y="335"/>
                  </a:lnTo>
                  <a:lnTo>
                    <a:pt x="301" y="332"/>
                  </a:lnTo>
                  <a:lnTo>
                    <a:pt x="308" y="331"/>
                  </a:lnTo>
                  <a:lnTo>
                    <a:pt x="315" y="330"/>
                  </a:lnTo>
                  <a:lnTo>
                    <a:pt x="327" y="331"/>
                  </a:lnTo>
                  <a:lnTo>
                    <a:pt x="321" y="329"/>
                  </a:lnTo>
                  <a:lnTo>
                    <a:pt x="315" y="327"/>
                  </a:lnTo>
                  <a:lnTo>
                    <a:pt x="310" y="327"/>
                  </a:lnTo>
                  <a:lnTo>
                    <a:pt x="304" y="327"/>
                  </a:lnTo>
                  <a:lnTo>
                    <a:pt x="298" y="327"/>
                  </a:lnTo>
                  <a:lnTo>
                    <a:pt x="293" y="329"/>
                  </a:lnTo>
                  <a:lnTo>
                    <a:pt x="289" y="331"/>
                  </a:lnTo>
                  <a:lnTo>
                    <a:pt x="284" y="333"/>
                  </a:lnTo>
                  <a:lnTo>
                    <a:pt x="282" y="319"/>
                  </a:lnTo>
                  <a:lnTo>
                    <a:pt x="277" y="303"/>
                  </a:lnTo>
                  <a:lnTo>
                    <a:pt x="268" y="286"/>
                  </a:lnTo>
                  <a:lnTo>
                    <a:pt x="254" y="270"/>
                  </a:lnTo>
                  <a:lnTo>
                    <a:pt x="261" y="279"/>
                  </a:lnTo>
                  <a:lnTo>
                    <a:pt x="269" y="295"/>
                  </a:lnTo>
                  <a:lnTo>
                    <a:pt x="275" y="312"/>
                  </a:lnTo>
                  <a:lnTo>
                    <a:pt x="277" y="329"/>
                  </a:lnTo>
                  <a:lnTo>
                    <a:pt x="274" y="327"/>
                  </a:lnTo>
                  <a:lnTo>
                    <a:pt x="269" y="327"/>
                  </a:lnTo>
                  <a:lnTo>
                    <a:pt x="265" y="326"/>
                  </a:lnTo>
                  <a:lnTo>
                    <a:pt x="259" y="326"/>
                  </a:lnTo>
                  <a:lnTo>
                    <a:pt x="248" y="312"/>
                  </a:lnTo>
                  <a:lnTo>
                    <a:pt x="230" y="293"/>
                  </a:lnTo>
                  <a:lnTo>
                    <a:pt x="206" y="269"/>
                  </a:lnTo>
                  <a:lnTo>
                    <a:pt x="179" y="243"/>
                  </a:lnTo>
                  <a:lnTo>
                    <a:pt x="152" y="218"/>
                  </a:lnTo>
                  <a:lnTo>
                    <a:pt x="127" y="195"/>
                  </a:lnTo>
                  <a:lnTo>
                    <a:pt x="109" y="175"/>
                  </a:lnTo>
                  <a:lnTo>
                    <a:pt x="98" y="160"/>
                  </a:lnTo>
                  <a:lnTo>
                    <a:pt x="104" y="165"/>
                  </a:lnTo>
                  <a:lnTo>
                    <a:pt x="112" y="171"/>
                  </a:lnTo>
                  <a:lnTo>
                    <a:pt x="120" y="175"/>
                  </a:lnTo>
                  <a:lnTo>
                    <a:pt x="127" y="179"/>
                  </a:lnTo>
                  <a:lnTo>
                    <a:pt x="125" y="176"/>
                  </a:lnTo>
                  <a:lnTo>
                    <a:pt x="124" y="172"/>
                  </a:lnTo>
                  <a:lnTo>
                    <a:pt x="122" y="168"/>
                  </a:lnTo>
                  <a:lnTo>
                    <a:pt x="119" y="165"/>
                  </a:lnTo>
                  <a:lnTo>
                    <a:pt x="126" y="171"/>
                  </a:lnTo>
                  <a:lnTo>
                    <a:pt x="135" y="179"/>
                  </a:lnTo>
                  <a:lnTo>
                    <a:pt x="146" y="187"/>
                  </a:lnTo>
                  <a:lnTo>
                    <a:pt x="158" y="196"/>
                  </a:lnTo>
                  <a:lnTo>
                    <a:pt x="170" y="204"/>
                  </a:lnTo>
                  <a:lnTo>
                    <a:pt x="180" y="211"/>
                  </a:lnTo>
                  <a:lnTo>
                    <a:pt x="188" y="217"/>
                  </a:lnTo>
                  <a:lnTo>
                    <a:pt x="194" y="220"/>
                  </a:lnTo>
                  <a:lnTo>
                    <a:pt x="202" y="224"/>
                  </a:lnTo>
                  <a:lnTo>
                    <a:pt x="211" y="229"/>
                  </a:lnTo>
                  <a:lnTo>
                    <a:pt x="218" y="234"/>
                  </a:lnTo>
                  <a:lnTo>
                    <a:pt x="224" y="237"/>
                  </a:lnTo>
                  <a:lnTo>
                    <a:pt x="221" y="216"/>
                  </a:lnTo>
                  <a:lnTo>
                    <a:pt x="215" y="196"/>
                  </a:lnTo>
                  <a:lnTo>
                    <a:pt x="206" y="178"/>
                  </a:lnTo>
                  <a:lnTo>
                    <a:pt x="193" y="161"/>
                  </a:lnTo>
                  <a:lnTo>
                    <a:pt x="184" y="153"/>
                  </a:lnTo>
                  <a:lnTo>
                    <a:pt x="172" y="143"/>
                  </a:lnTo>
                  <a:lnTo>
                    <a:pt x="160" y="130"/>
                  </a:lnTo>
                  <a:lnTo>
                    <a:pt x="147" y="116"/>
                  </a:lnTo>
                  <a:lnTo>
                    <a:pt x="135" y="103"/>
                  </a:lnTo>
                  <a:lnTo>
                    <a:pt x="125" y="89"/>
                  </a:lnTo>
                  <a:lnTo>
                    <a:pt x="117" y="75"/>
                  </a:lnTo>
                  <a:lnTo>
                    <a:pt x="112" y="62"/>
                  </a:lnTo>
                  <a:lnTo>
                    <a:pt x="111" y="53"/>
                  </a:lnTo>
                  <a:lnTo>
                    <a:pt x="111" y="51"/>
                  </a:lnTo>
                  <a:lnTo>
                    <a:pt x="112" y="52"/>
                  </a:lnTo>
                  <a:lnTo>
                    <a:pt x="115" y="54"/>
                  </a:lnTo>
                  <a:lnTo>
                    <a:pt x="119" y="60"/>
                  </a:lnTo>
                  <a:lnTo>
                    <a:pt x="127" y="67"/>
                  </a:lnTo>
                  <a:lnTo>
                    <a:pt x="133" y="71"/>
                  </a:lnTo>
                  <a:lnTo>
                    <a:pt x="133" y="68"/>
                  </a:lnTo>
                  <a:lnTo>
                    <a:pt x="127" y="54"/>
                  </a:lnTo>
                  <a:lnTo>
                    <a:pt x="122" y="35"/>
                  </a:lnTo>
                  <a:lnTo>
                    <a:pt x="117" y="15"/>
                  </a:lnTo>
                  <a:lnTo>
                    <a:pt x="116" y="0"/>
                  </a:lnTo>
                  <a:lnTo>
                    <a:pt x="112" y="12"/>
                  </a:lnTo>
                  <a:lnTo>
                    <a:pt x="109" y="23"/>
                  </a:lnTo>
                  <a:lnTo>
                    <a:pt x="104" y="35"/>
                  </a:lnTo>
                  <a:lnTo>
                    <a:pt x="100" y="45"/>
                  </a:lnTo>
                  <a:lnTo>
                    <a:pt x="96" y="52"/>
                  </a:lnTo>
                  <a:lnTo>
                    <a:pt x="94" y="58"/>
                  </a:lnTo>
                  <a:lnTo>
                    <a:pt x="89" y="61"/>
                  </a:lnTo>
                  <a:lnTo>
                    <a:pt x="82" y="62"/>
                  </a:lnTo>
                  <a:lnTo>
                    <a:pt x="78" y="62"/>
                  </a:lnTo>
                  <a:lnTo>
                    <a:pt x="72" y="62"/>
                  </a:lnTo>
                  <a:lnTo>
                    <a:pt x="64" y="62"/>
                  </a:lnTo>
                  <a:lnTo>
                    <a:pt x="56" y="61"/>
                  </a:lnTo>
                  <a:lnTo>
                    <a:pt x="47" y="61"/>
                  </a:lnTo>
                  <a:lnTo>
                    <a:pt x="36" y="61"/>
                  </a:lnTo>
                  <a:lnTo>
                    <a:pt x="27" y="61"/>
                  </a:lnTo>
                  <a:lnTo>
                    <a:pt x="18" y="61"/>
                  </a:lnTo>
                  <a:lnTo>
                    <a:pt x="13" y="61"/>
                  </a:lnTo>
                  <a:lnTo>
                    <a:pt x="10" y="61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3" y="89"/>
                  </a:lnTo>
                  <a:lnTo>
                    <a:pt x="6" y="107"/>
                  </a:lnTo>
                  <a:lnTo>
                    <a:pt x="9" y="120"/>
                  </a:lnTo>
                  <a:lnTo>
                    <a:pt x="11" y="130"/>
                  </a:lnTo>
                  <a:lnTo>
                    <a:pt x="13" y="145"/>
                  </a:lnTo>
                  <a:lnTo>
                    <a:pt x="18" y="167"/>
                  </a:lnTo>
                  <a:lnTo>
                    <a:pt x="22" y="189"/>
                  </a:lnTo>
                  <a:lnTo>
                    <a:pt x="27" y="203"/>
                  </a:lnTo>
                  <a:lnTo>
                    <a:pt x="11" y="13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4672" y="2828"/>
              <a:ext cx="40" cy="13"/>
            </a:xfrm>
            <a:custGeom>
              <a:avLst/>
              <a:gdLst>
                <a:gd name="T0" fmla="*/ 28 w 48"/>
                <a:gd name="T1" fmla="*/ 0 h 16"/>
                <a:gd name="T2" fmla="*/ 28 w 48"/>
                <a:gd name="T3" fmla="*/ 1 h 16"/>
                <a:gd name="T4" fmla="*/ 28 w 48"/>
                <a:gd name="T5" fmla="*/ 2 h 16"/>
                <a:gd name="T6" fmla="*/ 28 w 48"/>
                <a:gd name="T7" fmla="*/ 2 h 16"/>
                <a:gd name="T8" fmla="*/ 28 w 48"/>
                <a:gd name="T9" fmla="*/ 4 h 16"/>
                <a:gd name="T10" fmla="*/ 26 w 48"/>
                <a:gd name="T11" fmla="*/ 4 h 16"/>
                <a:gd name="T12" fmla="*/ 23 w 48"/>
                <a:gd name="T13" fmla="*/ 5 h 16"/>
                <a:gd name="T14" fmla="*/ 21 w 48"/>
                <a:gd name="T15" fmla="*/ 5 h 16"/>
                <a:gd name="T16" fmla="*/ 19 w 48"/>
                <a:gd name="T17" fmla="*/ 5 h 16"/>
                <a:gd name="T18" fmla="*/ 18 w 48"/>
                <a:gd name="T19" fmla="*/ 6 h 16"/>
                <a:gd name="T20" fmla="*/ 15 w 48"/>
                <a:gd name="T21" fmla="*/ 7 h 16"/>
                <a:gd name="T22" fmla="*/ 13 w 48"/>
                <a:gd name="T23" fmla="*/ 8 h 16"/>
                <a:gd name="T24" fmla="*/ 11 w 48"/>
                <a:gd name="T25" fmla="*/ 9 h 16"/>
                <a:gd name="T26" fmla="*/ 9 w 48"/>
                <a:gd name="T27" fmla="*/ 9 h 16"/>
                <a:gd name="T28" fmla="*/ 8 w 48"/>
                <a:gd name="T29" fmla="*/ 9 h 16"/>
                <a:gd name="T30" fmla="*/ 8 w 48"/>
                <a:gd name="T31" fmla="*/ 8 h 16"/>
                <a:gd name="T32" fmla="*/ 7 w 48"/>
                <a:gd name="T33" fmla="*/ 7 h 16"/>
                <a:gd name="T34" fmla="*/ 6 w 48"/>
                <a:gd name="T35" fmla="*/ 7 h 16"/>
                <a:gd name="T36" fmla="*/ 5 w 48"/>
                <a:gd name="T37" fmla="*/ 7 h 16"/>
                <a:gd name="T38" fmla="*/ 3 w 48"/>
                <a:gd name="T39" fmla="*/ 7 h 16"/>
                <a:gd name="T40" fmla="*/ 0 w 48"/>
                <a:gd name="T41" fmla="*/ 7 h 16"/>
                <a:gd name="T42" fmla="*/ 3 w 48"/>
                <a:gd name="T43" fmla="*/ 7 h 16"/>
                <a:gd name="T44" fmla="*/ 8 w 48"/>
                <a:gd name="T45" fmla="*/ 7 h 16"/>
                <a:gd name="T46" fmla="*/ 11 w 48"/>
                <a:gd name="T47" fmla="*/ 5 h 16"/>
                <a:gd name="T48" fmla="*/ 15 w 48"/>
                <a:gd name="T49" fmla="*/ 4 h 16"/>
                <a:gd name="T50" fmla="*/ 19 w 48"/>
                <a:gd name="T51" fmla="*/ 3 h 16"/>
                <a:gd name="T52" fmla="*/ 23 w 48"/>
                <a:gd name="T53" fmla="*/ 2 h 16"/>
                <a:gd name="T54" fmla="*/ 25 w 48"/>
                <a:gd name="T55" fmla="*/ 1 h 16"/>
                <a:gd name="T56" fmla="*/ 28 w 48"/>
                <a:gd name="T57" fmla="*/ 0 h 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"/>
                <a:gd name="T88" fmla="*/ 0 h 16"/>
                <a:gd name="T89" fmla="*/ 48 w 48"/>
                <a:gd name="T90" fmla="*/ 16 h 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" h="16">
                  <a:moveTo>
                    <a:pt x="48" y="0"/>
                  </a:moveTo>
                  <a:lnTo>
                    <a:pt x="48" y="1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4" y="7"/>
                  </a:lnTo>
                  <a:lnTo>
                    <a:pt x="41" y="8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0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6" y="13"/>
                  </a:lnTo>
                  <a:lnTo>
                    <a:pt x="13" y="12"/>
                  </a:lnTo>
                  <a:lnTo>
                    <a:pt x="19" y="9"/>
                  </a:lnTo>
                  <a:lnTo>
                    <a:pt x="26" y="7"/>
                  </a:lnTo>
                  <a:lnTo>
                    <a:pt x="33" y="6"/>
                  </a:lnTo>
                  <a:lnTo>
                    <a:pt x="38" y="4"/>
                  </a:lnTo>
                  <a:lnTo>
                    <a:pt x="43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4667" y="2440"/>
              <a:ext cx="190" cy="395"/>
            </a:xfrm>
            <a:custGeom>
              <a:avLst/>
              <a:gdLst>
                <a:gd name="T0" fmla="*/ 103 w 229"/>
                <a:gd name="T1" fmla="*/ 241 h 467"/>
                <a:gd name="T2" fmla="*/ 93 w 229"/>
                <a:gd name="T3" fmla="*/ 227 h 467"/>
                <a:gd name="T4" fmla="*/ 103 w 229"/>
                <a:gd name="T5" fmla="*/ 257 h 467"/>
                <a:gd name="T6" fmla="*/ 95 w 229"/>
                <a:gd name="T7" fmla="*/ 255 h 467"/>
                <a:gd name="T8" fmla="*/ 76 w 229"/>
                <a:gd name="T9" fmla="*/ 235 h 467"/>
                <a:gd name="T10" fmla="*/ 31 w 229"/>
                <a:gd name="T11" fmla="*/ 190 h 467"/>
                <a:gd name="T12" fmla="*/ 0 w 229"/>
                <a:gd name="T13" fmla="*/ 156 h 467"/>
                <a:gd name="T14" fmla="*/ 12 w 229"/>
                <a:gd name="T15" fmla="*/ 164 h 467"/>
                <a:gd name="T16" fmla="*/ 15 w 229"/>
                <a:gd name="T17" fmla="*/ 162 h 467"/>
                <a:gd name="T18" fmla="*/ 16 w 229"/>
                <a:gd name="T19" fmla="*/ 162 h 467"/>
                <a:gd name="T20" fmla="*/ 34 w 229"/>
                <a:gd name="T21" fmla="*/ 177 h 467"/>
                <a:gd name="T22" fmla="*/ 51 w 229"/>
                <a:gd name="T23" fmla="*/ 189 h 467"/>
                <a:gd name="T24" fmla="*/ 65 w 229"/>
                <a:gd name="T25" fmla="*/ 197 h 467"/>
                <a:gd name="T26" fmla="*/ 71 w 229"/>
                <a:gd name="T27" fmla="*/ 189 h 467"/>
                <a:gd name="T28" fmla="*/ 55 w 229"/>
                <a:gd name="T29" fmla="*/ 156 h 467"/>
                <a:gd name="T30" fmla="*/ 35 w 229"/>
                <a:gd name="T31" fmla="*/ 137 h 467"/>
                <a:gd name="T32" fmla="*/ 15 w 229"/>
                <a:gd name="T33" fmla="*/ 112 h 467"/>
                <a:gd name="T34" fmla="*/ 7 w 229"/>
                <a:gd name="T35" fmla="*/ 91 h 467"/>
                <a:gd name="T36" fmla="*/ 10 w 229"/>
                <a:gd name="T37" fmla="*/ 91 h 467"/>
                <a:gd name="T38" fmla="*/ 20 w 229"/>
                <a:gd name="T39" fmla="*/ 101 h 467"/>
                <a:gd name="T40" fmla="*/ 14 w 229"/>
                <a:gd name="T41" fmla="*/ 80 h 467"/>
                <a:gd name="T42" fmla="*/ 12 w 229"/>
                <a:gd name="T43" fmla="*/ 44 h 467"/>
                <a:gd name="T44" fmla="*/ 17 w 229"/>
                <a:gd name="T45" fmla="*/ 4 h 467"/>
                <a:gd name="T46" fmla="*/ 30 w 229"/>
                <a:gd name="T47" fmla="*/ 3 h 467"/>
                <a:gd name="T48" fmla="*/ 42 w 229"/>
                <a:gd name="T49" fmla="*/ 3 h 467"/>
                <a:gd name="T50" fmla="*/ 55 w 229"/>
                <a:gd name="T51" fmla="*/ 4 h 467"/>
                <a:gd name="T52" fmla="*/ 66 w 229"/>
                <a:gd name="T53" fmla="*/ 25 h 467"/>
                <a:gd name="T54" fmla="*/ 73 w 229"/>
                <a:gd name="T55" fmla="*/ 44 h 467"/>
                <a:gd name="T56" fmla="*/ 76 w 229"/>
                <a:gd name="T57" fmla="*/ 63 h 467"/>
                <a:gd name="T58" fmla="*/ 79 w 229"/>
                <a:gd name="T59" fmla="*/ 86 h 467"/>
                <a:gd name="T60" fmla="*/ 93 w 229"/>
                <a:gd name="T61" fmla="*/ 102 h 467"/>
                <a:gd name="T62" fmla="*/ 95 w 229"/>
                <a:gd name="T63" fmla="*/ 145 h 467"/>
                <a:gd name="T64" fmla="*/ 100 w 229"/>
                <a:gd name="T65" fmla="*/ 167 h 467"/>
                <a:gd name="T66" fmla="*/ 110 w 229"/>
                <a:gd name="T67" fmla="*/ 187 h 467"/>
                <a:gd name="T68" fmla="*/ 118 w 229"/>
                <a:gd name="T69" fmla="*/ 202 h 467"/>
                <a:gd name="T70" fmla="*/ 130 w 229"/>
                <a:gd name="T71" fmla="*/ 245 h 467"/>
                <a:gd name="T72" fmla="*/ 126 w 229"/>
                <a:gd name="T73" fmla="*/ 261 h 467"/>
                <a:gd name="T74" fmla="*/ 115 w 229"/>
                <a:gd name="T75" fmla="*/ 266 h 467"/>
                <a:gd name="T76" fmla="*/ 106 w 229"/>
                <a:gd name="T77" fmla="*/ 272 h 467"/>
                <a:gd name="T78" fmla="*/ 95 w 229"/>
                <a:gd name="T79" fmla="*/ 277 h 467"/>
                <a:gd name="T80" fmla="*/ 80 w 229"/>
                <a:gd name="T81" fmla="*/ 281 h 467"/>
                <a:gd name="T82" fmla="*/ 71 w 229"/>
                <a:gd name="T83" fmla="*/ 277 h 467"/>
                <a:gd name="T84" fmla="*/ 72 w 229"/>
                <a:gd name="T85" fmla="*/ 262 h 467"/>
                <a:gd name="T86" fmla="*/ 87 w 229"/>
                <a:gd name="T87" fmla="*/ 258 h 467"/>
                <a:gd name="T88" fmla="*/ 97 w 229"/>
                <a:gd name="T89" fmla="*/ 258 h 467"/>
                <a:gd name="T90" fmla="*/ 103 w 229"/>
                <a:gd name="T91" fmla="*/ 261 h 467"/>
                <a:gd name="T92" fmla="*/ 91 w 229"/>
                <a:gd name="T93" fmla="*/ 267 h 467"/>
                <a:gd name="T94" fmla="*/ 99 w 229"/>
                <a:gd name="T95" fmla="*/ 266 h 467"/>
                <a:gd name="T96" fmla="*/ 109 w 229"/>
                <a:gd name="T97" fmla="*/ 263 h 467"/>
                <a:gd name="T98" fmla="*/ 115 w 229"/>
                <a:gd name="T99" fmla="*/ 259 h 467"/>
                <a:gd name="T100" fmla="*/ 131 w 229"/>
                <a:gd name="T101" fmla="*/ 258 h 467"/>
                <a:gd name="T102" fmla="*/ 121 w 229"/>
                <a:gd name="T103" fmla="*/ 256 h 467"/>
                <a:gd name="T104" fmla="*/ 111 w 229"/>
                <a:gd name="T105" fmla="*/ 257 h 4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9"/>
                <a:gd name="T160" fmla="*/ 0 h 467"/>
                <a:gd name="T161" fmla="*/ 229 w 229"/>
                <a:gd name="T162" fmla="*/ 467 h 4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9" h="467">
                  <a:moveTo>
                    <a:pt x="186" y="429"/>
                  </a:moveTo>
                  <a:lnTo>
                    <a:pt x="184" y="415"/>
                  </a:lnTo>
                  <a:lnTo>
                    <a:pt x="179" y="399"/>
                  </a:lnTo>
                  <a:lnTo>
                    <a:pt x="170" y="382"/>
                  </a:lnTo>
                  <a:lnTo>
                    <a:pt x="156" y="366"/>
                  </a:lnTo>
                  <a:lnTo>
                    <a:pt x="163" y="375"/>
                  </a:lnTo>
                  <a:lnTo>
                    <a:pt x="171" y="391"/>
                  </a:lnTo>
                  <a:lnTo>
                    <a:pt x="177" y="408"/>
                  </a:lnTo>
                  <a:lnTo>
                    <a:pt x="179" y="425"/>
                  </a:lnTo>
                  <a:lnTo>
                    <a:pt x="176" y="423"/>
                  </a:lnTo>
                  <a:lnTo>
                    <a:pt x="171" y="423"/>
                  </a:lnTo>
                  <a:lnTo>
                    <a:pt x="167" y="422"/>
                  </a:lnTo>
                  <a:lnTo>
                    <a:pt x="161" y="422"/>
                  </a:lnTo>
                  <a:lnTo>
                    <a:pt x="150" y="408"/>
                  </a:lnTo>
                  <a:lnTo>
                    <a:pt x="132" y="389"/>
                  </a:lnTo>
                  <a:lnTo>
                    <a:pt x="108" y="365"/>
                  </a:lnTo>
                  <a:lnTo>
                    <a:pt x="81" y="339"/>
                  </a:lnTo>
                  <a:lnTo>
                    <a:pt x="54" y="314"/>
                  </a:lnTo>
                  <a:lnTo>
                    <a:pt x="29" y="291"/>
                  </a:lnTo>
                  <a:lnTo>
                    <a:pt x="11" y="271"/>
                  </a:lnTo>
                  <a:lnTo>
                    <a:pt x="0" y="256"/>
                  </a:lnTo>
                  <a:lnTo>
                    <a:pt x="6" y="261"/>
                  </a:lnTo>
                  <a:lnTo>
                    <a:pt x="14" y="267"/>
                  </a:lnTo>
                  <a:lnTo>
                    <a:pt x="22" y="271"/>
                  </a:lnTo>
                  <a:lnTo>
                    <a:pt x="29" y="275"/>
                  </a:lnTo>
                  <a:lnTo>
                    <a:pt x="27" y="272"/>
                  </a:lnTo>
                  <a:lnTo>
                    <a:pt x="26" y="268"/>
                  </a:lnTo>
                  <a:lnTo>
                    <a:pt x="24" y="264"/>
                  </a:lnTo>
                  <a:lnTo>
                    <a:pt x="21" y="261"/>
                  </a:lnTo>
                  <a:lnTo>
                    <a:pt x="28" y="267"/>
                  </a:lnTo>
                  <a:lnTo>
                    <a:pt x="37" y="275"/>
                  </a:lnTo>
                  <a:lnTo>
                    <a:pt x="48" y="283"/>
                  </a:lnTo>
                  <a:lnTo>
                    <a:pt x="60" y="292"/>
                  </a:lnTo>
                  <a:lnTo>
                    <a:pt x="72" y="300"/>
                  </a:lnTo>
                  <a:lnTo>
                    <a:pt x="82" y="307"/>
                  </a:lnTo>
                  <a:lnTo>
                    <a:pt x="90" y="313"/>
                  </a:lnTo>
                  <a:lnTo>
                    <a:pt x="96" y="316"/>
                  </a:lnTo>
                  <a:lnTo>
                    <a:pt x="104" y="320"/>
                  </a:lnTo>
                  <a:lnTo>
                    <a:pt x="113" y="325"/>
                  </a:lnTo>
                  <a:lnTo>
                    <a:pt x="120" y="330"/>
                  </a:lnTo>
                  <a:lnTo>
                    <a:pt x="126" y="333"/>
                  </a:lnTo>
                  <a:lnTo>
                    <a:pt x="123" y="312"/>
                  </a:lnTo>
                  <a:lnTo>
                    <a:pt x="117" y="292"/>
                  </a:lnTo>
                  <a:lnTo>
                    <a:pt x="108" y="274"/>
                  </a:lnTo>
                  <a:lnTo>
                    <a:pt x="95" y="257"/>
                  </a:lnTo>
                  <a:lnTo>
                    <a:pt x="86" y="249"/>
                  </a:lnTo>
                  <a:lnTo>
                    <a:pt x="74" y="239"/>
                  </a:lnTo>
                  <a:lnTo>
                    <a:pt x="62" y="226"/>
                  </a:lnTo>
                  <a:lnTo>
                    <a:pt x="49" y="212"/>
                  </a:lnTo>
                  <a:lnTo>
                    <a:pt x="37" y="199"/>
                  </a:lnTo>
                  <a:lnTo>
                    <a:pt x="27" y="185"/>
                  </a:lnTo>
                  <a:lnTo>
                    <a:pt x="19" y="171"/>
                  </a:lnTo>
                  <a:lnTo>
                    <a:pt x="14" y="158"/>
                  </a:lnTo>
                  <a:lnTo>
                    <a:pt x="13" y="149"/>
                  </a:lnTo>
                  <a:lnTo>
                    <a:pt x="13" y="147"/>
                  </a:lnTo>
                  <a:lnTo>
                    <a:pt x="14" y="148"/>
                  </a:lnTo>
                  <a:lnTo>
                    <a:pt x="17" y="150"/>
                  </a:lnTo>
                  <a:lnTo>
                    <a:pt x="21" y="156"/>
                  </a:lnTo>
                  <a:lnTo>
                    <a:pt x="29" y="163"/>
                  </a:lnTo>
                  <a:lnTo>
                    <a:pt x="35" y="167"/>
                  </a:lnTo>
                  <a:lnTo>
                    <a:pt x="35" y="164"/>
                  </a:lnTo>
                  <a:lnTo>
                    <a:pt x="29" y="150"/>
                  </a:lnTo>
                  <a:lnTo>
                    <a:pt x="24" y="131"/>
                  </a:lnTo>
                  <a:lnTo>
                    <a:pt x="19" y="111"/>
                  </a:lnTo>
                  <a:lnTo>
                    <a:pt x="18" y="96"/>
                  </a:lnTo>
                  <a:lnTo>
                    <a:pt x="22" y="73"/>
                  </a:lnTo>
                  <a:lnTo>
                    <a:pt x="26" y="51"/>
                  </a:lnTo>
                  <a:lnTo>
                    <a:pt x="28" y="28"/>
                  </a:lnTo>
                  <a:lnTo>
                    <a:pt x="30" y="7"/>
                  </a:lnTo>
                  <a:lnTo>
                    <a:pt x="37" y="7"/>
                  </a:lnTo>
                  <a:lnTo>
                    <a:pt x="44" y="7"/>
                  </a:lnTo>
                  <a:lnTo>
                    <a:pt x="52" y="6"/>
                  </a:lnTo>
                  <a:lnTo>
                    <a:pt x="59" y="6"/>
                  </a:lnTo>
                  <a:lnTo>
                    <a:pt x="67" y="5"/>
                  </a:lnTo>
                  <a:lnTo>
                    <a:pt x="74" y="4"/>
                  </a:lnTo>
                  <a:lnTo>
                    <a:pt x="81" y="3"/>
                  </a:lnTo>
                  <a:lnTo>
                    <a:pt x="87" y="0"/>
                  </a:lnTo>
                  <a:lnTo>
                    <a:pt x="95" y="7"/>
                  </a:lnTo>
                  <a:lnTo>
                    <a:pt x="103" y="16"/>
                  </a:lnTo>
                  <a:lnTo>
                    <a:pt x="110" y="28"/>
                  </a:lnTo>
                  <a:lnTo>
                    <a:pt x="116" y="40"/>
                  </a:lnTo>
                  <a:lnTo>
                    <a:pt x="122" y="51"/>
                  </a:lnTo>
                  <a:lnTo>
                    <a:pt x="126" y="63"/>
                  </a:lnTo>
                  <a:lnTo>
                    <a:pt x="128" y="72"/>
                  </a:lnTo>
                  <a:lnTo>
                    <a:pt x="131" y="80"/>
                  </a:lnTo>
                  <a:lnTo>
                    <a:pt x="132" y="89"/>
                  </a:lnTo>
                  <a:lnTo>
                    <a:pt x="133" y="103"/>
                  </a:lnTo>
                  <a:lnTo>
                    <a:pt x="133" y="118"/>
                  </a:lnTo>
                  <a:lnTo>
                    <a:pt x="133" y="132"/>
                  </a:lnTo>
                  <a:lnTo>
                    <a:pt x="137" y="143"/>
                  </a:lnTo>
                  <a:lnTo>
                    <a:pt x="145" y="155"/>
                  </a:lnTo>
                  <a:lnTo>
                    <a:pt x="154" y="163"/>
                  </a:lnTo>
                  <a:lnTo>
                    <a:pt x="163" y="169"/>
                  </a:lnTo>
                  <a:lnTo>
                    <a:pt x="163" y="186"/>
                  </a:lnTo>
                  <a:lnTo>
                    <a:pt x="164" y="211"/>
                  </a:lnTo>
                  <a:lnTo>
                    <a:pt x="167" y="239"/>
                  </a:lnTo>
                  <a:lnTo>
                    <a:pt x="169" y="263"/>
                  </a:lnTo>
                  <a:lnTo>
                    <a:pt x="172" y="268"/>
                  </a:lnTo>
                  <a:lnTo>
                    <a:pt x="176" y="276"/>
                  </a:lnTo>
                  <a:lnTo>
                    <a:pt x="180" y="285"/>
                  </a:lnTo>
                  <a:lnTo>
                    <a:pt x="186" y="297"/>
                  </a:lnTo>
                  <a:lnTo>
                    <a:pt x="192" y="308"/>
                  </a:lnTo>
                  <a:lnTo>
                    <a:pt x="198" y="318"/>
                  </a:lnTo>
                  <a:lnTo>
                    <a:pt x="202" y="328"/>
                  </a:lnTo>
                  <a:lnTo>
                    <a:pt x="206" y="335"/>
                  </a:lnTo>
                  <a:lnTo>
                    <a:pt x="213" y="352"/>
                  </a:lnTo>
                  <a:lnTo>
                    <a:pt x="221" y="377"/>
                  </a:lnTo>
                  <a:lnTo>
                    <a:pt x="228" y="405"/>
                  </a:lnTo>
                  <a:lnTo>
                    <a:pt x="229" y="427"/>
                  </a:lnTo>
                  <a:lnTo>
                    <a:pt x="225" y="428"/>
                  </a:lnTo>
                  <a:lnTo>
                    <a:pt x="221" y="430"/>
                  </a:lnTo>
                  <a:lnTo>
                    <a:pt x="216" y="433"/>
                  </a:lnTo>
                  <a:lnTo>
                    <a:pt x="209" y="436"/>
                  </a:lnTo>
                  <a:lnTo>
                    <a:pt x="203" y="441"/>
                  </a:lnTo>
                  <a:lnTo>
                    <a:pt x="198" y="444"/>
                  </a:lnTo>
                  <a:lnTo>
                    <a:pt x="192" y="448"/>
                  </a:lnTo>
                  <a:lnTo>
                    <a:pt x="186" y="451"/>
                  </a:lnTo>
                  <a:lnTo>
                    <a:pt x="182" y="453"/>
                  </a:lnTo>
                  <a:lnTo>
                    <a:pt x="175" y="456"/>
                  </a:lnTo>
                  <a:lnTo>
                    <a:pt x="167" y="459"/>
                  </a:lnTo>
                  <a:lnTo>
                    <a:pt x="158" y="460"/>
                  </a:lnTo>
                  <a:lnTo>
                    <a:pt x="149" y="463"/>
                  </a:lnTo>
                  <a:lnTo>
                    <a:pt x="141" y="465"/>
                  </a:lnTo>
                  <a:lnTo>
                    <a:pt x="132" y="466"/>
                  </a:lnTo>
                  <a:lnTo>
                    <a:pt x="124" y="467"/>
                  </a:lnTo>
                  <a:lnTo>
                    <a:pt x="124" y="459"/>
                  </a:lnTo>
                  <a:lnTo>
                    <a:pt x="125" y="450"/>
                  </a:lnTo>
                  <a:lnTo>
                    <a:pt x="126" y="440"/>
                  </a:lnTo>
                  <a:lnTo>
                    <a:pt x="127" y="433"/>
                  </a:lnTo>
                  <a:lnTo>
                    <a:pt x="137" y="429"/>
                  </a:lnTo>
                  <a:lnTo>
                    <a:pt x="145" y="427"/>
                  </a:lnTo>
                  <a:lnTo>
                    <a:pt x="153" y="427"/>
                  </a:lnTo>
                  <a:lnTo>
                    <a:pt x="160" y="426"/>
                  </a:lnTo>
                  <a:lnTo>
                    <a:pt x="164" y="426"/>
                  </a:lnTo>
                  <a:lnTo>
                    <a:pt x="170" y="427"/>
                  </a:lnTo>
                  <a:lnTo>
                    <a:pt x="173" y="428"/>
                  </a:lnTo>
                  <a:lnTo>
                    <a:pt x="177" y="428"/>
                  </a:lnTo>
                  <a:lnTo>
                    <a:pt x="179" y="430"/>
                  </a:lnTo>
                  <a:lnTo>
                    <a:pt x="176" y="435"/>
                  </a:lnTo>
                  <a:lnTo>
                    <a:pt x="168" y="438"/>
                  </a:lnTo>
                  <a:lnTo>
                    <a:pt x="160" y="442"/>
                  </a:lnTo>
                  <a:lnTo>
                    <a:pt x="164" y="442"/>
                  </a:lnTo>
                  <a:lnTo>
                    <a:pt x="169" y="441"/>
                  </a:lnTo>
                  <a:lnTo>
                    <a:pt x="173" y="440"/>
                  </a:lnTo>
                  <a:lnTo>
                    <a:pt x="179" y="438"/>
                  </a:lnTo>
                  <a:lnTo>
                    <a:pt x="184" y="436"/>
                  </a:lnTo>
                  <a:lnTo>
                    <a:pt x="190" y="435"/>
                  </a:lnTo>
                  <a:lnTo>
                    <a:pt x="194" y="433"/>
                  </a:lnTo>
                  <a:lnTo>
                    <a:pt x="198" y="431"/>
                  </a:lnTo>
                  <a:lnTo>
                    <a:pt x="203" y="428"/>
                  </a:lnTo>
                  <a:lnTo>
                    <a:pt x="210" y="427"/>
                  </a:lnTo>
                  <a:lnTo>
                    <a:pt x="217" y="426"/>
                  </a:lnTo>
                  <a:lnTo>
                    <a:pt x="229" y="427"/>
                  </a:lnTo>
                  <a:lnTo>
                    <a:pt x="223" y="425"/>
                  </a:lnTo>
                  <a:lnTo>
                    <a:pt x="217" y="423"/>
                  </a:lnTo>
                  <a:lnTo>
                    <a:pt x="212" y="423"/>
                  </a:lnTo>
                  <a:lnTo>
                    <a:pt x="206" y="423"/>
                  </a:lnTo>
                  <a:lnTo>
                    <a:pt x="200" y="423"/>
                  </a:lnTo>
                  <a:lnTo>
                    <a:pt x="195" y="425"/>
                  </a:lnTo>
                  <a:lnTo>
                    <a:pt x="191" y="427"/>
                  </a:lnTo>
                  <a:lnTo>
                    <a:pt x="186" y="429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4608" y="2691"/>
              <a:ext cx="17" cy="22"/>
            </a:xfrm>
            <a:custGeom>
              <a:avLst/>
              <a:gdLst>
                <a:gd name="T0" fmla="*/ 2 w 21"/>
                <a:gd name="T1" fmla="*/ 12 h 24"/>
                <a:gd name="T2" fmla="*/ 2 w 21"/>
                <a:gd name="T3" fmla="*/ 7 h 24"/>
                <a:gd name="T4" fmla="*/ 2 w 21"/>
                <a:gd name="T5" fmla="*/ 6 h 24"/>
                <a:gd name="T6" fmla="*/ 1 w 21"/>
                <a:gd name="T7" fmla="*/ 3 h 24"/>
                <a:gd name="T8" fmla="*/ 0 w 21"/>
                <a:gd name="T9" fmla="*/ 0 h 24"/>
                <a:gd name="T10" fmla="*/ 3 w 21"/>
                <a:gd name="T11" fmla="*/ 6 h 24"/>
                <a:gd name="T12" fmla="*/ 5 w 21"/>
                <a:gd name="T13" fmla="*/ 11 h 24"/>
                <a:gd name="T14" fmla="*/ 9 w 21"/>
                <a:gd name="T15" fmla="*/ 15 h 24"/>
                <a:gd name="T16" fmla="*/ 11 w 21"/>
                <a:gd name="T17" fmla="*/ 18 h 24"/>
                <a:gd name="T18" fmla="*/ 9 w 21"/>
                <a:gd name="T19" fmla="*/ 17 h 24"/>
                <a:gd name="T20" fmla="*/ 7 w 21"/>
                <a:gd name="T21" fmla="*/ 15 h 24"/>
                <a:gd name="T22" fmla="*/ 5 w 21"/>
                <a:gd name="T23" fmla="*/ 14 h 24"/>
                <a:gd name="T24" fmla="*/ 2 w 21"/>
                <a:gd name="T25" fmla="*/ 12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4"/>
                <a:gd name="T41" fmla="*/ 21 w 2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4">
                  <a:moveTo>
                    <a:pt x="5" y="15"/>
                  </a:moveTo>
                  <a:lnTo>
                    <a:pt x="3" y="10"/>
                  </a:lnTo>
                  <a:lnTo>
                    <a:pt x="2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4"/>
                  </a:lnTo>
                  <a:lnTo>
                    <a:pt x="16" y="19"/>
                  </a:lnTo>
                  <a:lnTo>
                    <a:pt x="21" y="24"/>
                  </a:lnTo>
                  <a:lnTo>
                    <a:pt x="16" y="22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4807" y="2662"/>
              <a:ext cx="32" cy="76"/>
            </a:xfrm>
            <a:custGeom>
              <a:avLst/>
              <a:gdLst>
                <a:gd name="T0" fmla="*/ 22 w 38"/>
                <a:gd name="T1" fmla="*/ 42 h 91"/>
                <a:gd name="T2" fmla="*/ 20 w 38"/>
                <a:gd name="T3" fmla="*/ 38 h 91"/>
                <a:gd name="T4" fmla="*/ 17 w 38"/>
                <a:gd name="T5" fmla="*/ 32 h 91"/>
                <a:gd name="T6" fmla="*/ 13 w 38"/>
                <a:gd name="T7" fmla="*/ 27 h 91"/>
                <a:gd name="T8" fmla="*/ 10 w 38"/>
                <a:gd name="T9" fmla="*/ 19 h 91"/>
                <a:gd name="T10" fmla="*/ 7 w 38"/>
                <a:gd name="T11" fmla="*/ 13 h 91"/>
                <a:gd name="T12" fmla="*/ 4 w 38"/>
                <a:gd name="T13" fmla="*/ 8 h 91"/>
                <a:gd name="T14" fmla="*/ 3 w 38"/>
                <a:gd name="T15" fmla="*/ 3 h 91"/>
                <a:gd name="T16" fmla="*/ 0 w 38"/>
                <a:gd name="T17" fmla="*/ 0 h 91"/>
                <a:gd name="T18" fmla="*/ 0 w 38"/>
                <a:gd name="T19" fmla="*/ 5 h 91"/>
                <a:gd name="T20" fmla="*/ 0 w 38"/>
                <a:gd name="T21" fmla="*/ 10 h 91"/>
                <a:gd name="T22" fmla="*/ 0 w 38"/>
                <a:gd name="T23" fmla="*/ 15 h 91"/>
                <a:gd name="T24" fmla="*/ 0 w 38"/>
                <a:gd name="T25" fmla="*/ 18 h 91"/>
                <a:gd name="T26" fmla="*/ 1 w 38"/>
                <a:gd name="T27" fmla="*/ 17 h 91"/>
                <a:gd name="T28" fmla="*/ 2 w 38"/>
                <a:gd name="T29" fmla="*/ 15 h 91"/>
                <a:gd name="T30" fmla="*/ 3 w 38"/>
                <a:gd name="T31" fmla="*/ 13 h 91"/>
                <a:gd name="T32" fmla="*/ 3 w 38"/>
                <a:gd name="T33" fmla="*/ 12 h 91"/>
                <a:gd name="T34" fmla="*/ 6 w 38"/>
                <a:gd name="T35" fmla="*/ 21 h 91"/>
                <a:gd name="T36" fmla="*/ 11 w 38"/>
                <a:gd name="T37" fmla="*/ 33 h 91"/>
                <a:gd name="T38" fmla="*/ 17 w 38"/>
                <a:gd name="T39" fmla="*/ 46 h 91"/>
                <a:gd name="T40" fmla="*/ 19 w 38"/>
                <a:gd name="T41" fmla="*/ 53 h 91"/>
                <a:gd name="T42" fmla="*/ 20 w 38"/>
                <a:gd name="T43" fmla="*/ 52 h 91"/>
                <a:gd name="T44" fmla="*/ 21 w 38"/>
                <a:gd name="T45" fmla="*/ 49 h 91"/>
                <a:gd name="T46" fmla="*/ 22 w 38"/>
                <a:gd name="T47" fmla="*/ 48 h 91"/>
                <a:gd name="T48" fmla="*/ 23 w 38"/>
                <a:gd name="T49" fmla="*/ 48 h 91"/>
                <a:gd name="T50" fmla="*/ 23 w 38"/>
                <a:gd name="T51" fmla="*/ 48 h 91"/>
                <a:gd name="T52" fmla="*/ 23 w 38"/>
                <a:gd name="T53" fmla="*/ 46 h 91"/>
                <a:gd name="T54" fmla="*/ 23 w 38"/>
                <a:gd name="T55" fmla="*/ 44 h 91"/>
                <a:gd name="T56" fmla="*/ 22 w 38"/>
                <a:gd name="T57" fmla="*/ 42 h 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"/>
                <a:gd name="T88" fmla="*/ 0 h 91"/>
                <a:gd name="T89" fmla="*/ 38 w 38"/>
                <a:gd name="T90" fmla="*/ 91 h 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" h="91">
                  <a:moveTo>
                    <a:pt x="37" y="72"/>
                  </a:moveTo>
                  <a:lnTo>
                    <a:pt x="33" y="65"/>
                  </a:lnTo>
                  <a:lnTo>
                    <a:pt x="29" y="55"/>
                  </a:lnTo>
                  <a:lnTo>
                    <a:pt x="23" y="45"/>
                  </a:lnTo>
                  <a:lnTo>
                    <a:pt x="17" y="34"/>
                  </a:lnTo>
                  <a:lnTo>
                    <a:pt x="11" y="22"/>
                  </a:lnTo>
                  <a:lnTo>
                    <a:pt x="7" y="1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10" y="36"/>
                  </a:lnTo>
                  <a:lnTo>
                    <a:pt x="19" y="58"/>
                  </a:lnTo>
                  <a:lnTo>
                    <a:pt x="29" y="79"/>
                  </a:lnTo>
                  <a:lnTo>
                    <a:pt x="32" y="91"/>
                  </a:lnTo>
                  <a:lnTo>
                    <a:pt x="33" y="89"/>
                  </a:lnTo>
                  <a:lnTo>
                    <a:pt x="36" y="85"/>
                  </a:lnTo>
                  <a:lnTo>
                    <a:pt x="37" y="84"/>
                  </a:lnTo>
                  <a:lnTo>
                    <a:pt x="38" y="83"/>
                  </a:lnTo>
                  <a:lnTo>
                    <a:pt x="38" y="82"/>
                  </a:lnTo>
                  <a:lnTo>
                    <a:pt x="38" y="79"/>
                  </a:lnTo>
                  <a:lnTo>
                    <a:pt x="38" y="76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4638" y="2193"/>
              <a:ext cx="124" cy="253"/>
            </a:xfrm>
            <a:custGeom>
              <a:avLst/>
              <a:gdLst>
                <a:gd name="T0" fmla="*/ 72 w 149"/>
                <a:gd name="T1" fmla="*/ 14 h 298"/>
                <a:gd name="T2" fmla="*/ 71 w 149"/>
                <a:gd name="T3" fmla="*/ 32 h 298"/>
                <a:gd name="T4" fmla="*/ 69 w 149"/>
                <a:gd name="T5" fmla="*/ 38 h 298"/>
                <a:gd name="T6" fmla="*/ 67 w 149"/>
                <a:gd name="T7" fmla="*/ 41 h 298"/>
                <a:gd name="T8" fmla="*/ 65 w 149"/>
                <a:gd name="T9" fmla="*/ 43 h 298"/>
                <a:gd name="T10" fmla="*/ 67 w 149"/>
                <a:gd name="T11" fmla="*/ 50 h 298"/>
                <a:gd name="T12" fmla="*/ 72 w 149"/>
                <a:gd name="T13" fmla="*/ 78 h 298"/>
                <a:gd name="T14" fmla="*/ 82 w 149"/>
                <a:gd name="T15" fmla="*/ 126 h 298"/>
                <a:gd name="T16" fmla="*/ 85 w 149"/>
                <a:gd name="T17" fmla="*/ 144 h 298"/>
                <a:gd name="T18" fmla="*/ 81 w 149"/>
                <a:gd name="T19" fmla="*/ 152 h 298"/>
                <a:gd name="T20" fmla="*/ 77 w 149"/>
                <a:gd name="T21" fmla="*/ 158 h 298"/>
                <a:gd name="T22" fmla="*/ 74 w 149"/>
                <a:gd name="T23" fmla="*/ 159 h 298"/>
                <a:gd name="T24" fmla="*/ 71 w 149"/>
                <a:gd name="T25" fmla="*/ 160 h 298"/>
                <a:gd name="T26" fmla="*/ 67 w 149"/>
                <a:gd name="T27" fmla="*/ 160 h 298"/>
                <a:gd name="T28" fmla="*/ 61 w 149"/>
                <a:gd name="T29" fmla="*/ 160 h 298"/>
                <a:gd name="T30" fmla="*/ 53 w 149"/>
                <a:gd name="T31" fmla="*/ 160 h 298"/>
                <a:gd name="T32" fmla="*/ 47 w 149"/>
                <a:gd name="T33" fmla="*/ 160 h 298"/>
                <a:gd name="T34" fmla="*/ 42 w 149"/>
                <a:gd name="T35" fmla="*/ 160 h 298"/>
                <a:gd name="T36" fmla="*/ 39 w 149"/>
                <a:gd name="T37" fmla="*/ 165 h 298"/>
                <a:gd name="T38" fmla="*/ 37 w 149"/>
                <a:gd name="T39" fmla="*/ 177 h 298"/>
                <a:gd name="T40" fmla="*/ 37 w 149"/>
                <a:gd name="T41" fmla="*/ 177 h 298"/>
                <a:gd name="T42" fmla="*/ 37 w 149"/>
                <a:gd name="T43" fmla="*/ 166 h 298"/>
                <a:gd name="T44" fmla="*/ 36 w 149"/>
                <a:gd name="T45" fmla="*/ 148 h 298"/>
                <a:gd name="T46" fmla="*/ 31 w 149"/>
                <a:gd name="T47" fmla="*/ 120 h 298"/>
                <a:gd name="T48" fmla="*/ 22 w 149"/>
                <a:gd name="T49" fmla="*/ 92 h 298"/>
                <a:gd name="T50" fmla="*/ 10 w 149"/>
                <a:gd name="T51" fmla="*/ 52 h 298"/>
                <a:gd name="T52" fmla="*/ 6 w 149"/>
                <a:gd name="T53" fmla="*/ 38 h 298"/>
                <a:gd name="T54" fmla="*/ 2 w 149"/>
                <a:gd name="T55" fmla="*/ 36 h 298"/>
                <a:gd name="T56" fmla="*/ 2 w 149"/>
                <a:gd name="T57" fmla="*/ 29 h 298"/>
                <a:gd name="T58" fmla="*/ 7 w 149"/>
                <a:gd name="T59" fmla="*/ 12 h 298"/>
                <a:gd name="T60" fmla="*/ 10 w 149"/>
                <a:gd name="T61" fmla="*/ 5 h 298"/>
                <a:gd name="T62" fmla="*/ 12 w 149"/>
                <a:gd name="T63" fmla="*/ 3 h 298"/>
                <a:gd name="T64" fmla="*/ 13 w 149"/>
                <a:gd name="T65" fmla="*/ 4 h 298"/>
                <a:gd name="T66" fmla="*/ 17 w 149"/>
                <a:gd name="T67" fmla="*/ 11 h 298"/>
                <a:gd name="T68" fmla="*/ 18 w 149"/>
                <a:gd name="T69" fmla="*/ 23 h 298"/>
                <a:gd name="T70" fmla="*/ 23 w 149"/>
                <a:gd name="T71" fmla="*/ 42 h 298"/>
                <a:gd name="T72" fmla="*/ 31 w 149"/>
                <a:gd name="T73" fmla="*/ 63 h 298"/>
                <a:gd name="T74" fmla="*/ 36 w 149"/>
                <a:gd name="T75" fmla="*/ 79 h 298"/>
                <a:gd name="T76" fmla="*/ 40 w 149"/>
                <a:gd name="T77" fmla="*/ 70 h 298"/>
                <a:gd name="T78" fmla="*/ 47 w 149"/>
                <a:gd name="T79" fmla="*/ 44 h 298"/>
                <a:gd name="T80" fmla="*/ 53 w 149"/>
                <a:gd name="T81" fmla="*/ 31 h 298"/>
                <a:gd name="T82" fmla="*/ 62 w 149"/>
                <a:gd name="T83" fmla="*/ 15 h 298"/>
                <a:gd name="T84" fmla="*/ 63 w 149"/>
                <a:gd name="T85" fmla="*/ 7 h 298"/>
                <a:gd name="T86" fmla="*/ 64 w 149"/>
                <a:gd name="T87" fmla="*/ 2 h 298"/>
                <a:gd name="T88" fmla="*/ 67 w 149"/>
                <a:gd name="T89" fmla="*/ 2 h 298"/>
                <a:gd name="T90" fmla="*/ 72 w 149"/>
                <a:gd name="T91" fmla="*/ 6 h 2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9"/>
                <a:gd name="T139" fmla="*/ 0 h 298"/>
                <a:gd name="T140" fmla="*/ 149 w 149"/>
                <a:gd name="T141" fmla="*/ 298 h 2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9" h="298">
                  <a:moveTo>
                    <a:pt x="129" y="12"/>
                  </a:moveTo>
                  <a:lnTo>
                    <a:pt x="126" y="24"/>
                  </a:lnTo>
                  <a:lnTo>
                    <a:pt x="124" y="38"/>
                  </a:lnTo>
                  <a:lnTo>
                    <a:pt x="122" y="53"/>
                  </a:lnTo>
                  <a:lnTo>
                    <a:pt x="122" y="63"/>
                  </a:lnTo>
                  <a:lnTo>
                    <a:pt x="120" y="63"/>
                  </a:lnTo>
                  <a:lnTo>
                    <a:pt x="118" y="64"/>
                  </a:lnTo>
                  <a:lnTo>
                    <a:pt x="115" y="67"/>
                  </a:lnTo>
                  <a:lnTo>
                    <a:pt x="113" y="68"/>
                  </a:lnTo>
                  <a:lnTo>
                    <a:pt x="113" y="71"/>
                  </a:lnTo>
                  <a:lnTo>
                    <a:pt x="114" y="77"/>
                  </a:lnTo>
                  <a:lnTo>
                    <a:pt x="115" y="83"/>
                  </a:lnTo>
                  <a:lnTo>
                    <a:pt x="116" y="90"/>
                  </a:lnTo>
                  <a:lnTo>
                    <a:pt x="124" y="127"/>
                  </a:lnTo>
                  <a:lnTo>
                    <a:pt x="135" y="168"/>
                  </a:lnTo>
                  <a:lnTo>
                    <a:pt x="143" y="205"/>
                  </a:lnTo>
                  <a:lnTo>
                    <a:pt x="149" y="230"/>
                  </a:lnTo>
                  <a:lnTo>
                    <a:pt x="146" y="235"/>
                  </a:lnTo>
                  <a:lnTo>
                    <a:pt x="143" y="241"/>
                  </a:lnTo>
                  <a:lnTo>
                    <a:pt x="139" y="249"/>
                  </a:lnTo>
                  <a:lnTo>
                    <a:pt x="136" y="257"/>
                  </a:lnTo>
                  <a:lnTo>
                    <a:pt x="134" y="258"/>
                  </a:lnTo>
                  <a:lnTo>
                    <a:pt x="131" y="258"/>
                  </a:lnTo>
                  <a:lnTo>
                    <a:pt x="128" y="259"/>
                  </a:lnTo>
                  <a:lnTo>
                    <a:pt x="126" y="259"/>
                  </a:lnTo>
                  <a:lnTo>
                    <a:pt x="123" y="260"/>
                  </a:lnTo>
                  <a:lnTo>
                    <a:pt x="120" y="260"/>
                  </a:lnTo>
                  <a:lnTo>
                    <a:pt x="116" y="260"/>
                  </a:lnTo>
                  <a:lnTo>
                    <a:pt x="112" y="261"/>
                  </a:lnTo>
                  <a:lnTo>
                    <a:pt x="106" y="261"/>
                  </a:lnTo>
                  <a:lnTo>
                    <a:pt x="99" y="263"/>
                  </a:lnTo>
                  <a:lnTo>
                    <a:pt x="93" y="263"/>
                  </a:lnTo>
                  <a:lnTo>
                    <a:pt x="88" y="263"/>
                  </a:lnTo>
                  <a:lnTo>
                    <a:pt x="82" y="263"/>
                  </a:lnTo>
                  <a:lnTo>
                    <a:pt x="77" y="263"/>
                  </a:lnTo>
                  <a:lnTo>
                    <a:pt x="73" y="263"/>
                  </a:lnTo>
                  <a:lnTo>
                    <a:pt x="69" y="263"/>
                  </a:lnTo>
                  <a:lnTo>
                    <a:pt x="68" y="269"/>
                  </a:lnTo>
                  <a:lnTo>
                    <a:pt x="66" y="280"/>
                  </a:lnTo>
                  <a:lnTo>
                    <a:pt x="64" y="290"/>
                  </a:lnTo>
                  <a:lnTo>
                    <a:pt x="64" y="298"/>
                  </a:lnTo>
                  <a:lnTo>
                    <a:pt x="64" y="290"/>
                  </a:lnTo>
                  <a:lnTo>
                    <a:pt x="64" y="282"/>
                  </a:lnTo>
                  <a:lnTo>
                    <a:pt x="64" y="272"/>
                  </a:lnTo>
                  <a:lnTo>
                    <a:pt x="63" y="263"/>
                  </a:lnTo>
                  <a:lnTo>
                    <a:pt x="62" y="241"/>
                  </a:lnTo>
                  <a:lnTo>
                    <a:pt x="59" y="218"/>
                  </a:lnTo>
                  <a:lnTo>
                    <a:pt x="54" y="196"/>
                  </a:lnTo>
                  <a:lnTo>
                    <a:pt x="48" y="176"/>
                  </a:lnTo>
                  <a:lnTo>
                    <a:pt x="39" y="150"/>
                  </a:lnTo>
                  <a:lnTo>
                    <a:pt x="29" y="116"/>
                  </a:lnTo>
                  <a:lnTo>
                    <a:pt x="18" y="85"/>
                  </a:lnTo>
                  <a:lnTo>
                    <a:pt x="15" y="65"/>
                  </a:lnTo>
                  <a:lnTo>
                    <a:pt x="11" y="63"/>
                  </a:lnTo>
                  <a:lnTo>
                    <a:pt x="7" y="61"/>
                  </a:lnTo>
                  <a:lnTo>
                    <a:pt x="2" y="59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8" y="33"/>
                  </a:lnTo>
                  <a:lnTo>
                    <a:pt x="13" y="19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22" y="2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9" y="18"/>
                  </a:lnTo>
                  <a:lnTo>
                    <a:pt x="31" y="23"/>
                  </a:lnTo>
                  <a:lnTo>
                    <a:pt x="33" y="38"/>
                  </a:lnTo>
                  <a:lnTo>
                    <a:pt x="37" y="54"/>
                  </a:lnTo>
                  <a:lnTo>
                    <a:pt x="41" y="70"/>
                  </a:lnTo>
                  <a:lnTo>
                    <a:pt x="47" y="87"/>
                  </a:lnTo>
                  <a:lnTo>
                    <a:pt x="53" y="103"/>
                  </a:lnTo>
                  <a:lnTo>
                    <a:pt x="59" y="117"/>
                  </a:lnTo>
                  <a:lnTo>
                    <a:pt x="63" y="129"/>
                  </a:lnTo>
                  <a:lnTo>
                    <a:pt x="66" y="137"/>
                  </a:lnTo>
                  <a:lnTo>
                    <a:pt x="70" y="113"/>
                  </a:lnTo>
                  <a:lnTo>
                    <a:pt x="76" y="90"/>
                  </a:lnTo>
                  <a:lnTo>
                    <a:pt x="82" y="72"/>
                  </a:lnTo>
                  <a:lnTo>
                    <a:pt x="86" y="61"/>
                  </a:lnTo>
                  <a:lnTo>
                    <a:pt x="92" y="52"/>
                  </a:lnTo>
                  <a:lnTo>
                    <a:pt x="100" y="38"/>
                  </a:lnTo>
                  <a:lnTo>
                    <a:pt x="107" y="25"/>
                  </a:lnTo>
                  <a:lnTo>
                    <a:pt x="109" y="17"/>
                  </a:lnTo>
                  <a:lnTo>
                    <a:pt x="109" y="11"/>
                  </a:lnTo>
                  <a:lnTo>
                    <a:pt x="109" y="7"/>
                  </a:lnTo>
                  <a:lnTo>
                    <a:pt x="111" y="2"/>
                  </a:lnTo>
                  <a:lnTo>
                    <a:pt x="112" y="0"/>
                  </a:lnTo>
                  <a:lnTo>
                    <a:pt x="115" y="2"/>
                  </a:lnTo>
                  <a:lnTo>
                    <a:pt x="120" y="6"/>
                  </a:lnTo>
                  <a:lnTo>
                    <a:pt x="124" y="10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710" y="2193"/>
              <a:ext cx="37" cy="68"/>
            </a:xfrm>
            <a:custGeom>
              <a:avLst/>
              <a:gdLst>
                <a:gd name="T0" fmla="*/ 17 w 43"/>
                <a:gd name="T1" fmla="*/ 44 h 78"/>
                <a:gd name="T2" fmla="*/ 19 w 43"/>
                <a:gd name="T3" fmla="*/ 44 h 78"/>
                <a:gd name="T4" fmla="*/ 21 w 43"/>
                <a:gd name="T5" fmla="*/ 43 h 78"/>
                <a:gd name="T6" fmla="*/ 22 w 43"/>
                <a:gd name="T7" fmla="*/ 42 h 78"/>
                <a:gd name="T8" fmla="*/ 23 w 43"/>
                <a:gd name="T9" fmla="*/ 42 h 78"/>
                <a:gd name="T10" fmla="*/ 23 w 43"/>
                <a:gd name="T11" fmla="*/ 35 h 78"/>
                <a:gd name="T12" fmla="*/ 24 w 43"/>
                <a:gd name="T13" fmla="*/ 25 h 78"/>
                <a:gd name="T14" fmla="*/ 25 w 43"/>
                <a:gd name="T15" fmla="*/ 16 h 78"/>
                <a:gd name="T16" fmla="*/ 28 w 43"/>
                <a:gd name="T17" fmla="*/ 8 h 78"/>
                <a:gd name="T18" fmla="*/ 24 w 43"/>
                <a:gd name="T19" fmla="*/ 7 h 78"/>
                <a:gd name="T20" fmla="*/ 22 w 43"/>
                <a:gd name="T21" fmla="*/ 3 h 78"/>
                <a:gd name="T22" fmla="*/ 19 w 43"/>
                <a:gd name="T23" fmla="*/ 2 h 78"/>
                <a:gd name="T24" fmla="*/ 16 w 43"/>
                <a:gd name="T25" fmla="*/ 0 h 78"/>
                <a:gd name="T26" fmla="*/ 16 w 43"/>
                <a:gd name="T27" fmla="*/ 2 h 78"/>
                <a:gd name="T28" fmla="*/ 15 w 43"/>
                <a:gd name="T29" fmla="*/ 4 h 78"/>
                <a:gd name="T30" fmla="*/ 15 w 43"/>
                <a:gd name="T31" fmla="*/ 8 h 78"/>
                <a:gd name="T32" fmla="*/ 15 w 43"/>
                <a:gd name="T33" fmla="*/ 11 h 78"/>
                <a:gd name="T34" fmla="*/ 13 w 43"/>
                <a:gd name="T35" fmla="*/ 17 h 78"/>
                <a:gd name="T36" fmla="*/ 9 w 43"/>
                <a:gd name="T37" fmla="*/ 25 h 78"/>
                <a:gd name="T38" fmla="*/ 3 w 43"/>
                <a:gd name="T39" fmla="*/ 34 h 78"/>
                <a:gd name="T40" fmla="*/ 0 w 43"/>
                <a:gd name="T41" fmla="*/ 40 h 78"/>
                <a:gd name="T42" fmla="*/ 3 w 43"/>
                <a:gd name="T43" fmla="*/ 40 h 78"/>
                <a:gd name="T44" fmla="*/ 5 w 43"/>
                <a:gd name="T45" fmla="*/ 41 h 78"/>
                <a:gd name="T46" fmla="*/ 8 w 43"/>
                <a:gd name="T47" fmla="*/ 41 h 78"/>
                <a:gd name="T48" fmla="*/ 8 w 43"/>
                <a:gd name="T49" fmla="*/ 42 h 78"/>
                <a:gd name="T50" fmla="*/ 8 w 43"/>
                <a:gd name="T51" fmla="*/ 44 h 78"/>
                <a:gd name="T52" fmla="*/ 8 w 43"/>
                <a:gd name="T53" fmla="*/ 47 h 78"/>
                <a:gd name="T54" fmla="*/ 7 w 43"/>
                <a:gd name="T55" fmla="*/ 51 h 78"/>
                <a:gd name="T56" fmla="*/ 7 w 43"/>
                <a:gd name="T57" fmla="*/ 51 h 78"/>
                <a:gd name="T58" fmla="*/ 8 w 43"/>
                <a:gd name="T59" fmla="*/ 51 h 78"/>
                <a:gd name="T60" fmla="*/ 11 w 43"/>
                <a:gd name="T61" fmla="*/ 50 h 78"/>
                <a:gd name="T62" fmla="*/ 15 w 43"/>
                <a:gd name="T63" fmla="*/ 46 h 78"/>
                <a:gd name="T64" fmla="*/ 17 w 43"/>
                <a:gd name="T65" fmla="*/ 44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78"/>
                <a:gd name="T101" fmla="*/ 43 w 4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78">
                  <a:moveTo>
                    <a:pt x="27" y="68"/>
                  </a:moveTo>
                  <a:lnTo>
                    <a:pt x="29" y="67"/>
                  </a:lnTo>
                  <a:lnTo>
                    <a:pt x="32" y="64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6" y="53"/>
                  </a:lnTo>
                  <a:lnTo>
                    <a:pt x="38" y="38"/>
                  </a:lnTo>
                  <a:lnTo>
                    <a:pt x="40" y="24"/>
                  </a:lnTo>
                  <a:lnTo>
                    <a:pt x="43" y="12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1" y="25"/>
                  </a:lnTo>
                  <a:lnTo>
                    <a:pt x="14" y="38"/>
                  </a:lnTo>
                  <a:lnTo>
                    <a:pt x="6" y="52"/>
                  </a:lnTo>
                  <a:lnTo>
                    <a:pt x="0" y="61"/>
                  </a:lnTo>
                  <a:lnTo>
                    <a:pt x="4" y="61"/>
                  </a:lnTo>
                  <a:lnTo>
                    <a:pt x="8" y="62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3" y="67"/>
                  </a:lnTo>
                  <a:lnTo>
                    <a:pt x="12" y="71"/>
                  </a:lnTo>
                  <a:lnTo>
                    <a:pt x="11" y="76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7" y="75"/>
                  </a:lnTo>
                  <a:lnTo>
                    <a:pt x="23" y="70"/>
                  </a:lnTo>
                  <a:lnTo>
                    <a:pt x="27" y="68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4700" y="2269"/>
              <a:ext cx="60" cy="145"/>
            </a:xfrm>
            <a:custGeom>
              <a:avLst/>
              <a:gdLst>
                <a:gd name="T0" fmla="*/ 30 w 71"/>
                <a:gd name="T1" fmla="*/ 17 h 171"/>
                <a:gd name="T2" fmla="*/ 39 w 71"/>
                <a:gd name="T3" fmla="*/ 56 h 171"/>
                <a:gd name="T4" fmla="*/ 39 w 71"/>
                <a:gd name="T5" fmla="*/ 78 h 171"/>
                <a:gd name="T6" fmla="*/ 30 w 71"/>
                <a:gd name="T7" fmla="*/ 92 h 171"/>
                <a:gd name="T8" fmla="*/ 31 w 71"/>
                <a:gd name="T9" fmla="*/ 94 h 171"/>
                <a:gd name="T10" fmla="*/ 39 w 71"/>
                <a:gd name="T11" fmla="*/ 85 h 171"/>
                <a:gd name="T12" fmla="*/ 41 w 71"/>
                <a:gd name="T13" fmla="*/ 86 h 171"/>
                <a:gd name="T14" fmla="*/ 35 w 71"/>
                <a:gd name="T15" fmla="*/ 98 h 171"/>
                <a:gd name="T16" fmla="*/ 30 w 71"/>
                <a:gd name="T17" fmla="*/ 103 h 171"/>
                <a:gd name="T18" fmla="*/ 25 w 71"/>
                <a:gd name="T19" fmla="*/ 103 h 171"/>
                <a:gd name="T20" fmla="*/ 20 w 71"/>
                <a:gd name="T21" fmla="*/ 103 h 171"/>
                <a:gd name="T22" fmla="*/ 15 w 71"/>
                <a:gd name="T23" fmla="*/ 103 h 171"/>
                <a:gd name="T24" fmla="*/ 18 w 71"/>
                <a:gd name="T25" fmla="*/ 98 h 171"/>
                <a:gd name="T26" fmla="*/ 23 w 71"/>
                <a:gd name="T27" fmla="*/ 81 h 171"/>
                <a:gd name="T28" fmla="*/ 19 w 71"/>
                <a:gd name="T29" fmla="*/ 73 h 171"/>
                <a:gd name="T30" fmla="*/ 12 w 71"/>
                <a:gd name="T31" fmla="*/ 77 h 171"/>
                <a:gd name="T32" fmla="*/ 7 w 71"/>
                <a:gd name="T33" fmla="*/ 83 h 171"/>
                <a:gd name="T34" fmla="*/ 3 w 71"/>
                <a:gd name="T35" fmla="*/ 87 h 171"/>
                <a:gd name="T36" fmla="*/ 3 w 71"/>
                <a:gd name="T37" fmla="*/ 83 h 171"/>
                <a:gd name="T38" fmla="*/ 8 w 71"/>
                <a:gd name="T39" fmla="*/ 74 h 171"/>
                <a:gd name="T40" fmla="*/ 14 w 71"/>
                <a:gd name="T41" fmla="*/ 66 h 171"/>
                <a:gd name="T42" fmla="*/ 19 w 71"/>
                <a:gd name="T43" fmla="*/ 60 h 171"/>
                <a:gd name="T44" fmla="*/ 25 w 71"/>
                <a:gd name="T45" fmla="*/ 54 h 171"/>
                <a:gd name="T46" fmla="*/ 33 w 71"/>
                <a:gd name="T47" fmla="*/ 42 h 171"/>
                <a:gd name="T48" fmla="*/ 31 w 71"/>
                <a:gd name="T49" fmla="*/ 31 h 171"/>
                <a:gd name="T50" fmla="*/ 30 w 71"/>
                <a:gd name="T51" fmla="*/ 25 h 171"/>
                <a:gd name="T52" fmla="*/ 27 w 71"/>
                <a:gd name="T53" fmla="*/ 24 h 171"/>
                <a:gd name="T54" fmla="*/ 19 w 71"/>
                <a:gd name="T55" fmla="*/ 25 h 171"/>
                <a:gd name="T56" fmla="*/ 10 w 71"/>
                <a:gd name="T57" fmla="*/ 26 h 171"/>
                <a:gd name="T58" fmla="*/ 3 w 71"/>
                <a:gd name="T59" fmla="*/ 27 h 171"/>
                <a:gd name="T60" fmla="*/ 3 w 71"/>
                <a:gd name="T61" fmla="*/ 25 h 171"/>
                <a:gd name="T62" fmla="*/ 7 w 71"/>
                <a:gd name="T63" fmla="*/ 22 h 171"/>
                <a:gd name="T64" fmla="*/ 14 w 71"/>
                <a:gd name="T65" fmla="*/ 20 h 171"/>
                <a:gd name="T66" fmla="*/ 19 w 71"/>
                <a:gd name="T67" fmla="*/ 20 h 171"/>
                <a:gd name="T68" fmla="*/ 23 w 71"/>
                <a:gd name="T69" fmla="*/ 17 h 171"/>
                <a:gd name="T70" fmla="*/ 26 w 71"/>
                <a:gd name="T71" fmla="*/ 12 h 171"/>
                <a:gd name="T72" fmla="*/ 25 w 71"/>
                <a:gd name="T73" fmla="*/ 8 h 171"/>
                <a:gd name="T74" fmla="*/ 25 w 71"/>
                <a:gd name="T75" fmla="*/ 3 h 1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71"/>
                <a:gd name="T116" fmla="*/ 71 w 71"/>
                <a:gd name="T117" fmla="*/ 171 h 1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71">
                  <a:moveTo>
                    <a:pt x="42" y="0"/>
                  </a:moveTo>
                  <a:lnTo>
                    <a:pt x="48" y="28"/>
                  </a:lnTo>
                  <a:lnTo>
                    <a:pt x="56" y="60"/>
                  </a:lnTo>
                  <a:lnTo>
                    <a:pt x="64" y="92"/>
                  </a:lnTo>
                  <a:lnTo>
                    <a:pt x="71" y="121"/>
                  </a:lnTo>
                  <a:lnTo>
                    <a:pt x="65" y="129"/>
                  </a:lnTo>
                  <a:lnTo>
                    <a:pt x="57" y="139"/>
                  </a:lnTo>
                  <a:lnTo>
                    <a:pt x="50" y="151"/>
                  </a:lnTo>
                  <a:lnTo>
                    <a:pt x="47" y="159"/>
                  </a:lnTo>
                  <a:lnTo>
                    <a:pt x="52" y="154"/>
                  </a:lnTo>
                  <a:lnTo>
                    <a:pt x="59" y="146"/>
                  </a:lnTo>
                  <a:lnTo>
                    <a:pt x="65" y="139"/>
                  </a:lnTo>
                  <a:lnTo>
                    <a:pt x="69" y="137"/>
                  </a:lnTo>
                  <a:lnTo>
                    <a:pt x="68" y="141"/>
                  </a:lnTo>
                  <a:lnTo>
                    <a:pt x="63" y="151"/>
                  </a:lnTo>
                  <a:lnTo>
                    <a:pt x="57" y="161"/>
                  </a:lnTo>
                  <a:lnTo>
                    <a:pt x="52" y="169"/>
                  </a:lnTo>
                  <a:lnTo>
                    <a:pt x="49" y="170"/>
                  </a:lnTo>
                  <a:lnTo>
                    <a:pt x="46" y="170"/>
                  </a:lnTo>
                  <a:lnTo>
                    <a:pt x="42" y="170"/>
                  </a:lnTo>
                  <a:lnTo>
                    <a:pt x="38" y="171"/>
                  </a:lnTo>
                  <a:lnTo>
                    <a:pt x="33" y="170"/>
                  </a:lnTo>
                  <a:lnTo>
                    <a:pt x="29" y="170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9" y="160"/>
                  </a:lnTo>
                  <a:lnTo>
                    <a:pt x="33" y="147"/>
                  </a:lnTo>
                  <a:lnTo>
                    <a:pt x="38" y="132"/>
                  </a:lnTo>
                  <a:lnTo>
                    <a:pt x="38" y="118"/>
                  </a:lnTo>
                  <a:lnTo>
                    <a:pt x="32" y="120"/>
                  </a:lnTo>
                  <a:lnTo>
                    <a:pt x="26" y="123"/>
                  </a:lnTo>
                  <a:lnTo>
                    <a:pt x="20" y="126"/>
                  </a:lnTo>
                  <a:lnTo>
                    <a:pt x="16" y="131"/>
                  </a:lnTo>
                  <a:lnTo>
                    <a:pt x="11" y="136"/>
                  </a:lnTo>
                  <a:lnTo>
                    <a:pt x="7" y="140"/>
                  </a:lnTo>
                  <a:lnTo>
                    <a:pt x="3" y="143"/>
                  </a:lnTo>
                  <a:lnTo>
                    <a:pt x="0" y="143"/>
                  </a:lnTo>
                  <a:lnTo>
                    <a:pt x="4" y="136"/>
                  </a:lnTo>
                  <a:lnTo>
                    <a:pt x="9" y="129"/>
                  </a:lnTo>
                  <a:lnTo>
                    <a:pt x="14" y="122"/>
                  </a:lnTo>
                  <a:lnTo>
                    <a:pt x="18" y="115"/>
                  </a:lnTo>
                  <a:lnTo>
                    <a:pt x="23" y="109"/>
                  </a:lnTo>
                  <a:lnTo>
                    <a:pt x="27" y="103"/>
                  </a:lnTo>
                  <a:lnTo>
                    <a:pt x="32" y="99"/>
                  </a:lnTo>
                  <a:lnTo>
                    <a:pt x="35" y="95"/>
                  </a:lnTo>
                  <a:lnTo>
                    <a:pt x="42" y="88"/>
                  </a:lnTo>
                  <a:lnTo>
                    <a:pt x="49" y="80"/>
                  </a:lnTo>
                  <a:lnTo>
                    <a:pt x="54" y="69"/>
                  </a:lnTo>
                  <a:lnTo>
                    <a:pt x="53" y="55"/>
                  </a:lnTo>
                  <a:lnTo>
                    <a:pt x="52" y="50"/>
                  </a:lnTo>
                  <a:lnTo>
                    <a:pt x="50" y="46"/>
                  </a:lnTo>
                  <a:lnTo>
                    <a:pt x="49" y="41"/>
                  </a:lnTo>
                  <a:lnTo>
                    <a:pt x="49" y="38"/>
                  </a:lnTo>
                  <a:lnTo>
                    <a:pt x="45" y="39"/>
                  </a:lnTo>
                  <a:lnTo>
                    <a:pt x="38" y="40"/>
                  </a:lnTo>
                  <a:lnTo>
                    <a:pt x="31" y="41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43"/>
                  </a:lnTo>
                  <a:lnTo>
                    <a:pt x="4" y="45"/>
                  </a:lnTo>
                  <a:lnTo>
                    <a:pt x="1" y="45"/>
                  </a:lnTo>
                  <a:lnTo>
                    <a:pt x="4" y="41"/>
                  </a:lnTo>
                  <a:lnTo>
                    <a:pt x="8" y="39"/>
                  </a:lnTo>
                  <a:lnTo>
                    <a:pt x="12" y="37"/>
                  </a:lnTo>
                  <a:lnTo>
                    <a:pt x="17" y="34"/>
                  </a:lnTo>
                  <a:lnTo>
                    <a:pt x="22" y="33"/>
                  </a:lnTo>
                  <a:lnTo>
                    <a:pt x="26" y="33"/>
                  </a:lnTo>
                  <a:lnTo>
                    <a:pt x="31" y="32"/>
                  </a:lnTo>
                  <a:lnTo>
                    <a:pt x="35" y="32"/>
                  </a:lnTo>
                  <a:lnTo>
                    <a:pt x="38" y="28"/>
                  </a:lnTo>
                  <a:lnTo>
                    <a:pt x="41" y="24"/>
                  </a:lnTo>
                  <a:lnTo>
                    <a:pt x="44" y="19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4739" y="2372"/>
              <a:ext cx="23" cy="41"/>
            </a:xfrm>
            <a:custGeom>
              <a:avLst/>
              <a:gdLst>
                <a:gd name="T0" fmla="*/ 2 w 28"/>
                <a:gd name="T1" fmla="*/ 30 h 48"/>
                <a:gd name="T2" fmla="*/ 6 w 28"/>
                <a:gd name="T3" fmla="*/ 25 h 48"/>
                <a:gd name="T4" fmla="*/ 9 w 28"/>
                <a:gd name="T5" fmla="*/ 19 h 48"/>
                <a:gd name="T6" fmla="*/ 12 w 28"/>
                <a:gd name="T7" fmla="*/ 13 h 48"/>
                <a:gd name="T8" fmla="*/ 12 w 28"/>
                <a:gd name="T9" fmla="*/ 10 h 48"/>
                <a:gd name="T10" fmla="*/ 10 w 28"/>
                <a:gd name="T11" fmla="*/ 11 h 48"/>
                <a:gd name="T12" fmla="*/ 7 w 28"/>
                <a:gd name="T13" fmla="*/ 15 h 48"/>
                <a:gd name="T14" fmla="*/ 2 w 28"/>
                <a:gd name="T15" fmla="*/ 21 h 48"/>
                <a:gd name="T16" fmla="*/ 0 w 28"/>
                <a:gd name="T17" fmla="*/ 23 h 48"/>
                <a:gd name="T18" fmla="*/ 2 w 28"/>
                <a:gd name="T19" fmla="*/ 19 h 48"/>
                <a:gd name="T20" fmla="*/ 6 w 28"/>
                <a:gd name="T21" fmla="*/ 11 h 48"/>
                <a:gd name="T22" fmla="*/ 10 w 28"/>
                <a:gd name="T23" fmla="*/ 5 h 48"/>
                <a:gd name="T24" fmla="*/ 13 w 28"/>
                <a:gd name="T25" fmla="*/ 0 h 48"/>
                <a:gd name="T26" fmla="*/ 14 w 28"/>
                <a:gd name="T27" fmla="*/ 3 h 48"/>
                <a:gd name="T28" fmla="*/ 14 w 28"/>
                <a:gd name="T29" fmla="*/ 7 h 48"/>
                <a:gd name="T30" fmla="*/ 16 w 28"/>
                <a:gd name="T31" fmla="*/ 10 h 48"/>
                <a:gd name="T32" fmla="*/ 16 w 28"/>
                <a:gd name="T33" fmla="*/ 12 h 48"/>
                <a:gd name="T34" fmla="*/ 14 w 28"/>
                <a:gd name="T35" fmla="*/ 15 h 48"/>
                <a:gd name="T36" fmla="*/ 12 w 28"/>
                <a:gd name="T37" fmla="*/ 19 h 48"/>
                <a:gd name="T38" fmla="*/ 10 w 28"/>
                <a:gd name="T39" fmla="*/ 23 h 48"/>
                <a:gd name="T40" fmla="*/ 8 w 28"/>
                <a:gd name="T41" fmla="*/ 28 h 48"/>
                <a:gd name="T42" fmla="*/ 7 w 28"/>
                <a:gd name="T43" fmla="*/ 29 h 48"/>
                <a:gd name="T44" fmla="*/ 6 w 28"/>
                <a:gd name="T45" fmla="*/ 29 h 48"/>
                <a:gd name="T46" fmla="*/ 4 w 28"/>
                <a:gd name="T47" fmla="*/ 30 h 48"/>
                <a:gd name="T48" fmla="*/ 2 w 28"/>
                <a:gd name="T49" fmla="*/ 3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48"/>
                <a:gd name="T77" fmla="*/ 28 w 28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48">
                  <a:moveTo>
                    <a:pt x="5" y="48"/>
                  </a:moveTo>
                  <a:lnTo>
                    <a:pt x="10" y="40"/>
                  </a:lnTo>
                  <a:lnTo>
                    <a:pt x="16" y="30"/>
                  </a:lnTo>
                  <a:lnTo>
                    <a:pt x="21" y="20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2" y="25"/>
                  </a:lnTo>
                  <a:lnTo>
                    <a:pt x="5" y="33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10" y="18"/>
                  </a:lnTo>
                  <a:lnTo>
                    <a:pt x="18" y="8"/>
                  </a:lnTo>
                  <a:lnTo>
                    <a:pt x="24" y="0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8" y="38"/>
                  </a:lnTo>
                  <a:lnTo>
                    <a:pt x="15" y="46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7" y="48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4692" y="2430"/>
              <a:ext cx="8" cy="16"/>
            </a:xfrm>
            <a:custGeom>
              <a:avLst/>
              <a:gdLst>
                <a:gd name="T0" fmla="*/ 4 w 10"/>
                <a:gd name="T1" fmla="*/ 12 h 18"/>
                <a:gd name="T2" fmla="*/ 3 w 10"/>
                <a:gd name="T3" fmla="*/ 12 h 18"/>
                <a:gd name="T4" fmla="*/ 2 w 10"/>
                <a:gd name="T5" fmla="*/ 12 h 18"/>
                <a:gd name="T6" fmla="*/ 2 w 10"/>
                <a:gd name="T7" fmla="*/ 12 h 18"/>
                <a:gd name="T8" fmla="*/ 0 w 10"/>
                <a:gd name="T9" fmla="*/ 12 h 18"/>
                <a:gd name="T10" fmla="*/ 2 w 10"/>
                <a:gd name="T11" fmla="*/ 10 h 18"/>
                <a:gd name="T12" fmla="*/ 2 w 10"/>
                <a:gd name="T13" fmla="*/ 5 h 18"/>
                <a:gd name="T14" fmla="*/ 4 w 10"/>
                <a:gd name="T15" fmla="*/ 3 h 18"/>
                <a:gd name="T16" fmla="*/ 5 w 10"/>
                <a:gd name="T17" fmla="*/ 0 h 18"/>
                <a:gd name="T18" fmla="*/ 5 w 10"/>
                <a:gd name="T19" fmla="*/ 3 h 18"/>
                <a:gd name="T20" fmla="*/ 4 w 10"/>
                <a:gd name="T21" fmla="*/ 4 h 18"/>
                <a:gd name="T22" fmla="*/ 3 w 10"/>
                <a:gd name="T23" fmla="*/ 7 h 18"/>
                <a:gd name="T24" fmla="*/ 2 w 10"/>
                <a:gd name="T25" fmla="*/ 8 h 18"/>
                <a:gd name="T26" fmla="*/ 3 w 10"/>
                <a:gd name="T27" fmla="*/ 8 h 18"/>
                <a:gd name="T28" fmla="*/ 4 w 10"/>
                <a:gd name="T29" fmla="*/ 10 h 18"/>
                <a:gd name="T30" fmla="*/ 4 w 10"/>
                <a:gd name="T31" fmla="*/ 10 h 18"/>
                <a:gd name="T32" fmla="*/ 5 w 10"/>
                <a:gd name="T33" fmla="*/ 11 h 18"/>
                <a:gd name="T34" fmla="*/ 5 w 10"/>
                <a:gd name="T35" fmla="*/ 11 h 18"/>
                <a:gd name="T36" fmla="*/ 5 w 10"/>
                <a:gd name="T37" fmla="*/ 11 h 18"/>
                <a:gd name="T38" fmla="*/ 4 w 10"/>
                <a:gd name="T39" fmla="*/ 12 h 18"/>
                <a:gd name="T40" fmla="*/ 4 w 10"/>
                <a:gd name="T41" fmla="*/ 12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8"/>
                <a:gd name="T65" fmla="*/ 10 w 10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8">
                  <a:moveTo>
                    <a:pt x="7" y="18"/>
                  </a:moveTo>
                  <a:lnTo>
                    <a:pt x="6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8"/>
                  </a:lnTo>
                  <a:lnTo>
                    <a:pt x="7" y="3"/>
                  </a:lnTo>
                  <a:lnTo>
                    <a:pt x="10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4739" y="2411"/>
              <a:ext cx="13" cy="29"/>
            </a:xfrm>
            <a:custGeom>
              <a:avLst/>
              <a:gdLst>
                <a:gd name="T0" fmla="*/ 0 w 15"/>
                <a:gd name="T1" fmla="*/ 21 h 34"/>
                <a:gd name="T2" fmla="*/ 2 w 15"/>
                <a:gd name="T3" fmla="*/ 17 h 34"/>
                <a:gd name="T4" fmla="*/ 3 w 15"/>
                <a:gd name="T5" fmla="*/ 11 h 34"/>
                <a:gd name="T6" fmla="*/ 7 w 15"/>
                <a:gd name="T7" fmla="*/ 6 h 34"/>
                <a:gd name="T8" fmla="*/ 10 w 15"/>
                <a:gd name="T9" fmla="*/ 0 h 34"/>
                <a:gd name="T10" fmla="*/ 9 w 15"/>
                <a:gd name="T11" fmla="*/ 1 h 34"/>
                <a:gd name="T12" fmla="*/ 7 w 15"/>
                <a:gd name="T13" fmla="*/ 1 h 34"/>
                <a:gd name="T14" fmla="*/ 4 w 15"/>
                <a:gd name="T15" fmla="*/ 2 h 34"/>
                <a:gd name="T16" fmla="*/ 3 w 15"/>
                <a:gd name="T17" fmla="*/ 2 h 34"/>
                <a:gd name="T18" fmla="*/ 3 w 15"/>
                <a:gd name="T19" fmla="*/ 6 h 34"/>
                <a:gd name="T20" fmla="*/ 2 w 15"/>
                <a:gd name="T21" fmla="*/ 11 h 34"/>
                <a:gd name="T22" fmla="*/ 0 w 15"/>
                <a:gd name="T23" fmla="*/ 17 h 34"/>
                <a:gd name="T24" fmla="*/ 0 w 15"/>
                <a:gd name="T25" fmla="*/ 2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4"/>
                <a:gd name="T41" fmla="*/ 15 w 15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4">
                  <a:moveTo>
                    <a:pt x="0" y="34"/>
                  </a:moveTo>
                  <a:lnTo>
                    <a:pt x="2" y="27"/>
                  </a:lnTo>
                  <a:lnTo>
                    <a:pt x="6" y="18"/>
                  </a:lnTo>
                  <a:lnTo>
                    <a:pt x="10" y="9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4648" y="2985"/>
              <a:ext cx="45" cy="94"/>
            </a:xfrm>
            <a:custGeom>
              <a:avLst/>
              <a:gdLst>
                <a:gd name="T0" fmla="*/ 11 w 56"/>
                <a:gd name="T1" fmla="*/ 0 h 113"/>
                <a:gd name="T2" fmla="*/ 11 w 56"/>
                <a:gd name="T3" fmla="*/ 2 h 113"/>
                <a:gd name="T4" fmla="*/ 10 w 56"/>
                <a:gd name="T5" fmla="*/ 6 h 113"/>
                <a:gd name="T6" fmla="*/ 9 w 56"/>
                <a:gd name="T7" fmla="*/ 10 h 113"/>
                <a:gd name="T8" fmla="*/ 6 w 56"/>
                <a:gd name="T9" fmla="*/ 17 h 113"/>
                <a:gd name="T10" fmla="*/ 6 w 56"/>
                <a:gd name="T11" fmla="*/ 18 h 113"/>
                <a:gd name="T12" fmla="*/ 5 w 56"/>
                <a:gd name="T13" fmla="*/ 22 h 113"/>
                <a:gd name="T14" fmla="*/ 4 w 56"/>
                <a:gd name="T15" fmla="*/ 26 h 113"/>
                <a:gd name="T16" fmla="*/ 3 w 56"/>
                <a:gd name="T17" fmla="*/ 30 h 113"/>
                <a:gd name="T18" fmla="*/ 3 w 56"/>
                <a:gd name="T19" fmla="*/ 35 h 113"/>
                <a:gd name="T20" fmla="*/ 5 w 56"/>
                <a:gd name="T21" fmla="*/ 39 h 113"/>
                <a:gd name="T22" fmla="*/ 8 w 56"/>
                <a:gd name="T23" fmla="*/ 43 h 113"/>
                <a:gd name="T24" fmla="*/ 14 w 56"/>
                <a:gd name="T25" fmla="*/ 44 h 113"/>
                <a:gd name="T26" fmla="*/ 21 w 56"/>
                <a:gd name="T27" fmla="*/ 43 h 113"/>
                <a:gd name="T28" fmla="*/ 25 w 56"/>
                <a:gd name="T29" fmla="*/ 39 h 113"/>
                <a:gd name="T30" fmla="*/ 27 w 56"/>
                <a:gd name="T31" fmla="*/ 31 h 113"/>
                <a:gd name="T32" fmla="*/ 28 w 56"/>
                <a:gd name="T33" fmla="*/ 21 h 113"/>
                <a:gd name="T34" fmla="*/ 29 w 56"/>
                <a:gd name="T35" fmla="*/ 27 h 113"/>
                <a:gd name="T36" fmla="*/ 29 w 56"/>
                <a:gd name="T37" fmla="*/ 34 h 113"/>
                <a:gd name="T38" fmla="*/ 28 w 56"/>
                <a:gd name="T39" fmla="*/ 41 h 113"/>
                <a:gd name="T40" fmla="*/ 26 w 56"/>
                <a:gd name="T41" fmla="*/ 48 h 113"/>
                <a:gd name="T42" fmla="*/ 23 w 56"/>
                <a:gd name="T43" fmla="*/ 56 h 113"/>
                <a:gd name="T44" fmla="*/ 18 w 56"/>
                <a:gd name="T45" fmla="*/ 60 h 113"/>
                <a:gd name="T46" fmla="*/ 14 w 56"/>
                <a:gd name="T47" fmla="*/ 64 h 113"/>
                <a:gd name="T48" fmla="*/ 9 w 56"/>
                <a:gd name="T49" fmla="*/ 65 h 113"/>
                <a:gd name="T50" fmla="*/ 8 w 56"/>
                <a:gd name="T51" fmla="*/ 64 h 113"/>
                <a:gd name="T52" fmla="*/ 6 w 56"/>
                <a:gd name="T53" fmla="*/ 63 h 113"/>
                <a:gd name="T54" fmla="*/ 6 w 56"/>
                <a:gd name="T55" fmla="*/ 60 h 113"/>
                <a:gd name="T56" fmla="*/ 5 w 56"/>
                <a:gd name="T57" fmla="*/ 57 h 113"/>
                <a:gd name="T58" fmla="*/ 2 w 56"/>
                <a:gd name="T59" fmla="*/ 50 h 113"/>
                <a:gd name="T60" fmla="*/ 0 w 56"/>
                <a:gd name="T61" fmla="*/ 42 h 113"/>
                <a:gd name="T62" fmla="*/ 0 w 56"/>
                <a:gd name="T63" fmla="*/ 32 h 113"/>
                <a:gd name="T64" fmla="*/ 2 w 56"/>
                <a:gd name="T65" fmla="*/ 24 h 113"/>
                <a:gd name="T66" fmla="*/ 5 w 56"/>
                <a:gd name="T67" fmla="*/ 16 h 113"/>
                <a:gd name="T68" fmla="*/ 7 w 56"/>
                <a:gd name="T69" fmla="*/ 8 h 113"/>
                <a:gd name="T70" fmla="*/ 9 w 56"/>
                <a:gd name="T71" fmla="*/ 3 h 113"/>
                <a:gd name="T72" fmla="*/ 11 w 56"/>
                <a:gd name="T73" fmla="*/ 0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113"/>
                <a:gd name="T113" fmla="*/ 56 w 5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113">
                  <a:moveTo>
                    <a:pt x="21" y="0"/>
                  </a:moveTo>
                  <a:lnTo>
                    <a:pt x="21" y="3"/>
                  </a:lnTo>
                  <a:lnTo>
                    <a:pt x="19" y="10"/>
                  </a:lnTo>
                  <a:lnTo>
                    <a:pt x="17" y="18"/>
                  </a:lnTo>
                  <a:lnTo>
                    <a:pt x="13" y="29"/>
                  </a:lnTo>
                  <a:lnTo>
                    <a:pt x="12" y="31"/>
                  </a:lnTo>
                  <a:lnTo>
                    <a:pt x="10" y="37"/>
                  </a:lnTo>
                  <a:lnTo>
                    <a:pt x="7" y="44"/>
                  </a:lnTo>
                  <a:lnTo>
                    <a:pt x="6" y="52"/>
                  </a:lnTo>
                  <a:lnTo>
                    <a:pt x="6" y="60"/>
                  </a:lnTo>
                  <a:lnTo>
                    <a:pt x="9" y="68"/>
                  </a:lnTo>
                  <a:lnTo>
                    <a:pt x="15" y="74"/>
                  </a:lnTo>
                  <a:lnTo>
                    <a:pt x="27" y="77"/>
                  </a:lnTo>
                  <a:lnTo>
                    <a:pt x="40" y="76"/>
                  </a:lnTo>
                  <a:lnTo>
                    <a:pt x="48" y="68"/>
                  </a:lnTo>
                  <a:lnTo>
                    <a:pt x="52" y="54"/>
                  </a:lnTo>
                  <a:lnTo>
                    <a:pt x="55" y="36"/>
                  </a:lnTo>
                  <a:lnTo>
                    <a:pt x="56" y="46"/>
                  </a:lnTo>
                  <a:lnTo>
                    <a:pt x="56" y="59"/>
                  </a:lnTo>
                  <a:lnTo>
                    <a:pt x="53" y="71"/>
                  </a:lnTo>
                  <a:lnTo>
                    <a:pt x="50" y="84"/>
                  </a:lnTo>
                  <a:lnTo>
                    <a:pt x="44" y="96"/>
                  </a:lnTo>
                  <a:lnTo>
                    <a:pt x="36" y="105"/>
                  </a:lnTo>
                  <a:lnTo>
                    <a:pt x="27" y="111"/>
                  </a:lnTo>
                  <a:lnTo>
                    <a:pt x="17" y="113"/>
                  </a:lnTo>
                  <a:lnTo>
                    <a:pt x="15" y="112"/>
                  </a:lnTo>
                  <a:lnTo>
                    <a:pt x="13" y="109"/>
                  </a:lnTo>
                  <a:lnTo>
                    <a:pt x="11" y="105"/>
                  </a:lnTo>
                  <a:lnTo>
                    <a:pt x="9" y="100"/>
                  </a:lnTo>
                  <a:lnTo>
                    <a:pt x="4" y="87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4" y="42"/>
                  </a:lnTo>
                  <a:lnTo>
                    <a:pt x="10" y="28"/>
                  </a:lnTo>
                  <a:lnTo>
                    <a:pt x="14" y="15"/>
                  </a:lnTo>
                  <a:lnTo>
                    <a:pt x="18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4712" y="3066"/>
              <a:ext cx="53" cy="37"/>
            </a:xfrm>
            <a:custGeom>
              <a:avLst/>
              <a:gdLst>
                <a:gd name="T0" fmla="*/ 2 w 63"/>
                <a:gd name="T1" fmla="*/ 0 h 43"/>
                <a:gd name="T2" fmla="*/ 2 w 63"/>
                <a:gd name="T3" fmla="*/ 3 h 43"/>
                <a:gd name="T4" fmla="*/ 3 w 63"/>
                <a:gd name="T5" fmla="*/ 6 h 43"/>
                <a:gd name="T6" fmla="*/ 3 w 63"/>
                <a:gd name="T7" fmla="*/ 9 h 43"/>
                <a:gd name="T8" fmla="*/ 3 w 63"/>
                <a:gd name="T9" fmla="*/ 12 h 43"/>
                <a:gd name="T10" fmla="*/ 4 w 63"/>
                <a:gd name="T11" fmla="*/ 15 h 43"/>
                <a:gd name="T12" fmla="*/ 6 w 63"/>
                <a:gd name="T13" fmla="*/ 15 h 43"/>
                <a:gd name="T14" fmla="*/ 7 w 63"/>
                <a:gd name="T15" fmla="*/ 16 h 43"/>
                <a:gd name="T16" fmla="*/ 9 w 63"/>
                <a:gd name="T17" fmla="*/ 16 h 43"/>
                <a:gd name="T18" fmla="*/ 13 w 63"/>
                <a:gd name="T19" fmla="*/ 15 h 43"/>
                <a:gd name="T20" fmla="*/ 18 w 63"/>
                <a:gd name="T21" fmla="*/ 15 h 43"/>
                <a:gd name="T22" fmla="*/ 24 w 63"/>
                <a:gd name="T23" fmla="*/ 14 h 43"/>
                <a:gd name="T24" fmla="*/ 28 w 63"/>
                <a:gd name="T25" fmla="*/ 14 h 43"/>
                <a:gd name="T26" fmla="*/ 29 w 63"/>
                <a:gd name="T27" fmla="*/ 15 h 43"/>
                <a:gd name="T28" fmla="*/ 33 w 63"/>
                <a:gd name="T29" fmla="*/ 14 h 43"/>
                <a:gd name="T30" fmla="*/ 34 w 63"/>
                <a:gd name="T31" fmla="*/ 11 h 43"/>
                <a:gd name="T32" fmla="*/ 34 w 63"/>
                <a:gd name="T33" fmla="*/ 8 h 43"/>
                <a:gd name="T34" fmla="*/ 36 w 63"/>
                <a:gd name="T35" fmla="*/ 10 h 43"/>
                <a:gd name="T36" fmla="*/ 37 w 63"/>
                <a:gd name="T37" fmla="*/ 11 h 43"/>
                <a:gd name="T38" fmla="*/ 38 w 63"/>
                <a:gd name="T39" fmla="*/ 13 h 43"/>
                <a:gd name="T40" fmla="*/ 38 w 63"/>
                <a:gd name="T41" fmla="*/ 14 h 43"/>
                <a:gd name="T42" fmla="*/ 38 w 63"/>
                <a:gd name="T43" fmla="*/ 16 h 43"/>
                <a:gd name="T44" fmla="*/ 38 w 63"/>
                <a:gd name="T45" fmla="*/ 21 h 43"/>
                <a:gd name="T46" fmla="*/ 36 w 63"/>
                <a:gd name="T47" fmla="*/ 25 h 43"/>
                <a:gd name="T48" fmla="*/ 33 w 63"/>
                <a:gd name="T49" fmla="*/ 27 h 43"/>
                <a:gd name="T50" fmla="*/ 29 w 63"/>
                <a:gd name="T51" fmla="*/ 27 h 43"/>
                <a:gd name="T52" fmla="*/ 26 w 63"/>
                <a:gd name="T53" fmla="*/ 28 h 43"/>
                <a:gd name="T54" fmla="*/ 20 w 63"/>
                <a:gd name="T55" fmla="*/ 28 h 43"/>
                <a:gd name="T56" fmla="*/ 16 w 63"/>
                <a:gd name="T57" fmla="*/ 28 h 43"/>
                <a:gd name="T58" fmla="*/ 11 w 63"/>
                <a:gd name="T59" fmla="*/ 28 h 43"/>
                <a:gd name="T60" fmla="*/ 7 w 63"/>
                <a:gd name="T61" fmla="*/ 28 h 43"/>
                <a:gd name="T62" fmla="*/ 4 w 63"/>
                <a:gd name="T63" fmla="*/ 27 h 43"/>
                <a:gd name="T64" fmla="*/ 3 w 63"/>
                <a:gd name="T65" fmla="*/ 26 h 43"/>
                <a:gd name="T66" fmla="*/ 3 w 63"/>
                <a:gd name="T67" fmla="*/ 24 h 43"/>
                <a:gd name="T68" fmla="*/ 2 w 63"/>
                <a:gd name="T69" fmla="*/ 21 h 43"/>
                <a:gd name="T70" fmla="*/ 1 w 63"/>
                <a:gd name="T71" fmla="*/ 17 h 43"/>
                <a:gd name="T72" fmla="*/ 0 w 63"/>
                <a:gd name="T73" fmla="*/ 15 h 43"/>
                <a:gd name="T74" fmla="*/ 0 w 63"/>
                <a:gd name="T75" fmla="*/ 11 h 43"/>
                <a:gd name="T76" fmla="*/ 1 w 63"/>
                <a:gd name="T77" fmla="*/ 7 h 43"/>
                <a:gd name="T78" fmla="*/ 2 w 63"/>
                <a:gd name="T79" fmla="*/ 3 h 43"/>
                <a:gd name="T80" fmla="*/ 2 w 63"/>
                <a:gd name="T81" fmla="*/ 0 h 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3"/>
                <a:gd name="T124" fmla="*/ 0 h 43"/>
                <a:gd name="T125" fmla="*/ 63 w 63"/>
                <a:gd name="T126" fmla="*/ 43 h 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3" h="43">
                  <a:moveTo>
                    <a:pt x="2" y="0"/>
                  </a:moveTo>
                  <a:lnTo>
                    <a:pt x="2" y="3"/>
                  </a:lnTo>
                  <a:lnTo>
                    <a:pt x="3" y="9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22" y="24"/>
                  </a:lnTo>
                  <a:lnTo>
                    <a:pt x="30" y="23"/>
                  </a:lnTo>
                  <a:lnTo>
                    <a:pt x="39" y="22"/>
                  </a:lnTo>
                  <a:lnTo>
                    <a:pt x="46" y="22"/>
                  </a:lnTo>
                  <a:lnTo>
                    <a:pt x="50" y="23"/>
                  </a:lnTo>
                  <a:lnTo>
                    <a:pt x="55" y="22"/>
                  </a:lnTo>
                  <a:lnTo>
                    <a:pt x="57" y="18"/>
                  </a:lnTo>
                  <a:lnTo>
                    <a:pt x="57" y="12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3" y="20"/>
                  </a:lnTo>
                  <a:lnTo>
                    <a:pt x="63" y="22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1" y="39"/>
                  </a:lnTo>
                  <a:lnTo>
                    <a:pt x="55" y="42"/>
                  </a:lnTo>
                  <a:lnTo>
                    <a:pt x="50" y="42"/>
                  </a:lnTo>
                  <a:lnTo>
                    <a:pt x="44" y="43"/>
                  </a:lnTo>
                  <a:lnTo>
                    <a:pt x="35" y="43"/>
                  </a:lnTo>
                  <a:lnTo>
                    <a:pt x="26" y="43"/>
                  </a:lnTo>
                  <a:lnTo>
                    <a:pt x="18" y="43"/>
                  </a:lnTo>
                  <a:lnTo>
                    <a:pt x="11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4655" y="3052"/>
              <a:ext cx="7" cy="27"/>
            </a:xfrm>
            <a:custGeom>
              <a:avLst/>
              <a:gdLst>
                <a:gd name="T0" fmla="*/ 0 w 9"/>
                <a:gd name="T1" fmla="*/ 11 h 34"/>
                <a:gd name="T2" fmla="*/ 0 w 9"/>
                <a:gd name="T3" fmla="*/ 9 h 34"/>
                <a:gd name="T4" fmla="*/ 1 w 9"/>
                <a:gd name="T5" fmla="*/ 5 h 34"/>
                <a:gd name="T6" fmla="*/ 2 w 9"/>
                <a:gd name="T7" fmla="*/ 2 h 34"/>
                <a:gd name="T8" fmla="*/ 2 w 9"/>
                <a:gd name="T9" fmla="*/ 2 h 34"/>
                <a:gd name="T10" fmla="*/ 2 w 9"/>
                <a:gd name="T11" fmla="*/ 0 h 34"/>
                <a:gd name="T12" fmla="*/ 2 w 9"/>
                <a:gd name="T13" fmla="*/ 0 h 34"/>
                <a:gd name="T14" fmla="*/ 2 w 9"/>
                <a:gd name="T15" fmla="*/ 0 h 34"/>
                <a:gd name="T16" fmla="*/ 2 w 9"/>
                <a:gd name="T17" fmla="*/ 0 h 34"/>
                <a:gd name="T18" fmla="*/ 2 w 9"/>
                <a:gd name="T19" fmla="*/ 3 h 34"/>
                <a:gd name="T20" fmla="*/ 2 w 9"/>
                <a:gd name="T21" fmla="*/ 7 h 34"/>
                <a:gd name="T22" fmla="*/ 4 w 9"/>
                <a:gd name="T23" fmla="*/ 11 h 34"/>
                <a:gd name="T24" fmla="*/ 4 w 9"/>
                <a:gd name="T25" fmla="*/ 14 h 34"/>
                <a:gd name="T26" fmla="*/ 4 w 9"/>
                <a:gd name="T27" fmla="*/ 14 h 34"/>
                <a:gd name="T28" fmla="*/ 4 w 9"/>
                <a:gd name="T29" fmla="*/ 15 h 34"/>
                <a:gd name="T30" fmla="*/ 4 w 9"/>
                <a:gd name="T31" fmla="*/ 16 h 34"/>
                <a:gd name="T32" fmla="*/ 4 w 9"/>
                <a:gd name="T33" fmla="*/ 17 h 34"/>
                <a:gd name="T34" fmla="*/ 3 w 9"/>
                <a:gd name="T35" fmla="*/ 17 h 34"/>
                <a:gd name="T36" fmla="*/ 2 w 9"/>
                <a:gd name="T37" fmla="*/ 15 h 34"/>
                <a:gd name="T38" fmla="*/ 2 w 9"/>
                <a:gd name="T39" fmla="*/ 14 h 34"/>
                <a:gd name="T40" fmla="*/ 0 w 9"/>
                <a:gd name="T41" fmla="*/ 1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34"/>
                <a:gd name="T65" fmla="*/ 9 w 9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34">
                  <a:moveTo>
                    <a:pt x="0" y="21"/>
                  </a:moveTo>
                  <a:lnTo>
                    <a:pt x="0" y="17"/>
                  </a:lnTo>
                  <a:lnTo>
                    <a:pt x="1" y="10"/>
                  </a:lnTo>
                  <a:lnTo>
                    <a:pt x="2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5" y="14"/>
                  </a:lnTo>
                  <a:lnTo>
                    <a:pt x="8" y="21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4718" y="3086"/>
              <a:ext cx="36" cy="17"/>
            </a:xfrm>
            <a:custGeom>
              <a:avLst/>
              <a:gdLst>
                <a:gd name="T0" fmla="*/ 14 w 41"/>
                <a:gd name="T1" fmla="*/ 0 h 19"/>
                <a:gd name="T2" fmla="*/ 9 w 41"/>
                <a:gd name="T3" fmla="*/ 2 h 19"/>
                <a:gd name="T4" fmla="*/ 4 w 41"/>
                <a:gd name="T5" fmla="*/ 4 h 19"/>
                <a:gd name="T6" fmla="*/ 1 w 41"/>
                <a:gd name="T7" fmla="*/ 6 h 19"/>
                <a:gd name="T8" fmla="*/ 0 w 41"/>
                <a:gd name="T9" fmla="*/ 8 h 19"/>
                <a:gd name="T10" fmla="*/ 1 w 41"/>
                <a:gd name="T11" fmla="*/ 11 h 19"/>
                <a:gd name="T12" fmla="*/ 4 w 41"/>
                <a:gd name="T13" fmla="*/ 12 h 19"/>
                <a:gd name="T14" fmla="*/ 8 w 41"/>
                <a:gd name="T15" fmla="*/ 13 h 19"/>
                <a:gd name="T16" fmla="*/ 12 w 41"/>
                <a:gd name="T17" fmla="*/ 13 h 19"/>
                <a:gd name="T18" fmla="*/ 18 w 41"/>
                <a:gd name="T19" fmla="*/ 13 h 19"/>
                <a:gd name="T20" fmla="*/ 22 w 41"/>
                <a:gd name="T21" fmla="*/ 12 h 19"/>
                <a:gd name="T22" fmla="*/ 26 w 41"/>
                <a:gd name="T23" fmla="*/ 11 h 19"/>
                <a:gd name="T24" fmla="*/ 28 w 41"/>
                <a:gd name="T25" fmla="*/ 8 h 19"/>
                <a:gd name="T26" fmla="*/ 25 w 41"/>
                <a:gd name="T27" fmla="*/ 7 h 19"/>
                <a:gd name="T28" fmla="*/ 18 w 41"/>
                <a:gd name="T29" fmla="*/ 7 h 19"/>
                <a:gd name="T30" fmla="*/ 11 w 41"/>
                <a:gd name="T31" fmla="*/ 7 h 19"/>
                <a:gd name="T32" fmla="*/ 9 w 41"/>
                <a:gd name="T33" fmla="*/ 6 h 19"/>
                <a:gd name="T34" fmla="*/ 10 w 41"/>
                <a:gd name="T35" fmla="*/ 4 h 19"/>
                <a:gd name="T36" fmla="*/ 11 w 41"/>
                <a:gd name="T37" fmla="*/ 4 h 19"/>
                <a:gd name="T38" fmla="*/ 13 w 41"/>
                <a:gd name="T39" fmla="*/ 2 h 19"/>
                <a:gd name="T40" fmla="*/ 14 w 41"/>
                <a:gd name="T41" fmla="*/ 0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19"/>
                <a:gd name="T65" fmla="*/ 41 w 41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19">
                  <a:moveTo>
                    <a:pt x="21" y="0"/>
                  </a:moveTo>
                  <a:lnTo>
                    <a:pt x="12" y="2"/>
                  </a:lnTo>
                  <a:lnTo>
                    <a:pt x="6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6" y="16"/>
                  </a:lnTo>
                  <a:lnTo>
                    <a:pt x="11" y="18"/>
                  </a:lnTo>
                  <a:lnTo>
                    <a:pt x="18" y="19"/>
                  </a:lnTo>
                  <a:lnTo>
                    <a:pt x="26" y="18"/>
                  </a:lnTo>
                  <a:lnTo>
                    <a:pt x="33" y="16"/>
                  </a:lnTo>
                  <a:lnTo>
                    <a:pt x="39" y="14"/>
                  </a:lnTo>
                  <a:lnTo>
                    <a:pt x="41" y="11"/>
                  </a:lnTo>
                  <a:lnTo>
                    <a:pt x="37" y="10"/>
                  </a:lnTo>
                  <a:lnTo>
                    <a:pt x="27" y="10"/>
                  </a:lnTo>
                  <a:lnTo>
                    <a:pt x="17" y="10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4640" y="2835"/>
              <a:ext cx="60" cy="216"/>
            </a:xfrm>
            <a:custGeom>
              <a:avLst/>
              <a:gdLst>
                <a:gd name="T0" fmla="*/ 36 w 74"/>
                <a:gd name="T1" fmla="*/ 1 h 255"/>
                <a:gd name="T2" fmla="*/ 32 w 74"/>
                <a:gd name="T3" fmla="*/ 3 h 255"/>
                <a:gd name="T4" fmla="*/ 29 w 74"/>
                <a:gd name="T5" fmla="*/ 4 h 255"/>
                <a:gd name="T6" fmla="*/ 28 w 74"/>
                <a:gd name="T7" fmla="*/ 3 h 255"/>
                <a:gd name="T8" fmla="*/ 26 w 74"/>
                <a:gd name="T9" fmla="*/ 3 h 255"/>
                <a:gd name="T10" fmla="*/ 24 w 74"/>
                <a:gd name="T11" fmla="*/ 3 h 255"/>
                <a:gd name="T12" fmla="*/ 19 w 74"/>
                <a:gd name="T13" fmla="*/ 3 h 255"/>
                <a:gd name="T14" fmla="*/ 13 w 74"/>
                <a:gd name="T15" fmla="*/ 3 h 255"/>
                <a:gd name="T16" fmla="*/ 7 w 74"/>
                <a:gd name="T17" fmla="*/ 3 h 255"/>
                <a:gd name="T18" fmla="*/ 2 w 74"/>
                <a:gd name="T19" fmla="*/ 1 h 255"/>
                <a:gd name="T20" fmla="*/ 0 w 74"/>
                <a:gd name="T21" fmla="*/ 12 h 255"/>
                <a:gd name="T22" fmla="*/ 4 w 74"/>
                <a:gd name="T23" fmla="*/ 38 h 255"/>
                <a:gd name="T24" fmla="*/ 11 w 74"/>
                <a:gd name="T25" fmla="*/ 58 h 255"/>
                <a:gd name="T26" fmla="*/ 15 w 74"/>
                <a:gd name="T27" fmla="*/ 77 h 255"/>
                <a:gd name="T28" fmla="*/ 15 w 74"/>
                <a:gd name="T29" fmla="*/ 86 h 255"/>
                <a:gd name="T30" fmla="*/ 15 w 74"/>
                <a:gd name="T31" fmla="*/ 94 h 255"/>
                <a:gd name="T32" fmla="*/ 17 w 74"/>
                <a:gd name="T33" fmla="*/ 97 h 255"/>
                <a:gd name="T34" fmla="*/ 17 w 74"/>
                <a:gd name="T35" fmla="*/ 101 h 255"/>
                <a:gd name="T36" fmla="*/ 17 w 74"/>
                <a:gd name="T37" fmla="*/ 106 h 255"/>
                <a:gd name="T38" fmla="*/ 17 w 74"/>
                <a:gd name="T39" fmla="*/ 108 h 255"/>
                <a:gd name="T40" fmla="*/ 16 w 74"/>
                <a:gd name="T41" fmla="*/ 110 h 255"/>
                <a:gd name="T42" fmla="*/ 15 w 74"/>
                <a:gd name="T43" fmla="*/ 119 h 255"/>
                <a:gd name="T44" fmla="*/ 12 w 74"/>
                <a:gd name="T45" fmla="*/ 127 h 255"/>
                <a:gd name="T46" fmla="*/ 9 w 74"/>
                <a:gd name="T47" fmla="*/ 135 h 255"/>
                <a:gd name="T48" fmla="*/ 9 w 74"/>
                <a:gd name="T49" fmla="*/ 145 h 255"/>
                <a:gd name="T50" fmla="*/ 13 w 74"/>
                <a:gd name="T51" fmla="*/ 152 h 255"/>
                <a:gd name="T52" fmla="*/ 27 w 74"/>
                <a:gd name="T53" fmla="*/ 154 h 255"/>
                <a:gd name="T54" fmla="*/ 33 w 74"/>
                <a:gd name="T55" fmla="*/ 141 h 255"/>
                <a:gd name="T56" fmla="*/ 36 w 74"/>
                <a:gd name="T57" fmla="*/ 119 h 255"/>
                <a:gd name="T58" fmla="*/ 38 w 74"/>
                <a:gd name="T59" fmla="*/ 101 h 255"/>
                <a:gd name="T60" fmla="*/ 36 w 74"/>
                <a:gd name="T61" fmla="*/ 89 h 255"/>
                <a:gd name="T62" fmla="*/ 36 w 74"/>
                <a:gd name="T63" fmla="*/ 77 h 255"/>
                <a:gd name="T64" fmla="*/ 36 w 74"/>
                <a:gd name="T65" fmla="*/ 62 h 255"/>
                <a:gd name="T66" fmla="*/ 40 w 74"/>
                <a:gd name="T67" fmla="*/ 31 h 255"/>
                <a:gd name="T68" fmla="*/ 39 w 74"/>
                <a:gd name="T69" fmla="*/ 17 h 255"/>
                <a:gd name="T70" fmla="*/ 38 w 74"/>
                <a:gd name="T71" fmla="*/ 6 h 2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255"/>
                <a:gd name="T110" fmla="*/ 74 w 74"/>
                <a:gd name="T111" fmla="*/ 255 h 2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255">
                  <a:moveTo>
                    <a:pt x="72" y="0"/>
                  </a:moveTo>
                  <a:lnTo>
                    <a:pt x="69" y="1"/>
                  </a:lnTo>
                  <a:lnTo>
                    <a:pt x="65" y="4"/>
                  </a:lnTo>
                  <a:lnTo>
                    <a:pt x="60" y="6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3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5" y="5"/>
                  </a:lnTo>
                  <a:lnTo>
                    <a:pt x="19" y="4"/>
                  </a:lnTo>
                  <a:lnTo>
                    <a:pt x="14" y="3"/>
                  </a:lnTo>
                  <a:lnTo>
                    <a:pt x="9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42"/>
                  </a:lnTo>
                  <a:lnTo>
                    <a:pt x="7" y="63"/>
                  </a:lnTo>
                  <a:lnTo>
                    <a:pt x="13" y="80"/>
                  </a:lnTo>
                  <a:lnTo>
                    <a:pt x="20" y="96"/>
                  </a:lnTo>
                  <a:lnTo>
                    <a:pt x="25" y="111"/>
                  </a:lnTo>
                  <a:lnTo>
                    <a:pt x="30" y="126"/>
                  </a:lnTo>
                  <a:lnTo>
                    <a:pt x="31" y="135"/>
                  </a:lnTo>
                  <a:lnTo>
                    <a:pt x="30" y="142"/>
                  </a:lnTo>
                  <a:lnTo>
                    <a:pt x="30" y="148"/>
                  </a:lnTo>
                  <a:lnTo>
                    <a:pt x="30" y="155"/>
                  </a:lnTo>
                  <a:lnTo>
                    <a:pt x="31" y="158"/>
                  </a:lnTo>
                  <a:lnTo>
                    <a:pt x="32" y="161"/>
                  </a:lnTo>
                  <a:lnTo>
                    <a:pt x="32" y="164"/>
                  </a:lnTo>
                  <a:lnTo>
                    <a:pt x="32" y="167"/>
                  </a:lnTo>
                  <a:lnTo>
                    <a:pt x="32" y="172"/>
                  </a:lnTo>
                  <a:lnTo>
                    <a:pt x="32" y="173"/>
                  </a:lnTo>
                  <a:lnTo>
                    <a:pt x="32" y="176"/>
                  </a:lnTo>
                  <a:lnTo>
                    <a:pt x="32" y="177"/>
                  </a:lnTo>
                  <a:lnTo>
                    <a:pt x="31" y="178"/>
                  </a:lnTo>
                  <a:lnTo>
                    <a:pt x="31" y="181"/>
                  </a:lnTo>
                  <a:lnTo>
                    <a:pt x="29" y="188"/>
                  </a:lnTo>
                  <a:lnTo>
                    <a:pt x="27" y="196"/>
                  </a:lnTo>
                  <a:lnTo>
                    <a:pt x="23" y="207"/>
                  </a:lnTo>
                  <a:lnTo>
                    <a:pt x="22" y="209"/>
                  </a:lnTo>
                  <a:lnTo>
                    <a:pt x="20" y="215"/>
                  </a:lnTo>
                  <a:lnTo>
                    <a:pt x="17" y="222"/>
                  </a:lnTo>
                  <a:lnTo>
                    <a:pt x="16" y="230"/>
                  </a:lnTo>
                  <a:lnTo>
                    <a:pt x="16" y="238"/>
                  </a:lnTo>
                  <a:lnTo>
                    <a:pt x="19" y="246"/>
                  </a:lnTo>
                  <a:lnTo>
                    <a:pt x="25" y="252"/>
                  </a:lnTo>
                  <a:lnTo>
                    <a:pt x="37" y="255"/>
                  </a:lnTo>
                  <a:lnTo>
                    <a:pt x="50" y="254"/>
                  </a:lnTo>
                  <a:lnTo>
                    <a:pt x="58" y="246"/>
                  </a:lnTo>
                  <a:lnTo>
                    <a:pt x="62" y="232"/>
                  </a:lnTo>
                  <a:lnTo>
                    <a:pt x="65" y="214"/>
                  </a:lnTo>
                  <a:lnTo>
                    <a:pt x="67" y="197"/>
                  </a:lnTo>
                  <a:lnTo>
                    <a:pt x="69" y="180"/>
                  </a:lnTo>
                  <a:lnTo>
                    <a:pt x="72" y="165"/>
                  </a:lnTo>
                  <a:lnTo>
                    <a:pt x="70" y="154"/>
                  </a:lnTo>
                  <a:lnTo>
                    <a:pt x="68" y="146"/>
                  </a:lnTo>
                  <a:lnTo>
                    <a:pt x="67" y="136"/>
                  </a:lnTo>
                  <a:lnTo>
                    <a:pt x="67" y="127"/>
                  </a:lnTo>
                  <a:lnTo>
                    <a:pt x="68" y="117"/>
                  </a:lnTo>
                  <a:lnTo>
                    <a:pt x="69" y="101"/>
                  </a:lnTo>
                  <a:lnTo>
                    <a:pt x="73" y="76"/>
                  </a:lnTo>
                  <a:lnTo>
                    <a:pt x="74" y="52"/>
                  </a:lnTo>
                  <a:lnTo>
                    <a:pt x="74" y="37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2" y="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4707" y="2804"/>
              <a:ext cx="67" cy="284"/>
            </a:xfrm>
            <a:custGeom>
              <a:avLst/>
              <a:gdLst>
                <a:gd name="T0" fmla="*/ 47 w 78"/>
                <a:gd name="T1" fmla="*/ 1 h 335"/>
                <a:gd name="T2" fmla="*/ 37 w 78"/>
                <a:gd name="T3" fmla="*/ 4 h 335"/>
                <a:gd name="T4" fmla="*/ 23 w 78"/>
                <a:gd name="T5" fmla="*/ 9 h 335"/>
                <a:gd name="T6" fmla="*/ 9 w 78"/>
                <a:gd name="T7" fmla="*/ 14 h 335"/>
                <a:gd name="T8" fmla="*/ 3 w 78"/>
                <a:gd name="T9" fmla="*/ 16 h 335"/>
                <a:gd name="T10" fmla="*/ 3 w 78"/>
                <a:gd name="T11" fmla="*/ 19 h 335"/>
                <a:gd name="T12" fmla="*/ 2 w 78"/>
                <a:gd name="T13" fmla="*/ 26 h 335"/>
                <a:gd name="T14" fmla="*/ 0 w 78"/>
                <a:gd name="T15" fmla="*/ 42 h 335"/>
                <a:gd name="T16" fmla="*/ 2 w 78"/>
                <a:gd name="T17" fmla="*/ 70 h 335"/>
                <a:gd name="T18" fmla="*/ 7 w 78"/>
                <a:gd name="T19" fmla="*/ 107 h 335"/>
                <a:gd name="T20" fmla="*/ 10 w 78"/>
                <a:gd name="T21" fmla="*/ 131 h 335"/>
                <a:gd name="T22" fmla="*/ 11 w 78"/>
                <a:gd name="T23" fmla="*/ 152 h 335"/>
                <a:gd name="T24" fmla="*/ 8 w 78"/>
                <a:gd name="T25" fmla="*/ 164 h 335"/>
                <a:gd name="T26" fmla="*/ 6 w 78"/>
                <a:gd name="T27" fmla="*/ 172 h 335"/>
                <a:gd name="T28" fmla="*/ 7 w 78"/>
                <a:gd name="T29" fmla="*/ 177 h 335"/>
                <a:gd name="T30" fmla="*/ 7 w 78"/>
                <a:gd name="T31" fmla="*/ 181 h 335"/>
                <a:gd name="T32" fmla="*/ 6 w 78"/>
                <a:gd name="T33" fmla="*/ 184 h 335"/>
                <a:gd name="T34" fmla="*/ 5 w 78"/>
                <a:gd name="T35" fmla="*/ 187 h 335"/>
                <a:gd name="T36" fmla="*/ 5 w 78"/>
                <a:gd name="T37" fmla="*/ 191 h 335"/>
                <a:gd name="T38" fmla="*/ 7 w 78"/>
                <a:gd name="T39" fmla="*/ 198 h 335"/>
                <a:gd name="T40" fmla="*/ 8 w 78"/>
                <a:gd name="T41" fmla="*/ 203 h 335"/>
                <a:gd name="T42" fmla="*/ 11 w 78"/>
                <a:gd name="T43" fmla="*/ 204 h 335"/>
                <a:gd name="T44" fmla="*/ 18 w 78"/>
                <a:gd name="T45" fmla="*/ 203 h 335"/>
                <a:gd name="T46" fmla="*/ 29 w 78"/>
                <a:gd name="T47" fmla="*/ 202 h 335"/>
                <a:gd name="T48" fmla="*/ 35 w 78"/>
                <a:gd name="T49" fmla="*/ 203 h 335"/>
                <a:gd name="T50" fmla="*/ 40 w 78"/>
                <a:gd name="T51" fmla="*/ 200 h 335"/>
                <a:gd name="T52" fmla="*/ 39 w 78"/>
                <a:gd name="T53" fmla="*/ 192 h 335"/>
                <a:gd name="T54" fmla="*/ 34 w 78"/>
                <a:gd name="T55" fmla="*/ 181 h 335"/>
                <a:gd name="T56" fmla="*/ 34 w 78"/>
                <a:gd name="T57" fmla="*/ 172 h 335"/>
                <a:gd name="T58" fmla="*/ 30 w 78"/>
                <a:gd name="T59" fmla="*/ 161 h 335"/>
                <a:gd name="T60" fmla="*/ 30 w 78"/>
                <a:gd name="T61" fmla="*/ 150 h 335"/>
                <a:gd name="T62" fmla="*/ 34 w 78"/>
                <a:gd name="T63" fmla="*/ 123 h 335"/>
                <a:gd name="T64" fmla="*/ 39 w 78"/>
                <a:gd name="T65" fmla="*/ 97 h 335"/>
                <a:gd name="T66" fmla="*/ 45 w 78"/>
                <a:gd name="T67" fmla="*/ 56 h 335"/>
                <a:gd name="T68" fmla="*/ 47 w 78"/>
                <a:gd name="T69" fmla="*/ 31 h 335"/>
                <a:gd name="T70" fmla="*/ 49 w 78"/>
                <a:gd name="T71" fmla="*/ 7 h 3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"/>
                <a:gd name="T109" fmla="*/ 0 h 335"/>
                <a:gd name="T110" fmla="*/ 78 w 78"/>
                <a:gd name="T111" fmla="*/ 335 h 3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" h="335">
                  <a:moveTo>
                    <a:pt x="78" y="0"/>
                  </a:moveTo>
                  <a:lnTo>
                    <a:pt x="74" y="1"/>
                  </a:lnTo>
                  <a:lnTo>
                    <a:pt x="67" y="3"/>
                  </a:lnTo>
                  <a:lnTo>
                    <a:pt x="58" y="7"/>
                  </a:lnTo>
                  <a:lnTo>
                    <a:pt x="47" y="11"/>
                  </a:lnTo>
                  <a:lnTo>
                    <a:pt x="36" y="15"/>
                  </a:lnTo>
                  <a:lnTo>
                    <a:pt x="24" y="19"/>
                  </a:lnTo>
                  <a:lnTo>
                    <a:pt x="14" y="23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2" y="43"/>
                  </a:lnTo>
                  <a:lnTo>
                    <a:pt x="1" y="54"/>
                  </a:lnTo>
                  <a:lnTo>
                    <a:pt x="0" y="68"/>
                  </a:lnTo>
                  <a:lnTo>
                    <a:pt x="0" y="84"/>
                  </a:lnTo>
                  <a:lnTo>
                    <a:pt x="2" y="115"/>
                  </a:lnTo>
                  <a:lnTo>
                    <a:pt x="7" y="147"/>
                  </a:lnTo>
                  <a:lnTo>
                    <a:pt x="10" y="176"/>
                  </a:lnTo>
                  <a:lnTo>
                    <a:pt x="14" y="198"/>
                  </a:lnTo>
                  <a:lnTo>
                    <a:pt x="16" y="215"/>
                  </a:lnTo>
                  <a:lnTo>
                    <a:pt x="17" y="234"/>
                  </a:lnTo>
                  <a:lnTo>
                    <a:pt x="17" y="249"/>
                  </a:lnTo>
                  <a:lnTo>
                    <a:pt x="15" y="260"/>
                  </a:lnTo>
                  <a:lnTo>
                    <a:pt x="13" y="269"/>
                  </a:lnTo>
                  <a:lnTo>
                    <a:pt x="10" y="276"/>
                  </a:lnTo>
                  <a:lnTo>
                    <a:pt x="9" y="283"/>
                  </a:lnTo>
                  <a:lnTo>
                    <a:pt x="9" y="287"/>
                  </a:lnTo>
                  <a:lnTo>
                    <a:pt x="10" y="290"/>
                  </a:lnTo>
                  <a:lnTo>
                    <a:pt x="10" y="292"/>
                  </a:lnTo>
                  <a:lnTo>
                    <a:pt x="10" y="296"/>
                  </a:lnTo>
                  <a:lnTo>
                    <a:pt x="10" y="299"/>
                  </a:lnTo>
                  <a:lnTo>
                    <a:pt x="9" y="302"/>
                  </a:lnTo>
                  <a:lnTo>
                    <a:pt x="9" y="304"/>
                  </a:lnTo>
                  <a:lnTo>
                    <a:pt x="8" y="307"/>
                  </a:lnTo>
                  <a:lnTo>
                    <a:pt x="8" y="310"/>
                  </a:lnTo>
                  <a:lnTo>
                    <a:pt x="8" y="313"/>
                  </a:lnTo>
                  <a:lnTo>
                    <a:pt x="9" y="319"/>
                  </a:lnTo>
                  <a:lnTo>
                    <a:pt x="10" y="325"/>
                  </a:lnTo>
                  <a:lnTo>
                    <a:pt x="11" y="329"/>
                  </a:lnTo>
                  <a:lnTo>
                    <a:pt x="13" y="333"/>
                  </a:lnTo>
                  <a:lnTo>
                    <a:pt x="16" y="334"/>
                  </a:lnTo>
                  <a:lnTo>
                    <a:pt x="18" y="335"/>
                  </a:lnTo>
                  <a:lnTo>
                    <a:pt x="22" y="335"/>
                  </a:lnTo>
                  <a:lnTo>
                    <a:pt x="28" y="334"/>
                  </a:lnTo>
                  <a:lnTo>
                    <a:pt x="36" y="333"/>
                  </a:lnTo>
                  <a:lnTo>
                    <a:pt x="45" y="332"/>
                  </a:lnTo>
                  <a:lnTo>
                    <a:pt x="52" y="332"/>
                  </a:lnTo>
                  <a:lnTo>
                    <a:pt x="56" y="333"/>
                  </a:lnTo>
                  <a:lnTo>
                    <a:pt x="61" y="332"/>
                  </a:lnTo>
                  <a:lnTo>
                    <a:pt x="63" y="328"/>
                  </a:lnTo>
                  <a:lnTo>
                    <a:pt x="63" y="322"/>
                  </a:lnTo>
                  <a:lnTo>
                    <a:pt x="61" y="315"/>
                  </a:lnTo>
                  <a:lnTo>
                    <a:pt x="59" y="306"/>
                  </a:lnTo>
                  <a:lnTo>
                    <a:pt x="55" y="298"/>
                  </a:lnTo>
                  <a:lnTo>
                    <a:pt x="53" y="291"/>
                  </a:lnTo>
                  <a:lnTo>
                    <a:pt x="52" y="282"/>
                  </a:lnTo>
                  <a:lnTo>
                    <a:pt x="50" y="273"/>
                  </a:lnTo>
                  <a:lnTo>
                    <a:pt x="48" y="264"/>
                  </a:lnTo>
                  <a:lnTo>
                    <a:pt x="47" y="258"/>
                  </a:lnTo>
                  <a:lnTo>
                    <a:pt x="48" y="246"/>
                  </a:lnTo>
                  <a:lnTo>
                    <a:pt x="51" y="226"/>
                  </a:lnTo>
                  <a:lnTo>
                    <a:pt x="54" y="202"/>
                  </a:lnTo>
                  <a:lnTo>
                    <a:pt x="56" y="184"/>
                  </a:lnTo>
                  <a:lnTo>
                    <a:pt x="60" y="160"/>
                  </a:lnTo>
                  <a:lnTo>
                    <a:pt x="66" y="126"/>
                  </a:lnTo>
                  <a:lnTo>
                    <a:pt x="71" y="92"/>
                  </a:lnTo>
                  <a:lnTo>
                    <a:pt x="74" y="69"/>
                  </a:lnTo>
                  <a:lnTo>
                    <a:pt x="74" y="51"/>
                  </a:lnTo>
                  <a:lnTo>
                    <a:pt x="75" y="31"/>
                  </a:lnTo>
                  <a:lnTo>
                    <a:pt x="77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4650" y="2057"/>
              <a:ext cx="105" cy="253"/>
            </a:xfrm>
            <a:custGeom>
              <a:avLst/>
              <a:gdLst>
                <a:gd name="T0" fmla="*/ 72 w 125"/>
                <a:gd name="T1" fmla="*/ 60 h 301"/>
                <a:gd name="T2" fmla="*/ 69 w 125"/>
                <a:gd name="T3" fmla="*/ 63 h 301"/>
                <a:gd name="T4" fmla="*/ 68 w 125"/>
                <a:gd name="T5" fmla="*/ 67 h 301"/>
                <a:gd name="T6" fmla="*/ 66 w 125"/>
                <a:gd name="T7" fmla="*/ 70 h 301"/>
                <a:gd name="T8" fmla="*/ 64 w 125"/>
                <a:gd name="T9" fmla="*/ 69 h 301"/>
                <a:gd name="T10" fmla="*/ 60 w 125"/>
                <a:gd name="T11" fmla="*/ 77 h 301"/>
                <a:gd name="T12" fmla="*/ 56 w 125"/>
                <a:gd name="T13" fmla="*/ 90 h 301"/>
                <a:gd name="T14" fmla="*/ 57 w 125"/>
                <a:gd name="T15" fmla="*/ 97 h 301"/>
                <a:gd name="T16" fmla="*/ 56 w 125"/>
                <a:gd name="T17" fmla="*/ 104 h 301"/>
                <a:gd name="T18" fmla="*/ 46 w 125"/>
                <a:gd name="T19" fmla="*/ 129 h 301"/>
                <a:gd name="T20" fmla="*/ 33 w 125"/>
                <a:gd name="T21" fmla="*/ 165 h 301"/>
                <a:gd name="T22" fmla="*/ 24 w 125"/>
                <a:gd name="T23" fmla="*/ 158 h 301"/>
                <a:gd name="T24" fmla="*/ 11 w 125"/>
                <a:gd name="T25" fmla="*/ 120 h 301"/>
                <a:gd name="T26" fmla="*/ 6 w 125"/>
                <a:gd name="T27" fmla="*/ 102 h 301"/>
                <a:gd name="T28" fmla="*/ 9 w 125"/>
                <a:gd name="T29" fmla="*/ 76 h 301"/>
                <a:gd name="T30" fmla="*/ 8 w 125"/>
                <a:gd name="T31" fmla="*/ 71 h 301"/>
                <a:gd name="T32" fmla="*/ 5 w 125"/>
                <a:gd name="T33" fmla="*/ 70 h 301"/>
                <a:gd name="T34" fmla="*/ 3 w 125"/>
                <a:gd name="T35" fmla="*/ 61 h 301"/>
                <a:gd name="T36" fmla="*/ 0 w 125"/>
                <a:gd name="T37" fmla="*/ 53 h 301"/>
                <a:gd name="T38" fmla="*/ 3 w 125"/>
                <a:gd name="T39" fmla="*/ 51 h 301"/>
                <a:gd name="T40" fmla="*/ 3 w 125"/>
                <a:gd name="T41" fmla="*/ 53 h 301"/>
                <a:gd name="T42" fmla="*/ 7 w 125"/>
                <a:gd name="T43" fmla="*/ 46 h 301"/>
                <a:gd name="T44" fmla="*/ 5 w 125"/>
                <a:gd name="T45" fmla="*/ 36 h 301"/>
                <a:gd name="T46" fmla="*/ 5 w 125"/>
                <a:gd name="T47" fmla="*/ 34 h 301"/>
                <a:gd name="T48" fmla="*/ 5 w 125"/>
                <a:gd name="T49" fmla="*/ 33 h 301"/>
                <a:gd name="T50" fmla="*/ 7 w 125"/>
                <a:gd name="T51" fmla="*/ 29 h 301"/>
                <a:gd name="T52" fmla="*/ 3 w 125"/>
                <a:gd name="T53" fmla="*/ 29 h 301"/>
                <a:gd name="T54" fmla="*/ 6 w 125"/>
                <a:gd name="T55" fmla="*/ 25 h 301"/>
                <a:gd name="T56" fmla="*/ 13 w 125"/>
                <a:gd name="T57" fmla="*/ 20 h 301"/>
                <a:gd name="T58" fmla="*/ 13 w 125"/>
                <a:gd name="T59" fmla="*/ 19 h 301"/>
                <a:gd name="T60" fmla="*/ 13 w 125"/>
                <a:gd name="T61" fmla="*/ 13 h 301"/>
                <a:gd name="T62" fmla="*/ 22 w 125"/>
                <a:gd name="T63" fmla="*/ 5 h 301"/>
                <a:gd name="T64" fmla="*/ 27 w 125"/>
                <a:gd name="T65" fmla="*/ 5 h 301"/>
                <a:gd name="T66" fmla="*/ 28 w 125"/>
                <a:gd name="T67" fmla="*/ 4 h 301"/>
                <a:gd name="T68" fmla="*/ 29 w 125"/>
                <a:gd name="T69" fmla="*/ 3 h 301"/>
                <a:gd name="T70" fmla="*/ 33 w 125"/>
                <a:gd name="T71" fmla="*/ 3 h 301"/>
                <a:gd name="T72" fmla="*/ 34 w 125"/>
                <a:gd name="T73" fmla="*/ 4 h 301"/>
                <a:gd name="T74" fmla="*/ 36 w 125"/>
                <a:gd name="T75" fmla="*/ 4 h 301"/>
                <a:gd name="T76" fmla="*/ 39 w 125"/>
                <a:gd name="T77" fmla="*/ 3 h 301"/>
                <a:gd name="T78" fmla="*/ 42 w 125"/>
                <a:gd name="T79" fmla="*/ 2 h 301"/>
                <a:gd name="T80" fmla="*/ 42 w 125"/>
                <a:gd name="T81" fmla="*/ 3 h 301"/>
                <a:gd name="T82" fmla="*/ 46 w 125"/>
                <a:gd name="T83" fmla="*/ 4 h 301"/>
                <a:gd name="T84" fmla="*/ 54 w 125"/>
                <a:gd name="T85" fmla="*/ 7 h 301"/>
                <a:gd name="T86" fmla="*/ 61 w 125"/>
                <a:gd name="T87" fmla="*/ 11 h 301"/>
                <a:gd name="T88" fmla="*/ 61 w 125"/>
                <a:gd name="T89" fmla="*/ 12 h 301"/>
                <a:gd name="T90" fmla="*/ 60 w 125"/>
                <a:gd name="T91" fmla="*/ 14 h 301"/>
                <a:gd name="T92" fmla="*/ 65 w 125"/>
                <a:gd name="T93" fmla="*/ 18 h 301"/>
                <a:gd name="T94" fmla="*/ 65 w 125"/>
                <a:gd name="T95" fmla="*/ 28 h 301"/>
                <a:gd name="T96" fmla="*/ 68 w 125"/>
                <a:gd name="T97" fmla="*/ 34 h 301"/>
                <a:gd name="T98" fmla="*/ 68 w 125"/>
                <a:gd name="T99" fmla="*/ 37 h 301"/>
                <a:gd name="T100" fmla="*/ 68 w 125"/>
                <a:gd name="T101" fmla="*/ 44 h 301"/>
                <a:gd name="T102" fmla="*/ 68 w 125"/>
                <a:gd name="T103" fmla="*/ 50 h 301"/>
                <a:gd name="T104" fmla="*/ 68 w 125"/>
                <a:gd name="T105" fmla="*/ 55 h 301"/>
                <a:gd name="T106" fmla="*/ 71 w 125"/>
                <a:gd name="T107" fmla="*/ 54 h 301"/>
                <a:gd name="T108" fmla="*/ 73 w 125"/>
                <a:gd name="T109" fmla="*/ 51 h 301"/>
                <a:gd name="T110" fmla="*/ 74 w 125"/>
                <a:gd name="T111" fmla="*/ 51 h 3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5"/>
                <a:gd name="T169" fmla="*/ 0 h 301"/>
                <a:gd name="T170" fmla="*/ 125 w 125"/>
                <a:gd name="T171" fmla="*/ 301 h 3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5" h="301">
                  <a:moveTo>
                    <a:pt x="125" y="88"/>
                  </a:moveTo>
                  <a:lnTo>
                    <a:pt x="124" y="92"/>
                  </a:lnTo>
                  <a:lnTo>
                    <a:pt x="123" y="97"/>
                  </a:lnTo>
                  <a:lnTo>
                    <a:pt x="121" y="101"/>
                  </a:lnTo>
                  <a:lnTo>
                    <a:pt x="119" y="104"/>
                  </a:lnTo>
                  <a:lnTo>
                    <a:pt x="117" y="105"/>
                  </a:lnTo>
                  <a:lnTo>
                    <a:pt x="117" y="106"/>
                  </a:lnTo>
                  <a:lnTo>
                    <a:pt x="116" y="106"/>
                  </a:lnTo>
                  <a:lnTo>
                    <a:pt x="115" y="108"/>
                  </a:lnTo>
                  <a:lnTo>
                    <a:pt x="115" y="111"/>
                  </a:lnTo>
                  <a:lnTo>
                    <a:pt x="115" y="113"/>
                  </a:lnTo>
                  <a:lnTo>
                    <a:pt x="114" y="115"/>
                  </a:lnTo>
                  <a:lnTo>
                    <a:pt x="113" y="116"/>
                  </a:lnTo>
                  <a:lnTo>
                    <a:pt x="112" y="118"/>
                  </a:lnTo>
                  <a:lnTo>
                    <a:pt x="110" y="119"/>
                  </a:lnTo>
                  <a:lnTo>
                    <a:pt x="109" y="119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7" y="113"/>
                  </a:lnTo>
                  <a:lnTo>
                    <a:pt x="106" y="118"/>
                  </a:lnTo>
                  <a:lnTo>
                    <a:pt x="102" y="125"/>
                  </a:lnTo>
                  <a:lnTo>
                    <a:pt x="100" y="131"/>
                  </a:lnTo>
                  <a:lnTo>
                    <a:pt x="98" y="136"/>
                  </a:lnTo>
                  <a:lnTo>
                    <a:pt x="97" y="141"/>
                  </a:lnTo>
                  <a:lnTo>
                    <a:pt x="95" y="145"/>
                  </a:lnTo>
                  <a:lnTo>
                    <a:pt x="95" y="151"/>
                  </a:lnTo>
                  <a:lnTo>
                    <a:pt x="97" y="158"/>
                  </a:lnTo>
                  <a:lnTo>
                    <a:pt x="97" y="159"/>
                  </a:lnTo>
                  <a:lnTo>
                    <a:pt x="97" y="160"/>
                  </a:lnTo>
                  <a:lnTo>
                    <a:pt x="97" y="163"/>
                  </a:lnTo>
                  <a:lnTo>
                    <a:pt x="98" y="164"/>
                  </a:lnTo>
                  <a:lnTo>
                    <a:pt x="97" y="166"/>
                  </a:lnTo>
                  <a:lnTo>
                    <a:pt x="95" y="171"/>
                  </a:lnTo>
                  <a:lnTo>
                    <a:pt x="95" y="175"/>
                  </a:lnTo>
                  <a:lnTo>
                    <a:pt x="95" y="181"/>
                  </a:lnTo>
                  <a:lnTo>
                    <a:pt x="93" y="189"/>
                  </a:lnTo>
                  <a:lnTo>
                    <a:pt x="86" y="202"/>
                  </a:lnTo>
                  <a:lnTo>
                    <a:pt x="78" y="216"/>
                  </a:lnTo>
                  <a:lnTo>
                    <a:pt x="72" y="225"/>
                  </a:lnTo>
                  <a:lnTo>
                    <a:pt x="68" y="236"/>
                  </a:lnTo>
                  <a:lnTo>
                    <a:pt x="62" y="254"/>
                  </a:lnTo>
                  <a:lnTo>
                    <a:pt x="56" y="277"/>
                  </a:lnTo>
                  <a:lnTo>
                    <a:pt x="52" y="301"/>
                  </a:lnTo>
                  <a:lnTo>
                    <a:pt x="49" y="293"/>
                  </a:lnTo>
                  <a:lnTo>
                    <a:pt x="45" y="281"/>
                  </a:lnTo>
                  <a:lnTo>
                    <a:pt x="39" y="267"/>
                  </a:lnTo>
                  <a:lnTo>
                    <a:pt x="33" y="251"/>
                  </a:lnTo>
                  <a:lnTo>
                    <a:pt x="27" y="234"/>
                  </a:lnTo>
                  <a:lnTo>
                    <a:pt x="23" y="218"/>
                  </a:lnTo>
                  <a:lnTo>
                    <a:pt x="19" y="202"/>
                  </a:lnTo>
                  <a:lnTo>
                    <a:pt x="17" y="187"/>
                  </a:lnTo>
                  <a:lnTo>
                    <a:pt x="15" y="182"/>
                  </a:lnTo>
                  <a:lnTo>
                    <a:pt x="11" y="176"/>
                  </a:lnTo>
                  <a:lnTo>
                    <a:pt x="9" y="171"/>
                  </a:lnTo>
                  <a:lnTo>
                    <a:pt x="8" y="166"/>
                  </a:lnTo>
                  <a:lnTo>
                    <a:pt x="11" y="157"/>
                  </a:lnTo>
                  <a:lnTo>
                    <a:pt x="14" y="142"/>
                  </a:lnTo>
                  <a:lnTo>
                    <a:pt x="15" y="128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1"/>
                  </a:lnTo>
                  <a:lnTo>
                    <a:pt x="6" y="106"/>
                  </a:lnTo>
                  <a:lnTo>
                    <a:pt x="4" y="103"/>
                  </a:lnTo>
                  <a:lnTo>
                    <a:pt x="3" y="99"/>
                  </a:lnTo>
                  <a:lnTo>
                    <a:pt x="2" y="97"/>
                  </a:lnTo>
                  <a:lnTo>
                    <a:pt x="1" y="92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6" y="87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7" y="88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8" y="87"/>
                  </a:lnTo>
                  <a:lnTo>
                    <a:pt x="10" y="82"/>
                  </a:lnTo>
                  <a:lnTo>
                    <a:pt x="11" y="77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10" y="65"/>
                  </a:lnTo>
                  <a:lnTo>
                    <a:pt x="8" y="61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9" y="53"/>
                  </a:lnTo>
                  <a:lnTo>
                    <a:pt x="10" y="51"/>
                  </a:lnTo>
                  <a:lnTo>
                    <a:pt x="12" y="47"/>
                  </a:lnTo>
                  <a:lnTo>
                    <a:pt x="14" y="45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6" y="47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7" y="45"/>
                  </a:lnTo>
                  <a:lnTo>
                    <a:pt x="10" y="43"/>
                  </a:lnTo>
                  <a:lnTo>
                    <a:pt x="16" y="39"/>
                  </a:lnTo>
                  <a:lnTo>
                    <a:pt x="20" y="36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4" y="31"/>
                  </a:lnTo>
                  <a:lnTo>
                    <a:pt x="25" y="30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9" y="29"/>
                  </a:lnTo>
                  <a:lnTo>
                    <a:pt x="23" y="23"/>
                  </a:lnTo>
                  <a:lnTo>
                    <a:pt x="26" y="17"/>
                  </a:lnTo>
                  <a:lnTo>
                    <a:pt x="31" y="12"/>
                  </a:lnTo>
                  <a:lnTo>
                    <a:pt x="33" y="9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2" y="7"/>
                  </a:lnTo>
                  <a:lnTo>
                    <a:pt x="45" y="8"/>
                  </a:lnTo>
                  <a:lnTo>
                    <a:pt x="47" y="9"/>
                  </a:lnTo>
                  <a:lnTo>
                    <a:pt x="52" y="9"/>
                  </a:lnTo>
                  <a:lnTo>
                    <a:pt x="49" y="8"/>
                  </a:lnTo>
                  <a:lnTo>
                    <a:pt x="47" y="7"/>
                  </a:lnTo>
                  <a:lnTo>
                    <a:pt x="45" y="6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71" y="2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4" y="1"/>
                  </a:lnTo>
                  <a:lnTo>
                    <a:pt x="72" y="4"/>
                  </a:lnTo>
                  <a:lnTo>
                    <a:pt x="71" y="5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7" y="7"/>
                  </a:lnTo>
                  <a:lnTo>
                    <a:pt x="80" y="7"/>
                  </a:lnTo>
                  <a:lnTo>
                    <a:pt x="82" y="8"/>
                  </a:lnTo>
                  <a:lnTo>
                    <a:pt x="85" y="9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7" y="16"/>
                  </a:lnTo>
                  <a:lnTo>
                    <a:pt x="100" y="17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12" y="19"/>
                  </a:lnTo>
                  <a:lnTo>
                    <a:pt x="108" y="20"/>
                  </a:lnTo>
                  <a:lnTo>
                    <a:pt x="104" y="20"/>
                  </a:lnTo>
                  <a:lnTo>
                    <a:pt x="100" y="20"/>
                  </a:lnTo>
                  <a:lnTo>
                    <a:pt x="97" y="19"/>
                  </a:lnTo>
                  <a:lnTo>
                    <a:pt x="99" y="22"/>
                  </a:lnTo>
                  <a:lnTo>
                    <a:pt x="101" y="24"/>
                  </a:lnTo>
                  <a:lnTo>
                    <a:pt x="105" y="27"/>
                  </a:lnTo>
                  <a:lnTo>
                    <a:pt x="108" y="28"/>
                  </a:lnTo>
                  <a:lnTo>
                    <a:pt x="109" y="30"/>
                  </a:lnTo>
                  <a:lnTo>
                    <a:pt x="109" y="31"/>
                  </a:lnTo>
                  <a:lnTo>
                    <a:pt x="109" y="33"/>
                  </a:lnTo>
                  <a:lnTo>
                    <a:pt x="108" y="35"/>
                  </a:lnTo>
                  <a:lnTo>
                    <a:pt x="109" y="39"/>
                  </a:lnTo>
                  <a:lnTo>
                    <a:pt x="110" y="46"/>
                  </a:lnTo>
                  <a:lnTo>
                    <a:pt x="112" y="53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4" y="57"/>
                  </a:lnTo>
                  <a:lnTo>
                    <a:pt x="115" y="57"/>
                  </a:lnTo>
                  <a:lnTo>
                    <a:pt x="116" y="55"/>
                  </a:lnTo>
                  <a:lnTo>
                    <a:pt x="115" y="59"/>
                  </a:lnTo>
                  <a:lnTo>
                    <a:pt x="115" y="62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6" y="82"/>
                  </a:lnTo>
                  <a:lnTo>
                    <a:pt x="116" y="83"/>
                  </a:lnTo>
                  <a:lnTo>
                    <a:pt x="115" y="85"/>
                  </a:lnTo>
                  <a:lnTo>
                    <a:pt x="113" y="88"/>
                  </a:lnTo>
                  <a:lnTo>
                    <a:pt x="113" y="90"/>
                  </a:lnTo>
                  <a:lnTo>
                    <a:pt x="113" y="91"/>
                  </a:lnTo>
                  <a:lnTo>
                    <a:pt x="114" y="93"/>
                  </a:lnTo>
                  <a:lnTo>
                    <a:pt x="115" y="95"/>
                  </a:lnTo>
                  <a:lnTo>
                    <a:pt x="116" y="95"/>
                  </a:lnTo>
                  <a:lnTo>
                    <a:pt x="117" y="93"/>
                  </a:lnTo>
                  <a:lnTo>
                    <a:pt x="119" y="91"/>
                  </a:lnTo>
                  <a:lnTo>
                    <a:pt x="120" y="89"/>
                  </a:lnTo>
                  <a:lnTo>
                    <a:pt x="120" y="87"/>
                  </a:lnTo>
                  <a:lnTo>
                    <a:pt x="121" y="87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4" y="88"/>
                  </a:lnTo>
                  <a:lnTo>
                    <a:pt x="125" y="88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4523" y="2588"/>
              <a:ext cx="43" cy="58"/>
            </a:xfrm>
            <a:custGeom>
              <a:avLst/>
              <a:gdLst>
                <a:gd name="T0" fmla="*/ 10 w 51"/>
                <a:gd name="T1" fmla="*/ 0 h 67"/>
                <a:gd name="T2" fmla="*/ 12 w 51"/>
                <a:gd name="T3" fmla="*/ 0 h 67"/>
                <a:gd name="T4" fmla="*/ 14 w 51"/>
                <a:gd name="T5" fmla="*/ 1 h 67"/>
                <a:gd name="T6" fmla="*/ 16 w 51"/>
                <a:gd name="T7" fmla="*/ 1 h 67"/>
                <a:gd name="T8" fmla="*/ 19 w 51"/>
                <a:gd name="T9" fmla="*/ 2 h 67"/>
                <a:gd name="T10" fmla="*/ 21 w 51"/>
                <a:gd name="T11" fmla="*/ 2 h 67"/>
                <a:gd name="T12" fmla="*/ 25 w 51"/>
                <a:gd name="T13" fmla="*/ 2 h 67"/>
                <a:gd name="T14" fmla="*/ 29 w 51"/>
                <a:gd name="T15" fmla="*/ 2 h 67"/>
                <a:gd name="T16" fmla="*/ 30 w 51"/>
                <a:gd name="T17" fmla="*/ 2 h 67"/>
                <a:gd name="T18" fmla="*/ 30 w 51"/>
                <a:gd name="T19" fmla="*/ 4 h 67"/>
                <a:gd name="T20" fmla="*/ 30 w 51"/>
                <a:gd name="T21" fmla="*/ 8 h 67"/>
                <a:gd name="T22" fmla="*/ 30 w 51"/>
                <a:gd name="T23" fmla="*/ 10 h 67"/>
                <a:gd name="T24" fmla="*/ 30 w 51"/>
                <a:gd name="T25" fmla="*/ 12 h 67"/>
                <a:gd name="T26" fmla="*/ 29 w 51"/>
                <a:gd name="T27" fmla="*/ 15 h 67"/>
                <a:gd name="T28" fmla="*/ 28 w 51"/>
                <a:gd name="T29" fmla="*/ 19 h 67"/>
                <a:gd name="T30" fmla="*/ 25 w 51"/>
                <a:gd name="T31" fmla="*/ 23 h 67"/>
                <a:gd name="T32" fmla="*/ 25 w 51"/>
                <a:gd name="T33" fmla="*/ 26 h 67"/>
                <a:gd name="T34" fmla="*/ 29 w 51"/>
                <a:gd name="T35" fmla="*/ 26 h 67"/>
                <a:gd name="T36" fmla="*/ 30 w 51"/>
                <a:gd name="T37" fmla="*/ 26 h 67"/>
                <a:gd name="T38" fmla="*/ 30 w 51"/>
                <a:gd name="T39" fmla="*/ 29 h 67"/>
                <a:gd name="T40" fmla="*/ 28 w 51"/>
                <a:gd name="T41" fmla="*/ 31 h 67"/>
                <a:gd name="T42" fmla="*/ 30 w 51"/>
                <a:gd name="T43" fmla="*/ 32 h 67"/>
                <a:gd name="T44" fmla="*/ 30 w 51"/>
                <a:gd name="T45" fmla="*/ 34 h 67"/>
                <a:gd name="T46" fmla="*/ 30 w 51"/>
                <a:gd name="T47" fmla="*/ 35 h 67"/>
                <a:gd name="T48" fmla="*/ 30 w 51"/>
                <a:gd name="T49" fmla="*/ 36 h 67"/>
                <a:gd name="T50" fmla="*/ 28 w 51"/>
                <a:gd name="T51" fmla="*/ 36 h 67"/>
                <a:gd name="T52" fmla="*/ 27 w 51"/>
                <a:gd name="T53" fmla="*/ 39 h 67"/>
                <a:gd name="T54" fmla="*/ 25 w 51"/>
                <a:gd name="T55" fmla="*/ 41 h 67"/>
                <a:gd name="T56" fmla="*/ 24 w 51"/>
                <a:gd name="T57" fmla="*/ 42 h 67"/>
                <a:gd name="T58" fmla="*/ 21 w 51"/>
                <a:gd name="T59" fmla="*/ 42 h 67"/>
                <a:gd name="T60" fmla="*/ 20 w 51"/>
                <a:gd name="T61" fmla="*/ 42 h 67"/>
                <a:gd name="T62" fmla="*/ 19 w 51"/>
                <a:gd name="T63" fmla="*/ 43 h 67"/>
                <a:gd name="T64" fmla="*/ 18 w 51"/>
                <a:gd name="T65" fmla="*/ 42 h 67"/>
                <a:gd name="T66" fmla="*/ 17 w 51"/>
                <a:gd name="T67" fmla="*/ 42 h 67"/>
                <a:gd name="T68" fmla="*/ 16 w 51"/>
                <a:gd name="T69" fmla="*/ 42 h 67"/>
                <a:gd name="T70" fmla="*/ 15 w 51"/>
                <a:gd name="T71" fmla="*/ 42 h 67"/>
                <a:gd name="T72" fmla="*/ 13 w 51"/>
                <a:gd name="T73" fmla="*/ 41 h 67"/>
                <a:gd name="T74" fmla="*/ 13 w 51"/>
                <a:gd name="T75" fmla="*/ 40 h 67"/>
                <a:gd name="T76" fmla="*/ 12 w 51"/>
                <a:gd name="T77" fmla="*/ 40 h 67"/>
                <a:gd name="T78" fmla="*/ 11 w 51"/>
                <a:gd name="T79" fmla="*/ 39 h 67"/>
                <a:gd name="T80" fmla="*/ 9 w 51"/>
                <a:gd name="T81" fmla="*/ 38 h 67"/>
                <a:gd name="T82" fmla="*/ 6 w 51"/>
                <a:gd name="T83" fmla="*/ 35 h 67"/>
                <a:gd name="T84" fmla="*/ 3 w 51"/>
                <a:gd name="T85" fmla="*/ 30 h 67"/>
                <a:gd name="T86" fmla="*/ 0 w 51"/>
                <a:gd name="T87" fmla="*/ 26 h 67"/>
                <a:gd name="T88" fmla="*/ 1 w 51"/>
                <a:gd name="T89" fmla="*/ 22 h 67"/>
                <a:gd name="T90" fmla="*/ 3 w 51"/>
                <a:gd name="T91" fmla="*/ 17 h 67"/>
                <a:gd name="T92" fmla="*/ 7 w 51"/>
                <a:gd name="T93" fmla="*/ 12 h 67"/>
                <a:gd name="T94" fmla="*/ 9 w 51"/>
                <a:gd name="T95" fmla="*/ 5 h 67"/>
                <a:gd name="T96" fmla="*/ 10 w 51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67"/>
                <a:gd name="T149" fmla="*/ 51 w 51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67">
                  <a:moveTo>
                    <a:pt x="17" y="0"/>
                  </a:moveTo>
                  <a:lnTo>
                    <a:pt x="20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1" y="2"/>
                  </a:lnTo>
                  <a:lnTo>
                    <a:pt x="51" y="7"/>
                  </a:lnTo>
                  <a:lnTo>
                    <a:pt x="51" y="11"/>
                  </a:lnTo>
                  <a:lnTo>
                    <a:pt x="50" y="16"/>
                  </a:lnTo>
                  <a:lnTo>
                    <a:pt x="49" y="18"/>
                  </a:lnTo>
                  <a:lnTo>
                    <a:pt x="48" y="23"/>
                  </a:lnTo>
                  <a:lnTo>
                    <a:pt x="46" y="29"/>
                  </a:lnTo>
                  <a:lnTo>
                    <a:pt x="43" y="35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49" y="41"/>
                  </a:lnTo>
                  <a:lnTo>
                    <a:pt x="49" y="44"/>
                  </a:lnTo>
                  <a:lnTo>
                    <a:pt x="46" y="49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0" y="53"/>
                  </a:lnTo>
                  <a:lnTo>
                    <a:pt x="49" y="55"/>
                  </a:lnTo>
                  <a:lnTo>
                    <a:pt x="46" y="57"/>
                  </a:lnTo>
                  <a:lnTo>
                    <a:pt x="45" y="60"/>
                  </a:lnTo>
                  <a:lnTo>
                    <a:pt x="42" y="62"/>
                  </a:lnTo>
                  <a:lnTo>
                    <a:pt x="40" y="63"/>
                  </a:lnTo>
                  <a:lnTo>
                    <a:pt x="36" y="65"/>
                  </a:lnTo>
                  <a:lnTo>
                    <a:pt x="34" y="65"/>
                  </a:lnTo>
                  <a:lnTo>
                    <a:pt x="32" y="67"/>
                  </a:lnTo>
                  <a:lnTo>
                    <a:pt x="30" y="65"/>
                  </a:lnTo>
                  <a:lnTo>
                    <a:pt x="28" y="64"/>
                  </a:lnTo>
                  <a:lnTo>
                    <a:pt x="26" y="63"/>
                  </a:lnTo>
                  <a:lnTo>
                    <a:pt x="25" y="63"/>
                  </a:lnTo>
                  <a:lnTo>
                    <a:pt x="23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6" y="59"/>
                  </a:lnTo>
                  <a:lnTo>
                    <a:pt x="9" y="53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5" y="27"/>
                  </a:lnTo>
                  <a:lnTo>
                    <a:pt x="11" y="18"/>
                  </a:lnTo>
                  <a:lnTo>
                    <a:pt x="16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4812" y="2581"/>
              <a:ext cx="40" cy="81"/>
            </a:xfrm>
            <a:custGeom>
              <a:avLst/>
              <a:gdLst>
                <a:gd name="T0" fmla="*/ 3 w 49"/>
                <a:gd name="T1" fmla="*/ 30 h 96"/>
                <a:gd name="T2" fmla="*/ 2 w 49"/>
                <a:gd name="T3" fmla="*/ 22 h 96"/>
                <a:gd name="T4" fmla="*/ 0 w 49"/>
                <a:gd name="T5" fmla="*/ 17 h 96"/>
                <a:gd name="T6" fmla="*/ 2 w 49"/>
                <a:gd name="T7" fmla="*/ 6 h 96"/>
                <a:gd name="T8" fmla="*/ 6 w 49"/>
                <a:gd name="T9" fmla="*/ 0 h 96"/>
                <a:gd name="T10" fmla="*/ 11 w 49"/>
                <a:gd name="T11" fmla="*/ 0 h 96"/>
                <a:gd name="T12" fmla="*/ 16 w 49"/>
                <a:gd name="T13" fmla="*/ 3 h 96"/>
                <a:gd name="T14" fmla="*/ 22 w 49"/>
                <a:gd name="T15" fmla="*/ 4 h 96"/>
                <a:gd name="T16" fmla="*/ 26 w 49"/>
                <a:gd name="T17" fmla="*/ 14 h 96"/>
                <a:gd name="T18" fmla="*/ 27 w 49"/>
                <a:gd name="T19" fmla="*/ 30 h 96"/>
                <a:gd name="T20" fmla="*/ 24 w 49"/>
                <a:gd name="T21" fmla="*/ 35 h 96"/>
                <a:gd name="T22" fmla="*/ 24 w 49"/>
                <a:gd name="T23" fmla="*/ 36 h 96"/>
                <a:gd name="T24" fmla="*/ 23 w 49"/>
                <a:gd name="T25" fmla="*/ 39 h 96"/>
                <a:gd name="T26" fmla="*/ 21 w 49"/>
                <a:gd name="T27" fmla="*/ 42 h 96"/>
                <a:gd name="T28" fmla="*/ 17 w 49"/>
                <a:gd name="T29" fmla="*/ 45 h 96"/>
                <a:gd name="T30" fmla="*/ 12 w 49"/>
                <a:gd name="T31" fmla="*/ 49 h 96"/>
                <a:gd name="T32" fmla="*/ 9 w 49"/>
                <a:gd name="T33" fmla="*/ 52 h 96"/>
                <a:gd name="T34" fmla="*/ 7 w 49"/>
                <a:gd name="T35" fmla="*/ 57 h 96"/>
                <a:gd name="T36" fmla="*/ 4 w 49"/>
                <a:gd name="T37" fmla="*/ 57 h 96"/>
                <a:gd name="T38" fmla="*/ 3 w 49"/>
                <a:gd name="T39" fmla="*/ 54 h 96"/>
                <a:gd name="T40" fmla="*/ 3 w 49"/>
                <a:gd name="T41" fmla="*/ 51 h 96"/>
                <a:gd name="T42" fmla="*/ 3 w 49"/>
                <a:gd name="T43" fmla="*/ 50 h 96"/>
                <a:gd name="T44" fmla="*/ 3 w 49"/>
                <a:gd name="T45" fmla="*/ 48 h 96"/>
                <a:gd name="T46" fmla="*/ 6 w 49"/>
                <a:gd name="T47" fmla="*/ 44 h 96"/>
                <a:gd name="T48" fmla="*/ 5 w 49"/>
                <a:gd name="T49" fmla="*/ 45 h 96"/>
                <a:gd name="T50" fmla="*/ 2 w 49"/>
                <a:gd name="T51" fmla="*/ 48 h 96"/>
                <a:gd name="T52" fmla="*/ 0 w 49"/>
                <a:gd name="T53" fmla="*/ 48 h 96"/>
                <a:gd name="T54" fmla="*/ 2 w 49"/>
                <a:gd name="T55" fmla="*/ 47 h 96"/>
                <a:gd name="T56" fmla="*/ 2 w 49"/>
                <a:gd name="T57" fmla="*/ 44 h 96"/>
                <a:gd name="T58" fmla="*/ 2 w 49"/>
                <a:gd name="T59" fmla="*/ 42 h 96"/>
                <a:gd name="T60" fmla="*/ 5 w 49"/>
                <a:gd name="T61" fmla="*/ 40 h 96"/>
                <a:gd name="T62" fmla="*/ 7 w 49"/>
                <a:gd name="T63" fmla="*/ 39 h 96"/>
                <a:gd name="T64" fmla="*/ 7 w 49"/>
                <a:gd name="T65" fmla="*/ 36 h 96"/>
                <a:gd name="T66" fmla="*/ 6 w 49"/>
                <a:gd name="T67" fmla="*/ 33 h 96"/>
                <a:gd name="T68" fmla="*/ 10 w 49"/>
                <a:gd name="T69" fmla="*/ 29 h 96"/>
                <a:gd name="T70" fmla="*/ 10 w 49"/>
                <a:gd name="T71" fmla="*/ 21 h 96"/>
                <a:gd name="T72" fmla="*/ 10 w 49"/>
                <a:gd name="T73" fmla="*/ 16 h 96"/>
                <a:gd name="T74" fmla="*/ 7 w 49"/>
                <a:gd name="T75" fmla="*/ 18 h 96"/>
                <a:gd name="T76" fmla="*/ 7 w 49"/>
                <a:gd name="T77" fmla="*/ 20 h 96"/>
                <a:gd name="T78" fmla="*/ 8 w 49"/>
                <a:gd name="T79" fmla="*/ 24 h 96"/>
                <a:gd name="T80" fmla="*/ 10 w 49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96"/>
                <a:gd name="T125" fmla="*/ 49 w 49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96">
                  <a:moveTo>
                    <a:pt x="9" y="52"/>
                  </a:moveTo>
                  <a:lnTo>
                    <a:pt x="6" y="49"/>
                  </a:lnTo>
                  <a:lnTo>
                    <a:pt x="4" y="43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4" y="9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9" y="3"/>
                  </a:lnTo>
                  <a:lnTo>
                    <a:pt x="35" y="5"/>
                  </a:lnTo>
                  <a:lnTo>
                    <a:pt x="41" y="7"/>
                  </a:lnTo>
                  <a:lnTo>
                    <a:pt x="45" y="10"/>
                  </a:lnTo>
                  <a:lnTo>
                    <a:pt x="48" y="22"/>
                  </a:lnTo>
                  <a:lnTo>
                    <a:pt x="49" y="35"/>
                  </a:lnTo>
                  <a:lnTo>
                    <a:pt x="49" y="48"/>
                  </a:lnTo>
                  <a:lnTo>
                    <a:pt x="47" y="55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4" y="60"/>
                  </a:lnTo>
                  <a:lnTo>
                    <a:pt x="43" y="63"/>
                  </a:lnTo>
                  <a:lnTo>
                    <a:pt x="42" y="65"/>
                  </a:lnTo>
                  <a:lnTo>
                    <a:pt x="41" y="67"/>
                  </a:lnTo>
                  <a:lnTo>
                    <a:pt x="39" y="70"/>
                  </a:lnTo>
                  <a:lnTo>
                    <a:pt x="35" y="72"/>
                  </a:lnTo>
                  <a:lnTo>
                    <a:pt x="32" y="75"/>
                  </a:lnTo>
                  <a:lnTo>
                    <a:pt x="27" y="79"/>
                  </a:lnTo>
                  <a:lnTo>
                    <a:pt x="22" y="82"/>
                  </a:lnTo>
                  <a:lnTo>
                    <a:pt x="19" y="85"/>
                  </a:lnTo>
                  <a:lnTo>
                    <a:pt x="17" y="87"/>
                  </a:lnTo>
                  <a:lnTo>
                    <a:pt x="15" y="90"/>
                  </a:lnTo>
                  <a:lnTo>
                    <a:pt x="13" y="94"/>
                  </a:lnTo>
                  <a:lnTo>
                    <a:pt x="11" y="96"/>
                  </a:lnTo>
                  <a:lnTo>
                    <a:pt x="7" y="96"/>
                  </a:lnTo>
                  <a:lnTo>
                    <a:pt x="6" y="94"/>
                  </a:lnTo>
                  <a:lnTo>
                    <a:pt x="6" y="90"/>
                  </a:lnTo>
                  <a:lnTo>
                    <a:pt x="7" y="86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5" y="83"/>
                  </a:lnTo>
                  <a:lnTo>
                    <a:pt x="6" y="80"/>
                  </a:lnTo>
                  <a:lnTo>
                    <a:pt x="9" y="78"/>
                  </a:lnTo>
                  <a:lnTo>
                    <a:pt x="10" y="74"/>
                  </a:lnTo>
                  <a:lnTo>
                    <a:pt x="11" y="73"/>
                  </a:lnTo>
                  <a:lnTo>
                    <a:pt x="9" y="75"/>
                  </a:lnTo>
                  <a:lnTo>
                    <a:pt x="6" y="77"/>
                  </a:lnTo>
                  <a:lnTo>
                    <a:pt x="3" y="79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2" y="78"/>
                  </a:lnTo>
                  <a:lnTo>
                    <a:pt x="2" y="77"/>
                  </a:lnTo>
                  <a:lnTo>
                    <a:pt x="2" y="74"/>
                  </a:lnTo>
                  <a:lnTo>
                    <a:pt x="3" y="72"/>
                  </a:lnTo>
                  <a:lnTo>
                    <a:pt x="4" y="70"/>
                  </a:lnTo>
                  <a:lnTo>
                    <a:pt x="6" y="67"/>
                  </a:lnTo>
                  <a:lnTo>
                    <a:pt x="9" y="66"/>
                  </a:lnTo>
                  <a:lnTo>
                    <a:pt x="11" y="65"/>
                  </a:lnTo>
                  <a:lnTo>
                    <a:pt x="12" y="64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11" y="55"/>
                  </a:lnTo>
                  <a:lnTo>
                    <a:pt x="9" y="52"/>
                  </a:lnTo>
                  <a:lnTo>
                    <a:pt x="18" y="47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4" y="30"/>
                  </a:lnTo>
                  <a:lnTo>
                    <a:pt x="13" y="33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5" y="40"/>
                  </a:lnTo>
                  <a:lnTo>
                    <a:pt x="17" y="44"/>
                  </a:lnTo>
                  <a:lnTo>
                    <a:pt x="18" y="47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4633" y="2031"/>
              <a:ext cx="146" cy="105"/>
            </a:xfrm>
            <a:custGeom>
              <a:avLst/>
              <a:gdLst>
                <a:gd name="T0" fmla="*/ 16 w 174"/>
                <a:gd name="T1" fmla="*/ 68 h 125"/>
                <a:gd name="T2" fmla="*/ 16 w 174"/>
                <a:gd name="T3" fmla="*/ 69 h 125"/>
                <a:gd name="T4" fmla="*/ 18 w 174"/>
                <a:gd name="T5" fmla="*/ 56 h 125"/>
                <a:gd name="T6" fmla="*/ 16 w 174"/>
                <a:gd name="T7" fmla="*/ 51 h 125"/>
                <a:gd name="T8" fmla="*/ 16 w 174"/>
                <a:gd name="T9" fmla="*/ 50 h 125"/>
                <a:gd name="T10" fmla="*/ 18 w 174"/>
                <a:gd name="T11" fmla="*/ 45 h 125"/>
                <a:gd name="T12" fmla="*/ 16 w 174"/>
                <a:gd name="T13" fmla="*/ 44 h 125"/>
                <a:gd name="T14" fmla="*/ 24 w 174"/>
                <a:gd name="T15" fmla="*/ 37 h 125"/>
                <a:gd name="T16" fmla="*/ 28 w 174"/>
                <a:gd name="T17" fmla="*/ 28 h 125"/>
                <a:gd name="T18" fmla="*/ 35 w 174"/>
                <a:gd name="T19" fmla="*/ 20 h 125"/>
                <a:gd name="T20" fmla="*/ 41 w 174"/>
                <a:gd name="T21" fmla="*/ 23 h 125"/>
                <a:gd name="T22" fmla="*/ 40 w 174"/>
                <a:gd name="T23" fmla="*/ 20 h 125"/>
                <a:gd name="T24" fmla="*/ 45 w 174"/>
                <a:gd name="T25" fmla="*/ 21 h 125"/>
                <a:gd name="T26" fmla="*/ 46 w 174"/>
                <a:gd name="T27" fmla="*/ 23 h 125"/>
                <a:gd name="T28" fmla="*/ 50 w 174"/>
                <a:gd name="T29" fmla="*/ 20 h 125"/>
                <a:gd name="T30" fmla="*/ 54 w 174"/>
                <a:gd name="T31" fmla="*/ 19 h 125"/>
                <a:gd name="T32" fmla="*/ 54 w 174"/>
                <a:gd name="T33" fmla="*/ 20 h 125"/>
                <a:gd name="T34" fmla="*/ 60 w 174"/>
                <a:gd name="T35" fmla="*/ 23 h 125"/>
                <a:gd name="T36" fmla="*/ 71 w 174"/>
                <a:gd name="T37" fmla="*/ 28 h 125"/>
                <a:gd name="T38" fmla="*/ 73 w 174"/>
                <a:gd name="T39" fmla="*/ 29 h 125"/>
                <a:gd name="T40" fmla="*/ 74 w 174"/>
                <a:gd name="T41" fmla="*/ 34 h 125"/>
                <a:gd name="T42" fmla="*/ 76 w 174"/>
                <a:gd name="T43" fmla="*/ 39 h 125"/>
                <a:gd name="T44" fmla="*/ 79 w 174"/>
                <a:gd name="T45" fmla="*/ 52 h 125"/>
                <a:gd name="T46" fmla="*/ 80 w 174"/>
                <a:gd name="T47" fmla="*/ 55 h 125"/>
                <a:gd name="T48" fmla="*/ 80 w 174"/>
                <a:gd name="T49" fmla="*/ 64 h 125"/>
                <a:gd name="T50" fmla="*/ 79 w 174"/>
                <a:gd name="T51" fmla="*/ 71 h 125"/>
                <a:gd name="T52" fmla="*/ 81 w 174"/>
                <a:gd name="T53" fmla="*/ 73 h 125"/>
                <a:gd name="T54" fmla="*/ 85 w 174"/>
                <a:gd name="T55" fmla="*/ 69 h 125"/>
                <a:gd name="T56" fmla="*/ 86 w 174"/>
                <a:gd name="T57" fmla="*/ 70 h 125"/>
                <a:gd name="T58" fmla="*/ 94 w 174"/>
                <a:gd name="T59" fmla="*/ 63 h 125"/>
                <a:gd name="T60" fmla="*/ 89 w 174"/>
                <a:gd name="T61" fmla="*/ 64 h 125"/>
                <a:gd name="T62" fmla="*/ 96 w 174"/>
                <a:gd name="T63" fmla="*/ 55 h 125"/>
                <a:gd name="T64" fmla="*/ 94 w 174"/>
                <a:gd name="T65" fmla="*/ 51 h 125"/>
                <a:gd name="T66" fmla="*/ 102 w 174"/>
                <a:gd name="T67" fmla="*/ 44 h 125"/>
                <a:gd name="T68" fmla="*/ 94 w 174"/>
                <a:gd name="T69" fmla="*/ 44 h 125"/>
                <a:gd name="T70" fmla="*/ 98 w 174"/>
                <a:gd name="T71" fmla="*/ 39 h 125"/>
                <a:gd name="T72" fmla="*/ 93 w 174"/>
                <a:gd name="T73" fmla="*/ 37 h 125"/>
                <a:gd name="T74" fmla="*/ 94 w 174"/>
                <a:gd name="T75" fmla="*/ 28 h 125"/>
                <a:gd name="T76" fmla="*/ 91 w 174"/>
                <a:gd name="T77" fmla="*/ 24 h 125"/>
                <a:gd name="T78" fmla="*/ 94 w 174"/>
                <a:gd name="T79" fmla="*/ 20 h 125"/>
                <a:gd name="T80" fmla="*/ 91 w 174"/>
                <a:gd name="T81" fmla="*/ 16 h 125"/>
                <a:gd name="T82" fmla="*/ 94 w 174"/>
                <a:gd name="T83" fmla="*/ 13 h 125"/>
                <a:gd name="T84" fmla="*/ 91 w 174"/>
                <a:gd name="T85" fmla="*/ 13 h 125"/>
                <a:gd name="T86" fmla="*/ 88 w 174"/>
                <a:gd name="T87" fmla="*/ 14 h 125"/>
                <a:gd name="T88" fmla="*/ 86 w 174"/>
                <a:gd name="T89" fmla="*/ 13 h 125"/>
                <a:gd name="T90" fmla="*/ 79 w 174"/>
                <a:gd name="T91" fmla="*/ 8 h 125"/>
                <a:gd name="T92" fmla="*/ 72 w 174"/>
                <a:gd name="T93" fmla="*/ 6 h 125"/>
                <a:gd name="T94" fmla="*/ 65 w 174"/>
                <a:gd name="T95" fmla="*/ 3 h 125"/>
                <a:gd name="T96" fmla="*/ 50 w 174"/>
                <a:gd name="T97" fmla="*/ 1 h 125"/>
                <a:gd name="T98" fmla="*/ 38 w 174"/>
                <a:gd name="T99" fmla="*/ 3 h 125"/>
                <a:gd name="T100" fmla="*/ 32 w 174"/>
                <a:gd name="T101" fmla="*/ 4 h 125"/>
                <a:gd name="T102" fmla="*/ 24 w 174"/>
                <a:gd name="T103" fmla="*/ 3 h 125"/>
                <a:gd name="T104" fmla="*/ 20 w 174"/>
                <a:gd name="T105" fmla="*/ 11 h 125"/>
                <a:gd name="T106" fmla="*/ 13 w 174"/>
                <a:gd name="T107" fmla="*/ 19 h 125"/>
                <a:gd name="T108" fmla="*/ 13 w 174"/>
                <a:gd name="T109" fmla="*/ 24 h 125"/>
                <a:gd name="T110" fmla="*/ 6 w 174"/>
                <a:gd name="T111" fmla="*/ 43 h 125"/>
                <a:gd name="T112" fmla="*/ 3 w 174"/>
                <a:gd name="T113" fmla="*/ 46 h 125"/>
                <a:gd name="T114" fmla="*/ 3 w 174"/>
                <a:gd name="T115" fmla="*/ 50 h 125"/>
                <a:gd name="T116" fmla="*/ 8 w 174"/>
                <a:gd name="T117" fmla="*/ 58 h 125"/>
                <a:gd name="T118" fmla="*/ 8 w 174"/>
                <a:gd name="T119" fmla="*/ 65 h 1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4"/>
                <a:gd name="T181" fmla="*/ 0 h 125"/>
                <a:gd name="T182" fmla="*/ 174 w 174"/>
                <a:gd name="T183" fmla="*/ 125 h 1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4" h="125">
                  <a:moveTo>
                    <a:pt x="21" y="117"/>
                  </a:moveTo>
                  <a:lnTo>
                    <a:pt x="22" y="118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7" y="118"/>
                  </a:lnTo>
                  <a:lnTo>
                    <a:pt x="26" y="119"/>
                  </a:lnTo>
                  <a:lnTo>
                    <a:pt x="24" y="119"/>
                  </a:lnTo>
                  <a:lnTo>
                    <a:pt x="28" y="117"/>
                  </a:lnTo>
                  <a:lnTo>
                    <a:pt x="30" y="112"/>
                  </a:lnTo>
                  <a:lnTo>
                    <a:pt x="31" y="107"/>
                  </a:lnTo>
                  <a:lnTo>
                    <a:pt x="31" y="102"/>
                  </a:lnTo>
                  <a:lnTo>
                    <a:pt x="31" y="98"/>
                  </a:lnTo>
                  <a:lnTo>
                    <a:pt x="30" y="95"/>
                  </a:lnTo>
                  <a:lnTo>
                    <a:pt x="28" y="91"/>
                  </a:lnTo>
                  <a:lnTo>
                    <a:pt x="27" y="89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9" y="83"/>
                  </a:lnTo>
                  <a:lnTo>
                    <a:pt x="30" y="81"/>
                  </a:lnTo>
                  <a:lnTo>
                    <a:pt x="32" y="77"/>
                  </a:lnTo>
                  <a:lnTo>
                    <a:pt x="34" y="75"/>
                  </a:lnTo>
                  <a:lnTo>
                    <a:pt x="31" y="76"/>
                  </a:lnTo>
                  <a:lnTo>
                    <a:pt x="29" y="77"/>
                  </a:lnTo>
                  <a:lnTo>
                    <a:pt x="26" y="77"/>
                  </a:lnTo>
                  <a:lnTo>
                    <a:pt x="23" y="78"/>
                  </a:lnTo>
                  <a:lnTo>
                    <a:pt x="23" y="76"/>
                  </a:lnTo>
                  <a:lnTo>
                    <a:pt x="28" y="74"/>
                  </a:lnTo>
                  <a:lnTo>
                    <a:pt x="34" y="70"/>
                  </a:lnTo>
                  <a:lnTo>
                    <a:pt x="39" y="66"/>
                  </a:lnTo>
                  <a:lnTo>
                    <a:pt x="45" y="60"/>
                  </a:lnTo>
                  <a:lnTo>
                    <a:pt x="43" y="61"/>
                  </a:lnTo>
                  <a:lnTo>
                    <a:pt x="42" y="62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9" y="59"/>
                  </a:lnTo>
                  <a:lnTo>
                    <a:pt x="43" y="53"/>
                  </a:lnTo>
                  <a:lnTo>
                    <a:pt x="46" y="47"/>
                  </a:lnTo>
                  <a:lnTo>
                    <a:pt x="51" y="42"/>
                  </a:lnTo>
                  <a:lnTo>
                    <a:pt x="53" y="39"/>
                  </a:lnTo>
                  <a:lnTo>
                    <a:pt x="57" y="38"/>
                  </a:lnTo>
                  <a:lnTo>
                    <a:pt x="59" y="36"/>
                  </a:lnTo>
                  <a:lnTo>
                    <a:pt x="60" y="35"/>
                  </a:lnTo>
                  <a:lnTo>
                    <a:pt x="62" y="37"/>
                  </a:lnTo>
                  <a:lnTo>
                    <a:pt x="65" y="38"/>
                  </a:lnTo>
                  <a:lnTo>
                    <a:pt x="67" y="39"/>
                  </a:lnTo>
                  <a:lnTo>
                    <a:pt x="72" y="39"/>
                  </a:lnTo>
                  <a:lnTo>
                    <a:pt x="69" y="38"/>
                  </a:lnTo>
                  <a:lnTo>
                    <a:pt x="67" y="37"/>
                  </a:lnTo>
                  <a:lnTo>
                    <a:pt x="65" y="36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3" y="36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7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7"/>
                  </a:lnTo>
                  <a:lnTo>
                    <a:pt x="81" y="36"/>
                  </a:lnTo>
                  <a:lnTo>
                    <a:pt x="82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7" y="35"/>
                  </a:lnTo>
                  <a:lnTo>
                    <a:pt x="89" y="36"/>
                  </a:lnTo>
                  <a:lnTo>
                    <a:pt x="90" y="34"/>
                  </a:lnTo>
                  <a:lnTo>
                    <a:pt x="91" y="32"/>
                  </a:lnTo>
                  <a:lnTo>
                    <a:pt x="94" y="30"/>
                  </a:lnTo>
                  <a:lnTo>
                    <a:pt x="95" y="30"/>
                  </a:lnTo>
                  <a:lnTo>
                    <a:pt x="94" y="31"/>
                  </a:lnTo>
                  <a:lnTo>
                    <a:pt x="92" y="34"/>
                  </a:lnTo>
                  <a:lnTo>
                    <a:pt x="91" y="35"/>
                  </a:lnTo>
                  <a:lnTo>
                    <a:pt x="91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5" y="39"/>
                  </a:lnTo>
                  <a:lnTo>
                    <a:pt x="110" y="42"/>
                  </a:lnTo>
                  <a:lnTo>
                    <a:pt x="113" y="44"/>
                  </a:lnTo>
                  <a:lnTo>
                    <a:pt x="117" y="46"/>
                  </a:lnTo>
                  <a:lnTo>
                    <a:pt x="120" y="47"/>
                  </a:lnTo>
                  <a:lnTo>
                    <a:pt x="124" y="49"/>
                  </a:lnTo>
                  <a:lnTo>
                    <a:pt x="127" y="49"/>
                  </a:lnTo>
                  <a:lnTo>
                    <a:pt x="132" y="49"/>
                  </a:lnTo>
                  <a:lnTo>
                    <a:pt x="128" y="50"/>
                  </a:lnTo>
                  <a:lnTo>
                    <a:pt x="124" y="50"/>
                  </a:lnTo>
                  <a:lnTo>
                    <a:pt x="120" y="50"/>
                  </a:lnTo>
                  <a:lnTo>
                    <a:pt x="117" y="49"/>
                  </a:lnTo>
                  <a:lnTo>
                    <a:pt x="119" y="52"/>
                  </a:lnTo>
                  <a:lnTo>
                    <a:pt x="121" y="54"/>
                  </a:lnTo>
                  <a:lnTo>
                    <a:pt x="125" y="57"/>
                  </a:lnTo>
                  <a:lnTo>
                    <a:pt x="128" y="58"/>
                  </a:lnTo>
                  <a:lnTo>
                    <a:pt x="129" y="60"/>
                  </a:lnTo>
                  <a:lnTo>
                    <a:pt x="129" y="61"/>
                  </a:lnTo>
                  <a:lnTo>
                    <a:pt x="129" y="63"/>
                  </a:lnTo>
                  <a:lnTo>
                    <a:pt x="128" y="65"/>
                  </a:lnTo>
                  <a:lnTo>
                    <a:pt x="129" y="69"/>
                  </a:lnTo>
                  <a:lnTo>
                    <a:pt x="130" y="76"/>
                  </a:lnTo>
                  <a:lnTo>
                    <a:pt x="132" y="83"/>
                  </a:lnTo>
                  <a:lnTo>
                    <a:pt x="132" y="88"/>
                  </a:lnTo>
                  <a:lnTo>
                    <a:pt x="133" y="88"/>
                  </a:lnTo>
                  <a:lnTo>
                    <a:pt x="134" y="87"/>
                  </a:lnTo>
                  <a:lnTo>
                    <a:pt x="135" y="87"/>
                  </a:lnTo>
                  <a:lnTo>
                    <a:pt x="136" y="85"/>
                  </a:lnTo>
                  <a:lnTo>
                    <a:pt x="135" y="89"/>
                  </a:lnTo>
                  <a:lnTo>
                    <a:pt x="135" y="92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4" y="100"/>
                  </a:lnTo>
                  <a:lnTo>
                    <a:pt x="135" y="104"/>
                  </a:lnTo>
                  <a:lnTo>
                    <a:pt x="135" y="108"/>
                  </a:lnTo>
                  <a:lnTo>
                    <a:pt x="136" y="112"/>
                  </a:lnTo>
                  <a:lnTo>
                    <a:pt x="136" y="113"/>
                  </a:lnTo>
                  <a:lnTo>
                    <a:pt x="135" y="115"/>
                  </a:lnTo>
                  <a:lnTo>
                    <a:pt x="133" y="118"/>
                  </a:lnTo>
                  <a:lnTo>
                    <a:pt x="133" y="120"/>
                  </a:lnTo>
                  <a:lnTo>
                    <a:pt x="133" y="121"/>
                  </a:lnTo>
                  <a:lnTo>
                    <a:pt x="134" y="123"/>
                  </a:lnTo>
                  <a:lnTo>
                    <a:pt x="135" y="125"/>
                  </a:lnTo>
                  <a:lnTo>
                    <a:pt x="136" y="125"/>
                  </a:lnTo>
                  <a:lnTo>
                    <a:pt x="137" y="123"/>
                  </a:lnTo>
                  <a:lnTo>
                    <a:pt x="139" y="121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4" y="117"/>
                  </a:lnTo>
                  <a:lnTo>
                    <a:pt x="145" y="115"/>
                  </a:lnTo>
                  <a:lnTo>
                    <a:pt x="145" y="117"/>
                  </a:lnTo>
                  <a:lnTo>
                    <a:pt x="144" y="118"/>
                  </a:lnTo>
                  <a:lnTo>
                    <a:pt x="145" y="118"/>
                  </a:lnTo>
                  <a:lnTo>
                    <a:pt x="151" y="117"/>
                  </a:lnTo>
                  <a:lnTo>
                    <a:pt x="156" y="112"/>
                  </a:lnTo>
                  <a:lnTo>
                    <a:pt x="158" y="106"/>
                  </a:lnTo>
                  <a:lnTo>
                    <a:pt x="159" y="102"/>
                  </a:lnTo>
                  <a:lnTo>
                    <a:pt x="157" y="104"/>
                  </a:lnTo>
                  <a:lnTo>
                    <a:pt x="153" y="107"/>
                  </a:lnTo>
                  <a:lnTo>
                    <a:pt x="151" y="108"/>
                  </a:lnTo>
                  <a:lnTo>
                    <a:pt x="150" y="108"/>
                  </a:lnTo>
                  <a:lnTo>
                    <a:pt x="150" y="104"/>
                  </a:lnTo>
                  <a:lnTo>
                    <a:pt x="153" y="99"/>
                  </a:lnTo>
                  <a:lnTo>
                    <a:pt x="158" y="95"/>
                  </a:lnTo>
                  <a:lnTo>
                    <a:pt x="162" y="92"/>
                  </a:lnTo>
                  <a:lnTo>
                    <a:pt x="160" y="91"/>
                  </a:lnTo>
                  <a:lnTo>
                    <a:pt x="159" y="91"/>
                  </a:lnTo>
                  <a:lnTo>
                    <a:pt x="160" y="89"/>
                  </a:lnTo>
                  <a:lnTo>
                    <a:pt x="160" y="87"/>
                  </a:lnTo>
                  <a:lnTo>
                    <a:pt x="160" y="84"/>
                  </a:lnTo>
                  <a:lnTo>
                    <a:pt x="158" y="83"/>
                  </a:lnTo>
                  <a:lnTo>
                    <a:pt x="165" y="82"/>
                  </a:lnTo>
                  <a:lnTo>
                    <a:pt x="170" y="78"/>
                  </a:lnTo>
                  <a:lnTo>
                    <a:pt x="173" y="74"/>
                  </a:lnTo>
                  <a:lnTo>
                    <a:pt x="174" y="68"/>
                  </a:lnTo>
                  <a:lnTo>
                    <a:pt x="171" y="70"/>
                  </a:lnTo>
                  <a:lnTo>
                    <a:pt x="167" y="73"/>
                  </a:lnTo>
                  <a:lnTo>
                    <a:pt x="163" y="74"/>
                  </a:lnTo>
                  <a:lnTo>
                    <a:pt x="158" y="74"/>
                  </a:lnTo>
                  <a:lnTo>
                    <a:pt x="163" y="72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3"/>
                  </a:lnTo>
                  <a:lnTo>
                    <a:pt x="167" y="65"/>
                  </a:lnTo>
                  <a:lnTo>
                    <a:pt x="164" y="66"/>
                  </a:lnTo>
                  <a:lnTo>
                    <a:pt x="162" y="66"/>
                  </a:lnTo>
                  <a:lnTo>
                    <a:pt x="159" y="66"/>
                  </a:lnTo>
                  <a:lnTo>
                    <a:pt x="158" y="65"/>
                  </a:lnTo>
                  <a:lnTo>
                    <a:pt x="157" y="62"/>
                  </a:lnTo>
                  <a:lnTo>
                    <a:pt x="156" y="61"/>
                  </a:lnTo>
                  <a:lnTo>
                    <a:pt x="155" y="60"/>
                  </a:lnTo>
                  <a:lnTo>
                    <a:pt x="157" y="55"/>
                  </a:lnTo>
                  <a:lnTo>
                    <a:pt x="159" y="51"/>
                  </a:lnTo>
                  <a:lnTo>
                    <a:pt x="160" y="47"/>
                  </a:lnTo>
                  <a:lnTo>
                    <a:pt x="160" y="45"/>
                  </a:lnTo>
                  <a:lnTo>
                    <a:pt x="159" y="44"/>
                  </a:lnTo>
                  <a:lnTo>
                    <a:pt x="157" y="44"/>
                  </a:lnTo>
                  <a:lnTo>
                    <a:pt x="156" y="43"/>
                  </a:lnTo>
                  <a:lnTo>
                    <a:pt x="155" y="40"/>
                  </a:lnTo>
                  <a:lnTo>
                    <a:pt x="158" y="39"/>
                  </a:lnTo>
                  <a:lnTo>
                    <a:pt x="160" y="38"/>
                  </a:lnTo>
                  <a:lnTo>
                    <a:pt x="163" y="37"/>
                  </a:lnTo>
                  <a:lnTo>
                    <a:pt x="164" y="36"/>
                  </a:lnTo>
                  <a:lnTo>
                    <a:pt x="159" y="35"/>
                  </a:lnTo>
                  <a:lnTo>
                    <a:pt x="156" y="34"/>
                  </a:lnTo>
                  <a:lnTo>
                    <a:pt x="152" y="32"/>
                  </a:lnTo>
                  <a:lnTo>
                    <a:pt x="150" y="30"/>
                  </a:lnTo>
                  <a:lnTo>
                    <a:pt x="152" y="29"/>
                  </a:lnTo>
                  <a:lnTo>
                    <a:pt x="155" y="27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8" y="23"/>
                  </a:lnTo>
                  <a:lnTo>
                    <a:pt x="158" y="22"/>
                  </a:lnTo>
                  <a:lnTo>
                    <a:pt x="157" y="23"/>
                  </a:lnTo>
                  <a:lnTo>
                    <a:pt x="156" y="23"/>
                  </a:lnTo>
                  <a:lnTo>
                    <a:pt x="155" y="23"/>
                  </a:lnTo>
                  <a:lnTo>
                    <a:pt x="153" y="24"/>
                  </a:lnTo>
                  <a:lnTo>
                    <a:pt x="151" y="24"/>
                  </a:lnTo>
                  <a:lnTo>
                    <a:pt x="150" y="25"/>
                  </a:lnTo>
                  <a:lnTo>
                    <a:pt x="149" y="25"/>
                  </a:lnTo>
                  <a:lnTo>
                    <a:pt x="149" y="24"/>
                  </a:lnTo>
                  <a:lnTo>
                    <a:pt x="150" y="23"/>
                  </a:lnTo>
                  <a:lnTo>
                    <a:pt x="150" y="22"/>
                  </a:lnTo>
                  <a:lnTo>
                    <a:pt x="150" y="21"/>
                  </a:lnTo>
                  <a:lnTo>
                    <a:pt x="149" y="22"/>
                  </a:lnTo>
                  <a:lnTo>
                    <a:pt x="147" y="22"/>
                  </a:lnTo>
                  <a:lnTo>
                    <a:pt x="145" y="22"/>
                  </a:lnTo>
                  <a:lnTo>
                    <a:pt x="144" y="22"/>
                  </a:lnTo>
                  <a:lnTo>
                    <a:pt x="142" y="20"/>
                  </a:lnTo>
                  <a:lnTo>
                    <a:pt x="137" y="17"/>
                  </a:lnTo>
                  <a:lnTo>
                    <a:pt x="133" y="14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27" y="13"/>
                  </a:lnTo>
                  <a:lnTo>
                    <a:pt x="125" y="12"/>
                  </a:lnTo>
                  <a:lnTo>
                    <a:pt x="122" y="10"/>
                  </a:lnTo>
                  <a:lnTo>
                    <a:pt x="121" y="8"/>
                  </a:lnTo>
                  <a:lnTo>
                    <a:pt x="119" y="7"/>
                  </a:lnTo>
                  <a:lnTo>
                    <a:pt x="117" y="5"/>
                  </a:lnTo>
                  <a:lnTo>
                    <a:pt x="114" y="4"/>
                  </a:lnTo>
                  <a:lnTo>
                    <a:pt x="110" y="4"/>
                  </a:lnTo>
                  <a:lnTo>
                    <a:pt x="103" y="1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83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6" y="1"/>
                  </a:lnTo>
                  <a:lnTo>
                    <a:pt x="70" y="1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8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2" y="5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4" y="9"/>
                  </a:lnTo>
                  <a:lnTo>
                    <a:pt x="45" y="12"/>
                  </a:lnTo>
                  <a:lnTo>
                    <a:pt x="44" y="14"/>
                  </a:lnTo>
                  <a:lnTo>
                    <a:pt x="40" y="15"/>
                  </a:lnTo>
                  <a:lnTo>
                    <a:pt x="35" y="19"/>
                  </a:lnTo>
                  <a:lnTo>
                    <a:pt x="30" y="21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3" y="32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42"/>
                  </a:lnTo>
                  <a:lnTo>
                    <a:pt x="16" y="46"/>
                  </a:lnTo>
                  <a:lnTo>
                    <a:pt x="12" y="52"/>
                  </a:lnTo>
                  <a:lnTo>
                    <a:pt x="11" y="59"/>
                  </a:lnTo>
                  <a:lnTo>
                    <a:pt x="11" y="68"/>
                  </a:lnTo>
                  <a:lnTo>
                    <a:pt x="9" y="73"/>
                  </a:lnTo>
                  <a:lnTo>
                    <a:pt x="7" y="75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4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4"/>
                  </a:lnTo>
                  <a:lnTo>
                    <a:pt x="7" y="85"/>
                  </a:lnTo>
                  <a:lnTo>
                    <a:pt x="8" y="88"/>
                  </a:lnTo>
                  <a:lnTo>
                    <a:pt x="9" y="92"/>
                  </a:lnTo>
                  <a:lnTo>
                    <a:pt x="11" y="96"/>
                  </a:lnTo>
                  <a:lnTo>
                    <a:pt x="13" y="98"/>
                  </a:lnTo>
                  <a:lnTo>
                    <a:pt x="14" y="100"/>
                  </a:lnTo>
                  <a:lnTo>
                    <a:pt x="15" y="103"/>
                  </a:lnTo>
                  <a:lnTo>
                    <a:pt x="14" y="106"/>
                  </a:lnTo>
                  <a:lnTo>
                    <a:pt x="12" y="107"/>
                  </a:lnTo>
                  <a:lnTo>
                    <a:pt x="14" y="110"/>
                  </a:lnTo>
                  <a:lnTo>
                    <a:pt x="16" y="112"/>
                  </a:lnTo>
                  <a:lnTo>
                    <a:pt x="19" y="115"/>
                  </a:lnTo>
                  <a:lnTo>
                    <a:pt x="21" y="11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4652" y="2067"/>
              <a:ext cx="16" cy="13"/>
            </a:xfrm>
            <a:custGeom>
              <a:avLst/>
              <a:gdLst>
                <a:gd name="T0" fmla="*/ 0 w 20"/>
                <a:gd name="T1" fmla="*/ 10 h 15"/>
                <a:gd name="T2" fmla="*/ 2 w 20"/>
                <a:gd name="T3" fmla="*/ 6 h 15"/>
                <a:gd name="T4" fmla="*/ 4 w 20"/>
                <a:gd name="T5" fmla="*/ 3 h 15"/>
                <a:gd name="T6" fmla="*/ 7 w 20"/>
                <a:gd name="T7" fmla="*/ 2 h 15"/>
                <a:gd name="T8" fmla="*/ 10 w 20"/>
                <a:gd name="T9" fmla="*/ 0 h 15"/>
                <a:gd name="T10" fmla="*/ 10 w 20"/>
                <a:gd name="T11" fmla="*/ 0 h 15"/>
                <a:gd name="T12" fmla="*/ 10 w 20"/>
                <a:gd name="T13" fmla="*/ 1 h 15"/>
                <a:gd name="T14" fmla="*/ 10 w 20"/>
                <a:gd name="T15" fmla="*/ 2 h 15"/>
                <a:gd name="T16" fmla="*/ 10 w 20"/>
                <a:gd name="T17" fmla="*/ 3 h 15"/>
                <a:gd name="T18" fmla="*/ 6 w 20"/>
                <a:gd name="T19" fmla="*/ 3 h 15"/>
                <a:gd name="T20" fmla="*/ 4 w 20"/>
                <a:gd name="T21" fmla="*/ 5 h 15"/>
                <a:gd name="T22" fmla="*/ 2 w 20"/>
                <a:gd name="T23" fmla="*/ 8 h 15"/>
                <a:gd name="T24" fmla="*/ 0 w 20"/>
                <a:gd name="T25" fmla="*/ 1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5"/>
                <a:gd name="T41" fmla="*/ 20 w 20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5">
                  <a:moveTo>
                    <a:pt x="0" y="15"/>
                  </a:moveTo>
                  <a:lnTo>
                    <a:pt x="4" y="9"/>
                  </a:lnTo>
                  <a:lnTo>
                    <a:pt x="8" y="5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3" y="5"/>
                  </a:lnTo>
                  <a:lnTo>
                    <a:pt x="7" y="8"/>
                  </a:lnTo>
                  <a:lnTo>
                    <a:pt x="2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4680" y="2040"/>
              <a:ext cx="17" cy="18"/>
            </a:xfrm>
            <a:custGeom>
              <a:avLst/>
              <a:gdLst>
                <a:gd name="T0" fmla="*/ 2 w 21"/>
                <a:gd name="T1" fmla="*/ 9 h 20"/>
                <a:gd name="T2" fmla="*/ 2 w 21"/>
                <a:gd name="T3" fmla="*/ 8 h 20"/>
                <a:gd name="T4" fmla="*/ 2 w 21"/>
                <a:gd name="T5" fmla="*/ 7 h 20"/>
                <a:gd name="T6" fmla="*/ 2 w 21"/>
                <a:gd name="T7" fmla="*/ 6 h 20"/>
                <a:gd name="T8" fmla="*/ 0 w 21"/>
                <a:gd name="T9" fmla="*/ 6 h 20"/>
                <a:gd name="T10" fmla="*/ 2 w 21"/>
                <a:gd name="T11" fmla="*/ 5 h 20"/>
                <a:gd name="T12" fmla="*/ 2 w 21"/>
                <a:gd name="T13" fmla="*/ 5 h 20"/>
                <a:gd name="T14" fmla="*/ 4 w 21"/>
                <a:gd name="T15" fmla="*/ 5 h 20"/>
                <a:gd name="T16" fmla="*/ 5 w 21"/>
                <a:gd name="T17" fmla="*/ 5 h 20"/>
                <a:gd name="T18" fmla="*/ 5 w 21"/>
                <a:gd name="T19" fmla="*/ 4 h 20"/>
                <a:gd name="T20" fmla="*/ 5 w 21"/>
                <a:gd name="T21" fmla="*/ 3 h 20"/>
                <a:gd name="T22" fmla="*/ 4 w 21"/>
                <a:gd name="T23" fmla="*/ 1 h 20"/>
                <a:gd name="T24" fmla="*/ 3 w 21"/>
                <a:gd name="T25" fmla="*/ 0 h 20"/>
                <a:gd name="T26" fmla="*/ 5 w 21"/>
                <a:gd name="T27" fmla="*/ 0 h 20"/>
                <a:gd name="T28" fmla="*/ 6 w 21"/>
                <a:gd name="T29" fmla="*/ 1 h 20"/>
                <a:gd name="T30" fmla="*/ 8 w 21"/>
                <a:gd name="T31" fmla="*/ 3 h 20"/>
                <a:gd name="T32" fmla="*/ 9 w 21"/>
                <a:gd name="T33" fmla="*/ 5 h 20"/>
                <a:gd name="T34" fmla="*/ 10 w 21"/>
                <a:gd name="T35" fmla="*/ 6 h 20"/>
                <a:gd name="T36" fmla="*/ 10 w 21"/>
                <a:gd name="T37" fmla="*/ 9 h 20"/>
                <a:gd name="T38" fmla="*/ 11 w 21"/>
                <a:gd name="T39" fmla="*/ 13 h 20"/>
                <a:gd name="T40" fmla="*/ 11 w 21"/>
                <a:gd name="T41" fmla="*/ 14 h 20"/>
                <a:gd name="T42" fmla="*/ 10 w 21"/>
                <a:gd name="T43" fmla="*/ 14 h 20"/>
                <a:gd name="T44" fmla="*/ 8 w 21"/>
                <a:gd name="T45" fmla="*/ 13 h 20"/>
                <a:gd name="T46" fmla="*/ 7 w 21"/>
                <a:gd name="T47" fmla="*/ 12 h 20"/>
                <a:gd name="T48" fmla="*/ 6 w 21"/>
                <a:gd name="T49" fmla="*/ 11 h 20"/>
                <a:gd name="T50" fmla="*/ 5 w 21"/>
                <a:gd name="T51" fmla="*/ 10 h 20"/>
                <a:gd name="T52" fmla="*/ 4 w 21"/>
                <a:gd name="T53" fmla="*/ 10 h 20"/>
                <a:gd name="T54" fmla="*/ 3 w 21"/>
                <a:gd name="T55" fmla="*/ 10 h 20"/>
                <a:gd name="T56" fmla="*/ 2 w 21"/>
                <a:gd name="T57" fmla="*/ 9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"/>
                <a:gd name="T88" fmla="*/ 0 h 20"/>
                <a:gd name="T89" fmla="*/ 21 w 21"/>
                <a:gd name="T90" fmla="*/ 20 h 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" h="20">
                  <a:moveTo>
                    <a:pt x="5" y="12"/>
                  </a:moveTo>
                  <a:lnTo>
                    <a:pt x="5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8" y="9"/>
                  </a:lnTo>
                  <a:lnTo>
                    <a:pt x="19" y="12"/>
                  </a:lnTo>
                  <a:lnTo>
                    <a:pt x="20" y="17"/>
                  </a:lnTo>
                  <a:lnTo>
                    <a:pt x="21" y="20"/>
                  </a:lnTo>
                  <a:lnTo>
                    <a:pt x="19" y="19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4657" y="2052"/>
              <a:ext cx="36" cy="15"/>
            </a:xfrm>
            <a:custGeom>
              <a:avLst/>
              <a:gdLst>
                <a:gd name="T0" fmla="*/ 0 w 44"/>
                <a:gd name="T1" fmla="*/ 8 h 20"/>
                <a:gd name="T2" fmla="*/ 1 w 44"/>
                <a:gd name="T3" fmla="*/ 8 h 20"/>
                <a:gd name="T4" fmla="*/ 1 w 44"/>
                <a:gd name="T5" fmla="*/ 8 h 20"/>
                <a:gd name="T6" fmla="*/ 2 w 44"/>
                <a:gd name="T7" fmla="*/ 8 h 20"/>
                <a:gd name="T8" fmla="*/ 2 w 44"/>
                <a:gd name="T9" fmla="*/ 7 h 20"/>
                <a:gd name="T10" fmla="*/ 3 w 44"/>
                <a:gd name="T11" fmla="*/ 6 h 20"/>
                <a:gd name="T12" fmla="*/ 5 w 44"/>
                <a:gd name="T13" fmla="*/ 6 h 20"/>
                <a:gd name="T14" fmla="*/ 6 w 44"/>
                <a:gd name="T15" fmla="*/ 5 h 20"/>
                <a:gd name="T16" fmla="*/ 7 w 44"/>
                <a:gd name="T17" fmla="*/ 5 h 20"/>
                <a:gd name="T18" fmla="*/ 7 w 44"/>
                <a:gd name="T19" fmla="*/ 5 h 20"/>
                <a:gd name="T20" fmla="*/ 7 w 44"/>
                <a:gd name="T21" fmla="*/ 3 h 20"/>
                <a:gd name="T22" fmla="*/ 7 w 44"/>
                <a:gd name="T23" fmla="*/ 2 h 20"/>
                <a:gd name="T24" fmla="*/ 7 w 44"/>
                <a:gd name="T25" fmla="*/ 2 h 20"/>
                <a:gd name="T26" fmla="*/ 9 w 44"/>
                <a:gd name="T27" fmla="*/ 2 h 20"/>
                <a:gd name="T28" fmla="*/ 11 w 44"/>
                <a:gd name="T29" fmla="*/ 1 h 20"/>
                <a:gd name="T30" fmla="*/ 13 w 44"/>
                <a:gd name="T31" fmla="*/ 0 h 20"/>
                <a:gd name="T32" fmla="*/ 16 w 44"/>
                <a:gd name="T33" fmla="*/ 0 h 20"/>
                <a:gd name="T34" fmla="*/ 20 w 44"/>
                <a:gd name="T35" fmla="*/ 2 h 20"/>
                <a:gd name="T36" fmla="*/ 20 w 44"/>
                <a:gd name="T37" fmla="*/ 2 h 20"/>
                <a:gd name="T38" fmla="*/ 23 w 44"/>
                <a:gd name="T39" fmla="*/ 5 h 20"/>
                <a:gd name="T40" fmla="*/ 24 w 44"/>
                <a:gd name="T41" fmla="*/ 5 h 20"/>
                <a:gd name="T42" fmla="*/ 23 w 44"/>
                <a:gd name="T43" fmla="*/ 5 h 20"/>
                <a:gd name="T44" fmla="*/ 21 w 44"/>
                <a:gd name="T45" fmla="*/ 5 h 20"/>
                <a:gd name="T46" fmla="*/ 20 w 44"/>
                <a:gd name="T47" fmla="*/ 5 h 20"/>
                <a:gd name="T48" fmla="*/ 20 w 44"/>
                <a:gd name="T49" fmla="*/ 5 h 20"/>
                <a:gd name="T50" fmla="*/ 16 w 44"/>
                <a:gd name="T51" fmla="*/ 4 h 20"/>
                <a:gd name="T52" fmla="*/ 13 w 44"/>
                <a:gd name="T53" fmla="*/ 4 h 20"/>
                <a:gd name="T54" fmla="*/ 11 w 44"/>
                <a:gd name="T55" fmla="*/ 5 h 20"/>
                <a:gd name="T56" fmla="*/ 9 w 44"/>
                <a:gd name="T57" fmla="*/ 5 h 20"/>
                <a:gd name="T58" fmla="*/ 7 w 44"/>
                <a:gd name="T59" fmla="*/ 6 h 20"/>
                <a:gd name="T60" fmla="*/ 5 w 44"/>
                <a:gd name="T61" fmla="*/ 8 h 20"/>
                <a:gd name="T62" fmla="*/ 2 w 44"/>
                <a:gd name="T63" fmla="*/ 8 h 20"/>
                <a:gd name="T64" fmla="*/ 0 w 44"/>
                <a:gd name="T65" fmla="*/ 8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"/>
                <a:gd name="T100" fmla="*/ 0 h 20"/>
                <a:gd name="T101" fmla="*/ 44 w 44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" h="20">
                  <a:moveTo>
                    <a:pt x="0" y="20"/>
                  </a:moveTo>
                  <a:lnTo>
                    <a:pt x="1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0"/>
                  </a:lnTo>
                  <a:lnTo>
                    <a:pt x="44" y="12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7" y="10"/>
                  </a:lnTo>
                  <a:lnTo>
                    <a:pt x="35" y="10"/>
                  </a:lnTo>
                  <a:lnTo>
                    <a:pt x="30" y="8"/>
                  </a:lnTo>
                  <a:lnTo>
                    <a:pt x="25" y="8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8" y="18"/>
                  </a:lnTo>
                  <a:lnTo>
                    <a:pt x="3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4683" y="2033"/>
              <a:ext cx="56" cy="32"/>
            </a:xfrm>
            <a:custGeom>
              <a:avLst/>
              <a:gdLst>
                <a:gd name="T0" fmla="*/ 10 w 67"/>
                <a:gd name="T1" fmla="*/ 3 h 38"/>
                <a:gd name="T2" fmla="*/ 9 w 67"/>
                <a:gd name="T3" fmla="*/ 6 h 38"/>
                <a:gd name="T4" fmla="*/ 10 w 67"/>
                <a:gd name="T5" fmla="*/ 6 h 38"/>
                <a:gd name="T6" fmla="*/ 12 w 67"/>
                <a:gd name="T7" fmla="*/ 5 h 38"/>
                <a:gd name="T8" fmla="*/ 12 w 67"/>
                <a:gd name="T9" fmla="*/ 7 h 38"/>
                <a:gd name="T10" fmla="*/ 13 w 67"/>
                <a:gd name="T11" fmla="*/ 8 h 38"/>
                <a:gd name="T12" fmla="*/ 16 w 67"/>
                <a:gd name="T13" fmla="*/ 6 h 38"/>
                <a:gd name="T14" fmla="*/ 19 w 67"/>
                <a:gd name="T15" fmla="*/ 3 h 38"/>
                <a:gd name="T16" fmla="*/ 23 w 67"/>
                <a:gd name="T17" fmla="*/ 4 h 38"/>
                <a:gd name="T18" fmla="*/ 28 w 67"/>
                <a:gd name="T19" fmla="*/ 3 h 38"/>
                <a:gd name="T20" fmla="*/ 30 w 67"/>
                <a:gd name="T21" fmla="*/ 5 h 38"/>
                <a:gd name="T22" fmla="*/ 27 w 67"/>
                <a:gd name="T23" fmla="*/ 6 h 38"/>
                <a:gd name="T24" fmla="*/ 23 w 67"/>
                <a:gd name="T25" fmla="*/ 7 h 38"/>
                <a:gd name="T26" fmla="*/ 29 w 67"/>
                <a:gd name="T27" fmla="*/ 8 h 38"/>
                <a:gd name="T28" fmla="*/ 32 w 67"/>
                <a:gd name="T29" fmla="*/ 8 h 38"/>
                <a:gd name="T30" fmla="*/ 33 w 67"/>
                <a:gd name="T31" fmla="*/ 13 h 38"/>
                <a:gd name="T32" fmla="*/ 36 w 67"/>
                <a:gd name="T33" fmla="*/ 18 h 38"/>
                <a:gd name="T34" fmla="*/ 38 w 67"/>
                <a:gd name="T35" fmla="*/ 20 h 38"/>
                <a:gd name="T36" fmla="*/ 39 w 67"/>
                <a:gd name="T37" fmla="*/ 23 h 38"/>
                <a:gd name="T38" fmla="*/ 35 w 67"/>
                <a:gd name="T39" fmla="*/ 20 h 38"/>
                <a:gd name="T40" fmla="*/ 32 w 67"/>
                <a:gd name="T41" fmla="*/ 17 h 38"/>
                <a:gd name="T42" fmla="*/ 28 w 67"/>
                <a:gd name="T43" fmla="*/ 13 h 38"/>
                <a:gd name="T44" fmla="*/ 22 w 67"/>
                <a:gd name="T45" fmla="*/ 13 h 38"/>
                <a:gd name="T46" fmla="*/ 21 w 67"/>
                <a:gd name="T47" fmla="*/ 13 h 38"/>
                <a:gd name="T48" fmla="*/ 19 w 67"/>
                <a:gd name="T49" fmla="*/ 13 h 38"/>
                <a:gd name="T50" fmla="*/ 20 w 67"/>
                <a:gd name="T51" fmla="*/ 12 h 38"/>
                <a:gd name="T52" fmla="*/ 21 w 67"/>
                <a:gd name="T53" fmla="*/ 11 h 38"/>
                <a:gd name="T54" fmla="*/ 17 w 67"/>
                <a:gd name="T55" fmla="*/ 13 h 38"/>
                <a:gd name="T56" fmla="*/ 14 w 67"/>
                <a:gd name="T57" fmla="*/ 20 h 38"/>
                <a:gd name="T58" fmla="*/ 13 w 67"/>
                <a:gd name="T59" fmla="*/ 20 h 38"/>
                <a:gd name="T60" fmla="*/ 13 w 67"/>
                <a:gd name="T61" fmla="*/ 20 h 38"/>
                <a:gd name="T62" fmla="*/ 13 w 67"/>
                <a:gd name="T63" fmla="*/ 16 h 38"/>
                <a:gd name="T64" fmla="*/ 15 w 67"/>
                <a:gd name="T65" fmla="*/ 11 h 38"/>
                <a:gd name="T66" fmla="*/ 15 w 67"/>
                <a:gd name="T67" fmla="*/ 11 h 38"/>
                <a:gd name="T68" fmla="*/ 14 w 67"/>
                <a:gd name="T69" fmla="*/ 10 h 38"/>
                <a:gd name="T70" fmla="*/ 13 w 67"/>
                <a:gd name="T71" fmla="*/ 12 h 38"/>
                <a:gd name="T72" fmla="*/ 12 w 67"/>
                <a:gd name="T73" fmla="*/ 13 h 38"/>
                <a:gd name="T74" fmla="*/ 11 w 67"/>
                <a:gd name="T75" fmla="*/ 12 h 38"/>
                <a:gd name="T76" fmla="*/ 10 w 67"/>
                <a:gd name="T77" fmla="*/ 11 h 38"/>
                <a:gd name="T78" fmla="*/ 9 w 67"/>
                <a:gd name="T79" fmla="*/ 11 h 38"/>
                <a:gd name="T80" fmla="*/ 8 w 67"/>
                <a:gd name="T81" fmla="*/ 10 h 38"/>
                <a:gd name="T82" fmla="*/ 6 w 67"/>
                <a:gd name="T83" fmla="*/ 7 h 38"/>
                <a:gd name="T84" fmla="*/ 5 w 67"/>
                <a:gd name="T85" fmla="*/ 4 h 38"/>
                <a:gd name="T86" fmla="*/ 3 w 67"/>
                <a:gd name="T87" fmla="*/ 3 h 38"/>
                <a:gd name="T88" fmla="*/ 0 w 67"/>
                <a:gd name="T89" fmla="*/ 3 h 38"/>
                <a:gd name="T90" fmla="*/ 3 w 67"/>
                <a:gd name="T91" fmla="*/ 3 h 38"/>
                <a:gd name="T92" fmla="*/ 5 w 67"/>
                <a:gd name="T93" fmla="*/ 2 h 38"/>
                <a:gd name="T94" fmla="*/ 7 w 67"/>
                <a:gd name="T95" fmla="*/ 0 h 38"/>
                <a:gd name="T96" fmla="*/ 8 w 67"/>
                <a:gd name="T97" fmla="*/ 0 h 38"/>
                <a:gd name="T98" fmla="*/ 9 w 67"/>
                <a:gd name="T99" fmla="*/ 0 h 38"/>
                <a:gd name="T100" fmla="*/ 11 w 67"/>
                <a:gd name="T101" fmla="*/ 2 h 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"/>
                <a:gd name="T154" fmla="*/ 0 h 38"/>
                <a:gd name="T155" fmla="*/ 67 w 67"/>
                <a:gd name="T156" fmla="*/ 38 h 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" h="38">
                  <a:moveTo>
                    <a:pt x="19" y="2"/>
                  </a:moveTo>
                  <a:lnTo>
                    <a:pt x="17" y="4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4" y="7"/>
                  </a:lnTo>
                  <a:lnTo>
                    <a:pt x="23" y="14"/>
                  </a:lnTo>
                  <a:lnTo>
                    <a:pt x="24" y="13"/>
                  </a:lnTo>
                  <a:lnTo>
                    <a:pt x="28" y="10"/>
                  </a:lnTo>
                  <a:lnTo>
                    <a:pt x="31" y="7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7" y="6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6" y="10"/>
                  </a:lnTo>
                  <a:lnTo>
                    <a:pt x="43" y="11"/>
                  </a:lnTo>
                  <a:lnTo>
                    <a:pt x="40" y="12"/>
                  </a:lnTo>
                  <a:lnTo>
                    <a:pt x="45" y="12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4" y="14"/>
                  </a:lnTo>
                  <a:lnTo>
                    <a:pt x="55" y="17"/>
                  </a:lnTo>
                  <a:lnTo>
                    <a:pt x="58" y="22"/>
                  </a:lnTo>
                  <a:lnTo>
                    <a:pt x="60" y="27"/>
                  </a:lnTo>
                  <a:lnTo>
                    <a:pt x="62" y="30"/>
                  </a:lnTo>
                  <a:lnTo>
                    <a:pt x="64" y="33"/>
                  </a:lnTo>
                  <a:lnTo>
                    <a:pt x="65" y="35"/>
                  </a:lnTo>
                  <a:lnTo>
                    <a:pt x="66" y="37"/>
                  </a:lnTo>
                  <a:lnTo>
                    <a:pt x="67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30"/>
                  </a:lnTo>
                  <a:lnTo>
                    <a:pt x="54" y="28"/>
                  </a:lnTo>
                  <a:lnTo>
                    <a:pt x="52" y="26"/>
                  </a:lnTo>
                  <a:lnTo>
                    <a:pt x="47" y="23"/>
                  </a:lnTo>
                  <a:lnTo>
                    <a:pt x="43" y="22"/>
                  </a:lnTo>
                  <a:lnTo>
                    <a:pt x="37" y="23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7" y="27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29"/>
                  </a:lnTo>
                  <a:lnTo>
                    <a:pt x="23" y="26"/>
                  </a:lnTo>
                  <a:lnTo>
                    <a:pt x="24" y="21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3" y="18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10" y="11"/>
                  </a:lnTo>
                  <a:lnTo>
                    <a:pt x="9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4683" y="2166"/>
              <a:ext cx="49" cy="80"/>
            </a:xfrm>
            <a:custGeom>
              <a:avLst/>
              <a:gdLst>
                <a:gd name="T0" fmla="*/ 35 w 58"/>
                <a:gd name="T1" fmla="*/ 17 h 94"/>
                <a:gd name="T2" fmla="*/ 35 w 58"/>
                <a:gd name="T3" fmla="*/ 20 h 94"/>
                <a:gd name="T4" fmla="*/ 35 w 58"/>
                <a:gd name="T5" fmla="*/ 22 h 94"/>
                <a:gd name="T6" fmla="*/ 33 w 58"/>
                <a:gd name="T7" fmla="*/ 26 h 94"/>
                <a:gd name="T8" fmla="*/ 32 w 58"/>
                <a:gd name="T9" fmla="*/ 36 h 94"/>
                <a:gd name="T10" fmla="*/ 23 w 58"/>
                <a:gd name="T11" fmla="*/ 52 h 94"/>
                <a:gd name="T12" fmla="*/ 21 w 58"/>
                <a:gd name="T13" fmla="*/ 55 h 94"/>
                <a:gd name="T14" fmla="*/ 21 w 58"/>
                <a:gd name="T15" fmla="*/ 50 h 94"/>
                <a:gd name="T16" fmla="*/ 21 w 58"/>
                <a:gd name="T17" fmla="*/ 48 h 94"/>
                <a:gd name="T18" fmla="*/ 21 w 58"/>
                <a:gd name="T19" fmla="*/ 46 h 94"/>
                <a:gd name="T20" fmla="*/ 21 w 58"/>
                <a:gd name="T21" fmla="*/ 46 h 94"/>
                <a:gd name="T22" fmla="*/ 21 w 58"/>
                <a:gd name="T23" fmla="*/ 43 h 94"/>
                <a:gd name="T24" fmla="*/ 18 w 58"/>
                <a:gd name="T25" fmla="*/ 42 h 94"/>
                <a:gd name="T26" fmla="*/ 14 w 58"/>
                <a:gd name="T27" fmla="*/ 39 h 94"/>
                <a:gd name="T28" fmla="*/ 12 w 58"/>
                <a:gd name="T29" fmla="*/ 36 h 94"/>
                <a:gd name="T30" fmla="*/ 10 w 58"/>
                <a:gd name="T31" fmla="*/ 31 h 94"/>
                <a:gd name="T32" fmla="*/ 8 w 58"/>
                <a:gd name="T33" fmla="*/ 26 h 94"/>
                <a:gd name="T34" fmla="*/ 8 w 58"/>
                <a:gd name="T35" fmla="*/ 25 h 94"/>
                <a:gd name="T36" fmla="*/ 7 w 58"/>
                <a:gd name="T37" fmla="*/ 21 h 94"/>
                <a:gd name="T38" fmla="*/ 4 w 58"/>
                <a:gd name="T39" fmla="*/ 15 h 94"/>
                <a:gd name="T40" fmla="*/ 5 w 58"/>
                <a:gd name="T41" fmla="*/ 14 h 94"/>
                <a:gd name="T42" fmla="*/ 8 w 58"/>
                <a:gd name="T43" fmla="*/ 14 h 94"/>
                <a:gd name="T44" fmla="*/ 10 w 58"/>
                <a:gd name="T45" fmla="*/ 14 h 94"/>
                <a:gd name="T46" fmla="*/ 14 w 58"/>
                <a:gd name="T47" fmla="*/ 13 h 94"/>
                <a:gd name="T48" fmla="*/ 12 w 58"/>
                <a:gd name="T49" fmla="*/ 12 h 94"/>
                <a:gd name="T50" fmla="*/ 5 w 58"/>
                <a:gd name="T51" fmla="*/ 11 h 94"/>
                <a:gd name="T52" fmla="*/ 3 w 58"/>
                <a:gd name="T53" fmla="*/ 9 h 94"/>
                <a:gd name="T54" fmla="*/ 1 w 58"/>
                <a:gd name="T55" fmla="*/ 8 h 94"/>
                <a:gd name="T56" fmla="*/ 0 w 58"/>
                <a:gd name="T57" fmla="*/ 7 h 94"/>
                <a:gd name="T58" fmla="*/ 2 w 58"/>
                <a:gd name="T59" fmla="*/ 7 h 94"/>
                <a:gd name="T60" fmla="*/ 3 w 58"/>
                <a:gd name="T61" fmla="*/ 7 h 94"/>
                <a:gd name="T62" fmla="*/ 3 w 58"/>
                <a:gd name="T63" fmla="*/ 6 h 94"/>
                <a:gd name="T64" fmla="*/ 7 w 58"/>
                <a:gd name="T65" fmla="*/ 8 h 94"/>
                <a:gd name="T66" fmla="*/ 12 w 58"/>
                <a:gd name="T67" fmla="*/ 8 h 94"/>
                <a:gd name="T68" fmla="*/ 15 w 58"/>
                <a:gd name="T69" fmla="*/ 7 h 94"/>
                <a:gd name="T70" fmla="*/ 18 w 58"/>
                <a:gd name="T71" fmla="*/ 7 h 94"/>
                <a:gd name="T72" fmla="*/ 19 w 58"/>
                <a:gd name="T73" fmla="*/ 8 h 94"/>
                <a:gd name="T74" fmla="*/ 23 w 58"/>
                <a:gd name="T75" fmla="*/ 8 h 94"/>
                <a:gd name="T76" fmla="*/ 25 w 58"/>
                <a:gd name="T77" fmla="*/ 7 h 94"/>
                <a:gd name="T78" fmla="*/ 27 w 58"/>
                <a:gd name="T79" fmla="*/ 6 h 94"/>
                <a:gd name="T80" fmla="*/ 29 w 58"/>
                <a:gd name="T81" fmla="*/ 3 h 94"/>
                <a:gd name="T82" fmla="*/ 32 w 58"/>
                <a:gd name="T83" fmla="*/ 0 h 94"/>
                <a:gd name="T84" fmla="*/ 32 w 58"/>
                <a:gd name="T85" fmla="*/ 2 h 94"/>
                <a:gd name="T86" fmla="*/ 27 w 58"/>
                <a:gd name="T87" fmla="*/ 7 h 94"/>
                <a:gd name="T88" fmla="*/ 26 w 58"/>
                <a:gd name="T89" fmla="*/ 8 h 94"/>
                <a:gd name="T90" fmla="*/ 28 w 58"/>
                <a:gd name="T91" fmla="*/ 10 h 94"/>
                <a:gd name="T92" fmla="*/ 29 w 58"/>
                <a:gd name="T93" fmla="*/ 13 h 94"/>
                <a:gd name="T94" fmla="*/ 30 w 58"/>
                <a:gd name="T95" fmla="*/ 20 h 94"/>
                <a:gd name="T96" fmla="*/ 30 w 58"/>
                <a:gd name="T97" fmla="*/ 22 h 94"/>
                <a:gd name="T98" fmla="*/ 32 w 58"/>
                <a:gd name="T99" fmla="*/ 22 h 94"/>
                <a:gd name="T100" fmla="*/ 33 w 58"/>
                <a:gd name="T101" fmla="*/ 22 h 94"/>
                <a:gd name="T102" fmla="*/ 35 w 58"/>
                <a:gd name="T103" fmla="*/ 18 h 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94"/>
                <a:gd name="T158" fmla="*/ 58 w 58"/>
                <a:gd name="T159" fmla="*/ 94 h 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94">
                  <a:moveTo>
                    <a:pt x="57" y="27"/>
                  </a:moveTo>
                  <a:lnTo>
                    <a:pt x="57" y="28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8" y="33"/>
                  </a:lnTo>
                  <a:lnTo>
                    <a:pt x="57" y="35"/>
                  </a:lnTo>
                  <a:lnTo>
                    <a:pt x="55" y="40"/>
                  </a:lnTo>
                  <a:lnTo>
                    <a:pt x="55" y="44"/>
                  </a:lnTo>
                  <a:lnTo>
                    <a:pt x="55" y="50"/>
                  </a:lnTo>
                  <a:lnTo>
                    <a:pt x="53" y="58"/>
                  </a:lnTo>
                  <a:lnTo>
                    <a:pt x="46" y="71"/>
                  </a:lnTo>
                  <a:lnTo>
                    <a:pt x="38" y="85"/>
                  </a:lnTo>
                  <a:lnTo>
                    <a:pt x="32" y="94"/>
                  </a:lnTo>
                  <a:lnTo>
                    <a:pt x="34" y="89"/>
                  </a:lnTo>
                  <a:lnTo>
                    <a:pt x="35" y="85"/>
                  </a:lnTo>
                  <a:lnTo>
                    <a:pt x="36" y="81"/>
                  </a:lnTo>
                  <a:lnTo>
                    <a:pt x="37" y="79"/>
                  </a:lnTo>
                  <a:lnTo>
                    <a:pt x="36" y="78"/>
                  </a:lnTo>
                  <a:lnTo>
                    <a:pt x="35" y="77"/>
                  </a:lnTo>
                  <a:lnTo>
                    <a:pt x="34" y="75"/>
                  </a:lnTo>
                  <a:lnTo>
                    <a:pt x="32" y="75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2" y="70"/>
                  </a:lnTo>
                  <a:lnTo>
                    <a:pt x="30" y="68"/>
                  </a:lnTo>
                  <a:lnTo>
                    <a:pt x="27" y="66"/>
                  </a:lnTo>
                  <a:lnTo>
                    <a:pt x="22" y="64"/>
                  </a:lnTo>
                  <a:lnTo>
                    <a:pt x="20" y="60"/>
                  </a:lnTo>
                  <a:lnTo>
                    <a:pt x="19" y="57"/>
                  </a:lnTo>
                  <a:lnTo>
                    <a:pt x="17" y="53"/>
                  </a:lnTo>
                  <a:lnTo>
                    <a:pt x="16" y="50"/>
                  </a:lnTo>
                  <a:lnTo>
                    <a:pt x="15" y="47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3" y="40"/>
                  </a:lnTo>
                  <a:lnTo>
                    <a:pt x="13" y="37"/>
                  </a:lnTo>
                  <a:lnTo>
                    <a:pt x="12" y="34"/>
                  </a:lnTo>
                  <a:lnTo>
                    <a:pt x="10" y="29"/>
                  </a:lnTo>
                  <a:lnTo>
                    <a:pt x="7" y="25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19" y="20"/>
                  </a:lnTo>
                  <a:lnTo>
                    <a:pt x="13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1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51" y="3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3" y="2"/>
                  </a:lnTo>
                  <a:lnTo>
                    <a:pt x="50" y="6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4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7" y="21"/>
                  </a:lnTo>
                  <a:lnTo>
                    <a:pt x="49" y="27"/>
                  </a:lnTo>
                  <a:lnTo>
                    <a:pt x="49" y="33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29"/>
                  </a:lnTo>
                  <a:lnTo>
                    <a:pt x="57" y="27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4548" y="2624"/>
              <a:ext cx="17" cy="22"/>
            </a:xfrm>
            <a:custGeom>
              <a:avLst/>
              <a:gdLst>
                <a:gd name="T0" fmla="*/ 0 w 20"/>
                <a:gd name="T1" fmla="*/ 13 h 27"/>
                <a:gd name="T2" fmla="*/ 2 w 20"/>
                <a:gd name="T3" fmla="*/ 15 h 27"/>
                <a:gd name="T4" fmla="*/ 3 w 20"/>
                <a:gd name="T5" fmla="*/ 13 h 27"/>
                <a:gd name="T6" fmla="*/ 3 w 20"/>
                <a:gd name="T7" fmla="*/ 13 h 27"/>
                <a:gd name="T8" fmla="*/ 7 w 20"/>
                <a:gd name="T9" fmla="*/ 12 h 27"/>
                <a:gd name="T10" fmla="*/ 8 w 20"/>
                <a:gd name="T11" fmla="*/ 12 h 27"/>
                <a:gd name="T12" fmla="*/ 9 w 20"/>
                <a:gd name="T13" fmla="*/ 11 h 27"/>
                <a:gd name="T14" fmla="*/ 10 w 20"/>
                <a:gd name="T15" fmla="*/ 9 h 27"/>
                <a:gd name="T16" fmla="*/ 12 w 20"/>
                <a:gd name="T17" fmla="*/ 8 h 27"/>
                <a:gd name="T18" fmla="*/ 12 w 20"/>
                <a:gd name="T19" fmla="*/ 7 h 27"/>
                <a:gd name="T20" fmla="*/ 12 w 20"/>
                <a:gd name="T21" fmla="*/ 7 h 27"/>
                <a:gd name="T22" fmla="*/ 12 w 20"/>
                <a:gd name="T23" fmla="*/ 6 h 27"/>
                <a:gd name="T24" fmla="*/ 10 w 20"/>
                <a:gd name="T25" fmla="*/ 5 h 27"/>
                <a:gd name="T26" fmla="*/ 12 w 20"/>
                <a:gd name="T27" fmla="*/ 2 h 27"/>
                <a:gd name="T28" fmla="*/ 12 w 20"/>
                <a:gd name="T29" fmla="*/ 1 h 27"/>
                <a:gd name="T30" fmla="*/ 10 w 20"/>
                <a:gd name="T31" fmla="*/ 0 h 27"/>
                <a:gd name="T32" fmla="*/ 8 w 20"/>
                <a:gd name="T33" fmla="*/ 0 h 27"/>
                <a:gd name="T34" fmla="*/ 7 w 20"/>
                <a:gd name="T35" fmla="*/ 2 h 27"/>
                <a:gd name="T36" fmla="*/ 7 w 20"/>
                <a:gd name="T37" fmla="*/ 5 h 27"/>
                <a:gd name="T38" fmla="*/ 6 w 20"/>
                <a:gd name="T39" fmla="*/ 6 h 27"/>
                <a:gd name="T40" fmla="*/ 5 w 20"/>
                <a:gd name="T41" fmla="*/ 7 h 27"/>
                <a:gd name="T42" fmla="*/ 3 w 20"/>
                <a:gd name="T43" fmla="*/ 8 h 27"/>
                <a:gd name="T44" fmla="*/ 3 w 20"/>
                <a:gd name="T45" fmla="*/ 10 h 27"/>
                <a:gd name="T46" fmla="*/ 1 w 20"/>
                <a:gd name="T47" fmla="*/ 12 h 27"/>
                <a:gd name="T48" fmla="*/ 0 w 20"/>
                <a:gd name="T49" fmla="*/ 13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7"/>
                <a:gd name="T77" fmla="*/ 20 w 20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7">
                  <a:moveTo>
                    <a:pt x="0" y="25"/>
                  </a:moveTo>
                  <a:lnTo>
                    <a:pt x="2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10" y="23"/>
                  </a:lnTo>
                  <a:lnTo>
                    <a:pt x="12" y="22"/>
                  </a:lnTo>
                  <a:lnTo>
                    <a:pt x="15" y="20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6" y="9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1" y="4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5" y="15"/>
                  </a:lnTo>
                  <a:lnTo>
                    <a:pt x="3" y="19"/>
                  </a:lnTo>
                  <a:lnTo>
                    <a:pt x="1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4536" y="2620"/>
              <a:ext cx="12" cy="21"/>
            </a:xfrm>
            <a:custGeom>
              <a:avLst/>
              <a:gdLst>
                <a:gd name="T0" fmla="*/ 9 w 14"/>
                <a:gd name="T1" fmla="*/ 7 h 25"/>
                <a:gd name="T2" fmla="*/ 8 w 14"/>
                <a:gd name="T3" fmla="*/ 7 h 25"/>
                <a:gd name="T4" fmla="*/ 7 w 14"/>
                <a:gd name="T5" fmla="*/ 7 h 25"/>
                <a:gd name="T6" fmla="*/ 7 w 14"/>
                <a:gd name="T7" fmla="*/ 6 h 25"/>
                <a:gd name="T8" fmla="*/ 7 w 14"/>
                <a:gd name="T9" fmla="*/ 5 h 25"/>
                <a:gd name="T10" fmla="*/ 7 w 14"/>
                <a:gd name="T11" fmla="*/ 3 h 25"/>
                <a:gd name="T12" fmla="*/ 7 w 14"/>
                <a:gd name="T13" fmla="*/ 3 h 25"/>
                <a:gd name="T14" fmla="*/ 7 w 14"/>
                <a:gd name="T15" fmla="*/ 2 h 25"/>
                <a:gd name="T16" fmla="*/ 6 w 14"/>
                <a:gd name="T17" fmla="*/ 1 h 25"/>
                <a:gd name="T18" fmla="*/ 5 w 14"/>
                <a:gd name="T19" fmla="*/ 0 h 25"/>
                <a:gd name="T20" fmla="*/ 3 w 14"/>
                <a:gd name="T21" fmla="*/ 0 h 25"/>
                <a:gd name="T22" fmla="*/ 3 w 14"/>
                <a:gd name="T23" fmla="*/ 0 h 25"/>
                <a:gd name="T24" fmla="*/ 2 w 14"/>
                <a:gd name="T25" fmla="*/ 0 h 25"/>
                <a:gd name="T26" fmla="*/ 2 w 14"/>
                <a:gd name="T27" fmla="*/ 1 h 25"/>
                <a:gd name="T28" fmla="*/ 1 w 14"/>
                <a:gd name="T29" fmla="*/ 3 h 25"/>
                <a:gd name="T30" fmla="*/ 0 w 14"/>
                <a:gd name="T31" fmla="*/ 3 h 25"/>
                <a:gd name="T32" fmla="*/ 0 w 14"/>
                <a:gd name="T33" fmla="*/ 4 h 25"/>
                <a:gd name="T34" fmla="*/ 1 w 14"/>
                <a:gd name="T35" fmla="*/ 5 h 25"/>
                <a:gd name="T36" fmla="*/ 1 w 14"/>
                <a:gd name="T37" fmla="*/ 7 h 25"/>
                <a:gd name="T38" fmla="*/ 2 w 14"/>
                <a:gd name="T39" fmla="*/ 8 h 25"/>
                <a:gd name="T40" fmla="*/ 2 w 14"/>
                <a:gd name="T41" fmla="*/ 9 h 25"/>
                <a:gd name="T42" fmla="*/ 2 w 14"/>
                <a:gd name="T43" fmla="*/ 11 h 25"/>
                <a:gd name="T44" fmla="*/ 3 w 14"/>
                <a:gd name="T45" fmla="*/ 12 h 25"/>
                <a:gd name="T46" fmla="*/ 2 w 14"/>
                <a:gd name="T47" fmla="*/ 13 h 25"/>
                <a:gd name="T48" fmla="*/ 0 w 14"/>
                <a:gd name="T49" fmla="*/ 13 h 25"/>
                <a:gd name="T50" fmla="*/ 2 w 14"/>
                <a:gd name="T51" fmla="*/ 13 h 25"/>
                <a:gd name="T52" fmla="*/ 3 w 14"/>
                <a:gd name="T53" fmla="*/ 14 h 25"/>
                <a:gd name="T54" fmla="*/ 3 w 14"/>
                <a:gd name="T55" fmla="*/ 14 h 25"/>
                <a:gd name="T56" fmla="*/ 4 w 14"/>
                <a:gd name="T57" fmla="*/ 15 h 25"/>
                <a:gd name="T58" fmla="*/ 4 w 14"/>
                <a:gd name="T59" fmla="*/ 13 h 25"/>
                <a:gd name="T60" fmla="*/ 5 w 14"/>
                <a:gd name="T61" fmla="*/ 11 h 25"/>
                <a:gd name="T62" fmla="*/ 7 w 14"/>
                <a:gd name="T63" fmla="*/ 9 h 25"/>
                <a:gd name="T64" fmla="*/ 9 w 14"/>
                <a:gd name="T65" fmla="*/ 7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25"/>
                <a:gd name="T101" fmla="*/ 14 w 14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25">
                  <a:moveTo>
                    <a:pt x="14" y="11"/>
                  </a:moveTo>
                  <a:lnTo>
                    <a:pt x="12" y="1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4687" y="2209"/>
              <a:ext cx="8" cy="16"/>
            </a:xfrm>
            <a:custGeom>
              <a:avLst/>
              <a:gdLst>
                <a:gd name="T0" fmla="*/ 1 w 10"/>
                <a:gd name="T1" fmla="*/ 0 h 21"/>
                <a:gd name="T2" fmla="*/ 1 w 10"/>
                <a:gd name="T3" fmla="*/ 2 h 21"/>
                <a:gd name="T4" fmla="*/ 1 w 10"/>
                <a:gd name="T5" fmla="*/ 2 h 21"/>
                <a:gd name="T6" fmla="*/ 1 w 10"/>
                <a:gd name="T7" fmla="*/ 3 h 21"/>
                <a:gd name="T8" fmla="*/ 2 w 10"/>
                <a:gd name="T9" fmla="*/ 3 h 21"/>
                <a:gd name="T10" fmla="*/ 2 w 10"/>
                <a:gd name="T11" fmla="*/ 3 h 21"/>
                <a:gd name="T12" fmla="*/ 2 w 10"/>
                <a:gd name="T13" fmla="*/ 3 h 21"/>
                <a:gd name="T14" fmla="*/ 2 w 10"/>
                <a:gd name="T15" fmla="*/ 4 h 21"/>
                <a:gd name="T16" fmla="*/ 2 w 10"/>
                <a:gd name="T17" fmla="*/ 4 h 21"/>
                <a:gd name="T18" fmla="*/ 2 w 10"/>
                <a:gd name="T19" fmla="*/ 5 h 21"/>
                <a:gd name="T20" fmla="*/ 4 w 10"/>
                <a:gd name="T21" fmla="*/ 6 h 21"/>
                <a:gd name="T22" fmla="*/ 5 w 10"/>
                <a:gd name="T23" fmla="*/ 6 h 21"/>
                <a:gd name="T24" fmla="*/ 5 w 10"/>
                <a:gd name="T25" fmla="*/ 7 h 21"/>
                <a:gd name="T26" fmla="*/ 5 w 10"/>
                <a:gd name="T27" fmla="*/ 8 h 21"/>
                <a:gd name="T28" fmla="*/ 5 w 10"/>
                <a:gd name="T29" fmla="*/ 8 h 21"/>
                <a:gd name="T30" fmla="*/ 3 w 10"/>
                <a:gd name="T31" fmla="*/ 8 h 21"/>
                <a:gd name="T32" fmla="*/ 3 w 10"/>
                <a:gd name="T33" fmla="*/ 9 h 21"/>
                <a:gd name="T34" fmla="*/ 2 w 10"/>
                <a:gd name="T35" fmla="*/ 8 h 21"/>
                <a:gd name="T36" fmla="*/ 1 w 10"/>
                <a:gd name="T37" fmla="*/ 6 h 21"/>
                <a:gd name="T38" fmla="*/ 0 w 10"/>
                <a:gd name="T39" fmla="*/ 4 h 21"/>
                <a:gd name="T40" fmla="*/ 1 w 10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21"/>
                <a:gd name="T65" fmla="*/ 10 w 10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21">
                  <a:moveTo>
                    <a:pt x="1" y="0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4739" y="2149"/>
              <a:ext cx="6" cy="7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1 h 8"/>
                <a:gd name="T4" fmla="*/ 3 w 7"/>
                <a:gd name="T5" fmla="*/ 2 h 8"/>
                <a:gd name="T6" fmla="*/ 3 w 7"/>
                <a:gd name="T7" fmla="*/ 3 h 8"/>
                <a:gd name="T8" fmla="*/ 4 w 7"/>
                <a:gd name="T9" fmla="*/ 4 h 8"/>
                <a:gd name="T10" fmla="*/ 3 w 7"/>
                <a:gd name="T11" fmla="*/ 4 h 8"/>
                <a:gd name="T12" fmla="*/ 3 w 7"/>
                <a:gd name="T13" fmla="*/ 4 h 8"/>
                <a:gd name="T14" fmla="*/ 3 w 7"/>
                <a:gd name="T15" fmla="*/ 4 h 8"/>
                <a:gd name="T16" fmla="*/ 3 w 7"/>
                <a:gd name="T17" fmla="*/ 5 h 8"/>
                <a:gd name="T18" fmla="*/ 2 w 7"/>
                <a:gd name="T19" fmla="*/ 5 h 8"/>
                <a:gd name="T20" fmla="*/ 0 w 7"/>
                <a:gd name="T21" fmla="*/ 4 h 8"/>
                <a:gd name="T22" fmla="*/ 0 w 7"/>
                <a:gd name="T23" fmla="*/ 4 h 8"/>
                <a:gd name="T24" fmla="*/ 0 w 7"/>
                <a:gd name="T25" fmla="*/ 2 h 8"/>
                <a:gd name="T26" fmla="*/ 1 w 7"/>
                <a:gd name="T27" fmla="*/ 2 h 8"/>
                <a:gd name="T28" fmla="*/ 2 w 7"/>
                <a:gd name="T29" fmla="*/ 1 h 8"/>
                <a:gd name="T30" fmla="*/ 2 w 7"/>
                <a:gd name="T31" fmla="*/ 1 h 8"/>
                <a:gd name="T32" fmla="*/ 3 w 7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8"/>
                <a:gd name="T53" fmla="*/ 7 w 7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8">
                  <a:moveTo>
                    <a:pt x="3" y="0"/>
                  </a:moveTo>
                  <a:lnTo>
                    <a:pt x="5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4715" y="2138"/>
              <a:ext cx="8" cy="10"/>
            </a:xfrm>
            <a:custGeom>
              <a:avLst/>
              <a:gdLst>
                <a:gd name="T0" fmla="*/ 0 w 11"/>
                <a:gd name="T1" fmla="*/ 0 h 11"/>
                <a:gd name="T2" fmla="*/ 1 w 11"/>
                <a:gd name="T3" fmla="*/ 3 h 11"/>
                <a:gd name="T4" fmla="*/ 1 w 11"/>
                <a:gd name="T5" fmla="*/ 5 h 11"/>
                <a:gd name="T6" fmla="*/ 3 w 11"/>
                <a:gd name="T7" fmla="*/ 6 h 11"/>
                <a:gd name="T8" fmla="*/ 4 w 11"/>
                <a:gd name="T9" fmla="*/ 8 h 11"/>
                <a:gd name="T10" fmla="*/ 4 w 11"/>
                <a:gd name="T11" fmla="*/ 5 h 11"/>
                <a:gd name="T12" fmla="*/ 3 w 11"/>
                <a:gd name="T13" fmla="*/ 5 h 11"/>
                <a:gd name="T14" fmla="*/ 1 w 11"/>
                <a:gd name="T15" fmla="*/ 2 h 11"/>
                <a:gd name="T16" fmla="*/ 0 w 1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1"/>
                <a:gd name="T29" fmla="*/ 11 w 1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1">
                  <a:moveTo>
                    <a:pt x="0" y="0"/>
                  </a:moveTo>
                  <a:lnTo>
                    <a:pt x="1" y="3"/>
                  </a:lnTo>
                  <a:lnTo>
                    <a:pt x="4" y="6"/>
                  </a:lnTo>
                  <a:lnTo>
                    <a:pt x="7" y="9"/>
                  </a:lnTo>
                  <a:lnTo>
                    <a:pt x="11" y="11"/>
                  </a:lnTo>
                  <a:lnTo>
                    <a:pt x="9" y="8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4683" y="2148"/>
              <a:ext cx="34" cy="17"/>
            </a:xfrm>
            <a:custGeom>
              <a:avLst/>
              <a:gdLst>
                <a:gd name="T0" fmla="*/ 14 w 40"/>
                <a:gd name="T1" fmla="*/ 0 h 20"/>
                <a:gd name="T2" fmla="*/ 13 w 40"/>
                <a:gd name="T3" fmla="*/ 2 h 20"/>
                <a:gd name="T4" fmla="*/ 10 w 40"/>
                <a:gd name="T5" fmla="*/ 2 h 20"/>
                <a:gd name="T6" fmla="*/ 9 w 40"/>
                <a:gd name="T7" fmla="*/ 2 h 20"/>
                <a:gd name="T8" fmla="*/ 8 w 40"/>
                <a:gd name="T9" fmla="*/ 0 h 20"/>
                <a:gd name="T10" fmla="*/ 7 w 40"/>
                <a:gd name="T11" fmla="*/ 0 h 20"/>
                <a:gd name="T12" fmla="*/ 4 w 40"/>
                <a:gd name="T13" fmla="*/ 0 h 20"/>
                <a:gd name="T14" fmla="*/ 3 w 40"/>
                <a:gd name="T15" fmla="*/ 3 h 20"/>
                <a:gd name="T16" fmla="*/ 0 w 40"/>
                <a:gd name="T17" fmla="*/ 3 h 20"/>
                <a:gd name="T18" fmla="*/ 0 w 40"/>
                <a:gd name="T19" fmla="*/ 3 h 20"/>
                <a:gd name="T20" fmla="*/ 0 w 40"/>
                <a:gd name="T21" fmla="*/ 5 h 20"/>
                <a:gd name="T22" fmla="*/ 1 w 40"/>
                <a:gd name="T23" fmla="*/ 7 h 20"/>
                <a:gd name="T24" fmla="*/ 2 w 40"/>
                <a:gd name="T25" fmla="*/ 8 h 20"/>
                <a:gd name="T26" fmla="*/ 3 w 40"/>
                <a:gd name="T27" fmla="*/ 8 h 20"/>
                <a:gd name="T28" fmla="*/ 4 w 40"/>
                <a:gd name="T29" fmla="*/ 9 h 20"/>
                <a:gd name="T30" fmla="*/ 6 w 40"/>
                <a:gd name="T31" fmla="*/ 9 h 20"/>
                <a:gd name="T32" fmla="*/ 8 w 40"/>
                <a:gd name="T33" fmla="*/ 10 h 20"/>
                <a:gd name="T34" fmla="*/ 8 w 40"/>
                <a:gd name="T35" fmla="*/ 11 h 20"/>
                <a:gd name="T36" fmla="*/ 8 w 40"/>
                <a:gd name="T37" fmla="*/ 12 h 20"/>
                <a:gd name="T38" fmla="*/ 8 w 40"/>
                <a:gd name="T39" fmla="*/ 12 h 20"/>
                <a:gd name="T40" fmla="*/ 8 w 40"/>
                <a:gd name="T41" fmla="*/ 12 h 20"/>
                <a:gd name="T42" fmla="*/ 9 w 40"/>
                <a:gd name="T43" fmla="*/ 12 h 20"/>
                <a:gd name="T44" fmla="*/ 10 w 40"/>
                <a:gd name="T45" fmla="*/ 12 h 20"/>
                <a:gd name="T46" fmla="*/ 14 w 40"/>
                <a:gd name="T47" fmla="*/ 12 h 20"/>
                <a:gd name="T48" fmla="*/ 14 w 40"/>
                <a:gd name="T49" fmla="*/ 12 h 20"/>
                <a:gd name="T50" fmla="*/ 15 w 40"/>
                <a:gd name="T51" fmla="*/ 12 h 20"/>
                <a:gd name="T52" fmla="*/ 17 w 40"/>
                <a:gd name="T53" fmla="*/ 11 h 20"/>
                <a:gd name="T54" fmla="*/ 17 w 40"/>
                <a:gd name="T55" fmla="*/ 11 h 20"/>
                <a:gd name="T56" fmla="*/ 18 w 40"/>
                <a:gd name="T57" fmla="*/ 10 h 20"/>
                <a:gd name="T58" fmla="*/ 18 w 40"/>
                <a:gd name="T59" fmla="*/ 10 h 20"/>
                <a:gd name="T60" fmla="*/ 18 w 40"/>
                <a:gd name="T61" fmla="*/ 9 h 20"/>
                <a:gd name="T62" fmla="*/ 18 w 40"/>
                <a:gd name="T63" fmla="*/ 9 h 20"/>
                <a:gd name="T64" fmla="*/ 19 w 40"/>
                <a:gd name="T65" fmla="*/ 8 h 20"/>
                <a:gd name="T66" fmla="*/ 20 w 40"/>
                <a:gd name="T67" fmla="*/ 8 h 20"/>
                <a:gd name="T68" fmla="*/ 20 w 40"/>
                <a:gd name="T69" fmla="*/ 7 h 20"/>
                <a:gd name="T70" fmla="*/ 21 w 40"/>
                <a:gd name="T71" fmla="*/ 5 h 20"/>
                <a:gd name="T72" fmla="*/ 21 w 40"/>
                <a:gd name="T73" fmla="*/ 4 h 20"/>
                <a:gd name="T74" fmla="*/ 22 w 40"/>
                <a:gd name="T75" fmla="*/ 4 h 20"/>
                <a:gd name="T76" fmla="*/ 22 w 40"/>
                <a:gd name="T77" fmla="*/ 4 h 20"/>
                <a:gd name="T78" fmla="*/ 23 w 40"/>
                <a:gd name="T79" fmla="*/ 4 h 20"/>
                <a:gd name="T80" fmla="*/ 24 w 40"/>
                <a:gd name="T81" fmla="*/ 5 h 20"/>
                <a:gd name="T82" fmla="*/ 25 w 40"/>
                <a:gd name="T83" fmla="*/ 4 h 20"/>
                <a:gd name="T84" fmla="*/ 25 w 40"/>
                <a:gd name="T85" fmla="*/ 4 h 20"/>
                <a:gd name="T86" fmla="*/ 24 w 40"/>
                <a:gd name="T87" fmla="*/ 4 h 20"/>
                <a:gd name="T88" fmla="*/ 23 w 40"/>
                <a:gd name="T89" fmla="*/ 3 h 20"/>
                <a:gd name="T90" fmla="*/ 22 w 40"/>
                <a:gd name="T91" fmla="*/ 3 h 20"/>
                <a:gd name="T92" fmla="*/ 22 w 40"/>
                <a:gd name="T93" fmla="*/ 3 h 20"/>
                <a:gd name="T94" fmla="*/ 22 w 40"/>
                <a:gd name="T95" fmla="*/ 3 h 20"/>
                <a:gd name="T96" fmla="*/ 22 w 40"/>
                <a:gd name="T97" fmla="*/ 3 h 20"/>
                <a:gd name="T98" fmla="*/ 20 w 40"/>
                <a:gd name="T99" fmla="*/ 3 h 20"/>
                <a:gd name="T100" fmla="*/ 18 w 40"/>
                <a:gd name="T101" fmla="*/ 2 h 20"/>
                <a:gd name="T102" fmla="*/ 17 w 40"/>
                <a:gd name="T103" fmla="*/ 0 h 20"/>
                <a:gd name="T104" fmla="*/ 14 w 40"/>
                <a:gd name="T105" fmla="*/ 0 h 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"/>
                <a:gd name="T160" fmla="*/ 0 h 20"/>
                <a:gd name="T161" fmla="*/ 40 w 40"/>
                <a:gd name="T162" fmla="*/ 20 h 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" h="20">
                  <a:moveTo>
                    <a:pt x="22" y="0"/>
                  </a:moveTo>
                  <a:lnTo>
                    <a:pt x="21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4687" y="2133"/>
              <a:ext cx="23" cy="8"/>
            </a:xfrm>
            <a:custGeom>
              <a:avLst/>
              <a:gdLst>
                <a:gd name="T0" fmla="*/ 12 w 27"/>
                <a:gd name="T1" fmla="*/ 0 h 10"/>
                <a:gd name="T2" fmla="*/ 11 w 27"/>
                <a:gd name="T3" fmla="*/ 2 h 10"/>
                <a:gd name="T4" fmla="*/ 10 w 27"/>
                <a:gd name="T5" fmla="*/ 2 h 10"/>
                <a:gd name="T6" fmla="*/ 9 w 27"/>
                <a:gd name="T7" fmla="*/ 2 h 10"/>
                <a:gd name="T8" fmla="*/ 7 w 27"/>
                <a:gd name="T9" fmla="*/ 2 h 10"/>
                <a:gd name="T10" fmla="*/ 7 w 27"/>
                <a:gd name="T11" fmla="*/ 2 h 10"/>
                <a:gd name="T12" fmla="*/ 5 w 27"/>
                <a:gd name="T13" fmla="*/ 2 h 10"/>
                <a:gd name="T14" fmla="*/ 4 w 27"/>
                <a:gd name="T15" fmla="*/ 2 h 10"/>
                <a:gd name="T16" fmla="*/ 3 w 27"/>
                <a:gd name="T17" fmla="*/ 2 h 10"/>
                <a:gd name="T18" fmla="*/ 3 w 27"/>
                <a:gd name="T19" fmla="*/ 2 h 10"/>
                <a:gd name="T20" fmla="*/ 3 w 27"/>
                <a:gd name="T21" fmla="*/ 1 h 10"/>
                <a:gd name="T22" fmla="*/ 1 w 27"/>
                <a:gd name="T23" fmla="*/ 1 h 10"/>
                <a:gd name="T24" fmla="*/ 0 w 27"/>
                <a:gd name="T25" fmla="*/ 1 h 10"/>
                <a:gd name="T26" fmla="*/ 1 w 27"/>
                <a:gd name="T27" fmla="*/ 1 h 10"/>
                <a:gd name="T28" fmla="*/ 2 w 27"/>
                <a:gd name="T29" fmla="*/ 2 h 10"/>
                <a:gd name="T30" fmla="*/ 3 w 27"/>
                <a:gd name="T31" fmla="*/ 2 h 10"/>
                <a:gd name="T32" fmla="*/ 3 w 27"/>
                <a:gd name="T33" fmla="*/ 2 h 10"/>
                <a:gd name="T34" fmla="*/ 3 w 27"/>
                <a:gd name="T35" fmla="*/ 3 h 10"/>
                <a:gd name="T36" fmla="*/ 4 w 27"/>
                <a:gd name="T37" fmla="*/ 3 h 10"/>
                <a:gd name="T38" fmla="*/ 6 w 27"/>
                <a:gd name="T39" fmla="*/ 4 h 10"/>
                <a:gd name="T40" fmla="*/ 7 w 27"/>
                <a:gd name="T41" fmla="*/ 4 h 10"/>
                <a:gd name="T42" fmla="*/ 7 w 27"/>
                <a:gd name="T43" fmla="*/ 4 h 10"/>
                <a:gd name="T44" fmla="*/ 7 w 27"/>
                <a:gd name="T45" fmla="*/ 4 h 10"/>
                <a:gd name="T46" fmla="*/ 7 w 27"/>
                <a:gd name="T47" fmla="*/ 4 h 10"/>
                <a:gd name="T48" fmla="*/ 7 w 27"/>
                <a:gd name="T49" fmla="*/ 5 h 10"/>
                <a:gd name="T50" fmla="*/ 8 w 27"/>
                <a:gd name="T51" fmla="*/ 5 h 10"/>
                <a:gd name="T52" fmla="*/ 9 w 27"/>
                <a:gd name="T53" fmla="*/ 5 h 10"/>
                <a:gd name="T54" fmla="*/ 9 w 27"/>
                <a:gd name="T55" fmla="*/ 5 h 10"/>
                <a:gd name="T56" fmla="*/ 10 w 27"/>
                <a:gd name="T57" fmla="*/ 5 h 10"/>
                <a:gd name="T58" fmla="*/ 12 w 27"/>
                <a:gd name="T59" fmla="*/ 5 h 10"/>
                <a:gd name="T60" fmla="*/ 14 w 27"/>
                <a:gd name="T61" fmla="*/ 5 h 10"/>
                <a:gd name="T62" fmla="*/ 14 w 27"/>
                <a:gd name="T63" fmla="*/ 4 h 10"/>
                <a:gd name="T64" fmla="*/ 15 w 27"/>
                <a:gd name="T65" fmla="*/ 4 h 10"/>
                <a:gd name="T66" fmla="*/ 16 w 27"/>
                <a:gd name="T67" fmla="*/ 4 h 10"/>
                <a:gd name="T68" fmla="*/ 16 w 27"/>
                <a:gd name="T69" fmla="*/ 4 h 10"/>
                <a:gd name="T70" fmla="*/ 17 w 27"/>
                <a:gd name="T71" fmla="*/ 3 h 10"/>
                <a:gd name="T72" fmla="*/ 17 w 27"/>
                <a:gd name="T73" fmla="*/ 2 h 10"/>
                <a:gd name="T74" fmla="*/ 15 w 27"/>
                <a:gd name="T75" fmla="*/ 2 h 10"/>
                <a:gd name="T76" fmla="*/ 14 w 27"/>
                <a:gd name="T77" fmla="*/ 2 h 10"/>
                <a:gd name="T78" fmla="*/ 12 w 27"/>
                <a:gd name="T79" fmla="*/ 2 h 10"/>
                <a:gd name="T80" fmla="*/ 12 w 27"/>
                <a:gd name="T81" fmla="*/ 0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10"/>
                <a:gd name="T125" fmla="*/ 27 w 27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10">
                  <a:moveTo>
                    <a:pt x="19" y="0"/>
                  </a:moveTo>
                  <a:lnTo>
                    <a:pt x="18" y="4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7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2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48"/>
            <p:cNvSpPr>
              <a:spLocks/>
            </p:cNvSpPr>
            <p:nvPr/>
          </p:nvSpPr>
          <p:spPr bwMode="auto">
            <a:xfrm>
              <a:off x="4640" y="2835"/>
              <a:ext cx="38" cy="136"/>
            </a:xfrm>
            <a:custGeom>
              <a:avLst/>
              <a:gdLst>
                <a:gd name="T0" fmla="*/ 10 w 47"/>
                <a:gd name="T1" fmla="*/ 3 h 163"/>
                <a:gd name="T2" fmla="*/ 7 w 47"/>
                <a:gd name="T3" fmla="*/ 3 h 163"/>
                <a:gd name="T4" fmla="*/ 5 w 47"/>
                <a:gd name="T5" fmla="*/ 1 h 163"/>
                <a:gd name="T6" fmla="*/ 2 w 47"/>
                <a:gd name="T7" fmla="*/ 1 h 163"/>
                <a:gd name="T8" fmla="*/ 0 w 47"/>
                <a:gd name="T9" fmla="*/ 0 h 163"/>
                <a:gd name="T10" fmla="*/ 0 w 47"/>
                <a:gd name="T11" fmla="*/ 12 h 163"/>
                <a:gd name="T12" fmla="*/ 2 w 47"/>
                <a:gd name="T13" fmla="*/ 24 h 163"/>
                <a:gd name="T14" fmla="*/ 4 w 47"/>
                <a:gd name="T15" fmla="*/ 37 h 163"/>
                <a:gd name="T16" fmla="*/ 7 w 47"/>
                <a:gd name="T17" fmla="*/ 47 h 163"/>
                <a:gd name="T18" fmla="*/ 11 w 47"/>
                <a:gd name="T19" fmla="*/ 56 h 163"/>
                <a:gd name="T20" fmla="*/ 13 w 47"/>
                <a:gd name="T21" fmla="*/ 65 h 163"/>
                <a:gd name="T22" fmla="*/ 15 w 47"/>
                <a:gd name="T23" fmla="*/ 73 h 163"/>
                <a:gd name="T24" fmla="*/ 16 w 47"/>
                <a:gd name="T25" fmla="*/ 78 h 163"/>
                <a:gd name="T26" fmla="*/ 17 w 47"/>
                <a:gd name="T27" fmla="*/ 82 h 163"/>
                <a:gd name="T28" fmla="*/ 19 w 47"/>
                <a:gd name="T29" fmla="*/ 87 h 163"/>
                <a:gd name="T30" fmla="*/ 21 w 47"/>
                <a:gd name="T31" fmla="*/ 92 h 163"/>
                <a:gd name="T32" fmla="*/ 23 w 47"/>
                <a:gd name="T33" fmla="*/ 94 h 163"/>
                <a:gd name="T34" fmla="*/ 25 w 47"/>
                <a:gd name="T35" fmla="*/ 83 h 163"/>
                <a:gd name="T36" fmla="*/ 25 w 47"/>
                <a:gd name="T37" fmla="*/ 73 h 163"/>
                <a:gd name="T38" fmla="*/ 24 w 47"/>
                <a:gd name="T39" fmla="*/ 63 h 163"/>
                <a:gd name="T40" fmla="*/ 23 w 47"/>
                <a:gd name="T41" fmla="*/ 55 h 163"/>
                <a:gd name="T42" fmla="*/ 21 w 47"/>
                <a:gd name="T43" fmla="*/ 45 h 163"/>
                <a:gd name="T44" fmla="*/ 19 w 47"/>
                <a:gd name="T45" fmla="*/ 33 h 163"/>
                <a:gd name="T46" fmla="*/ 19 w 47"/>
                <a:gd name="T47" fmla="*/ 20 h 163"/>
                <a:gd name="T48" fmla="*/ 19 w 47"/>
                <a:gd name="T49" fmla="*/ 13 h 163"/>
                <a:gd name="T50" fmla="*/ 18 w 47"/>
                <a:gd name="T51" fmla="*/ 13 h 163"/>
                <a:gd name="T52" fmla="*/ 17 w 47"/>
                <a:gd name="T53" fmla="*/ 12 h 163"/>
                <a:gd name="T54" fmla="*/ 15 w 47"/>
                <a:gd name="T55" fmla="*/ 11 h 163"/>
                <a:gd name="T56" fmla="*/ 15 w 47"/>
                <a:gd name="T57" fmla="*/ 11 h 163"/>
                <a:gd name="T58" fmla="*/ 15 w 47"/>
                <a:gd name="T59" fmla="*/ 9 h 163"/>
                <a:gd name="T60" fmla="*/ 13 w 47"/>
                <a:gd name="T61" fmla="*/ 7 h 163"/>
                <a:gd name="T62" fmla="*/ 12 w 47"/>
                <a:gd name="T63" fmla="*/ 4 h 163"/>
                <a:gd name="T64" fmla="*/ 10 w 47"/>
                <a:gd name="T65" fmla="*/ 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163"/>
                <a:gd name="T101" fmla="*/ 47 w 47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163">
                  <a:moveTo>
                    <a:pt x="19" y="4"/>
                  </a:moveTo>
                  <a:lnTo>
                    <a:pt x="14" y="3"/>
                  </a:lnTo>
                  <a:lnTo>
                    <a:pt x="9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42"/>
                  </a:lnTo>
                  <a:lnTo>
                    <a:pt x="7" y="63"/>
                  </a:lnTo>
                  <a:lnTo>
                    <a:pt x="13" y="80"/>
                  </a:lnTo>
                  <a:lnTo>
                    <a:pt x="20" y="96"/>
                  </a:lnTo>
                  <a:lnTo>
                    <a:pt x="25" y="111"/>
                  </a:lnTo>
                  <a:lnTo>
                    <a:pt x="30" y="126"/>
                  </a:lnTo>
                  <a:lnTo>
                    <a:pt x="31" y="135"/>
                  </a:lnTo>
                  <a:lnTo>
                    <a:pt x="32" y="142"/>
                  </a:lnTo>
                  <a:lnTo>
                    <a:pt x="35" y="150"/>
                  </a:lnTo>
                  <a:lnTo>
                    <a:pt x="39" y="158"/>
                  </a:lnTo>
                  <a:lnTo>
                    <a:pt x="45" y="163"/>
                  </a:lnTo>
                  <a:lnTo>
                    <a:pt x="47" y="144"/>
                  </a:lnTo>
                  <a:lnTo>
                    <a:pt x="47" y="125"/>
                  </a:lnTo>
                  <a:lnTo>
                    <a:pt x="46" y="108"/>
                  </a:lnTo>
                  <a:lnTo>
                    <a:pt x="43" y="95"/>
                  </a:lnTo>
                  <a:lnTo>
                    <a:pt x="39" y="78"/>
                  </a:lnTo>
                  <a:lnTo>
                    <a:pt x="36" y="56"/>
                  </a:lnTo>
                  <a:lnTo>
                    <a:pt x="35" y="35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49"/>
            <p:cNvSpPr>
              <a:spLocks/>
            </p:cNvSpPr>
            <p:nvPr/>
          </p:nvSpPr>
          <p:spPr bwMode="auto">
            <a:xfrm>
              <a:off x="4707" y="2875"/>
              <a:ext cx="43" cy="213"/>
            </a:xfrm>
            <a:custGeom>
              <a:avLst/>
              <a:gdLst>
                <a:gd name="T0" fmla="*/ 0 w 52"/>
                <a:gd name="T1" fmla="*/ 0 h 251"/>
                <a:gd name="T2" fmla="*/ 2 w 52"/>
                <a:gd name="T3" fmla="*/ 19 h 251"/>
                <a:gd name="T4" fmla="*/ 4 w 52"/>
                <a:gd name="T5" fmla="*/ 38 h 251"/>
                <a:gd name="T6" fmla="*/ 6 w 52"/>
                <a:gd name="T7" fmla="*/ 56 h 251"/>
                <a:gd name="T8" fmla="*/ 8 w 52"/>
                <a:gd name="T9" fmla="*/ 70 h 251"/>
                <a:gd name="T10" fmla="*/ 9 w 52"/>
                <a:gd name="T11" fmla="*/ 80 h 251"/>
                <a:gd name="T12" fmla="*/ 10 w 52"/>
                <a:gd name="T13" fmla="*/ 92 h 251"/>
                <a:gd name="T14" fmla="*/ 10 w 52"/>
                <a:gd name="T15" fmla="*/ 101 h 251"/>
                <a:gd name="T16" fmla="*/ 8 w 52"/>
                <a:gd name="T17" fmla="*/ 107 h 251"/>
                <a:gd name="T18" fmla="*/ 7 w 52"/>
                <a:gd name="T19" fmla="*/ 113 h 251"/>
                <a:gd name="T20" fmla="*/ 6 w 52"/>
                <a:gd name="T21" fmla="*/ 117 h 251"/>
                <a:gd name="T22" fmla="*/ 5 w 52"/>
                <a:gd name="T23" fmla="*/ 121 h 251"/>
                <a:gd name="T24" fmla="*/ 5 w 52"/>
                <a:gd name="T25" fmla="*/ 124 h 251"/>
                <a:gd name="T26" fmla="*/ 6 w 52"/>
                <a:gd name="T27" fmla="*/ 126 h 251"/>
                <a:gd name="T28" fmla="*/ 6 w 52"/>
                <a:gd name="T29" fmla="*/ 127 h 251"/>
                <a:gd name="T30" fmla="*/ 6 w 52"/>
                <a:gd name="T31" fmla="*/ 130 h 251"/>
                <a:gd name="T32" fmla="*/ 6 w 52"/>
                <a:gd name="T33" fmla="*/ 131 h 251"/>
                <a:gd name="T34" fmla="*/ 5 w 52"/>
                <a:gd name="T35" fmla="*/ 133 h 251"/>
                <a:gd name="T36" fmla="*/ 5 w 52"/>
                <a:gd name="T37" fmla="*/ 135 h 251"/>
                <a:gd name="T38" fmla="*/ 5 w 52"/>
                <a:gd name="T39" fmla="*/ 136 h 251"/>
                <a:gd name="T40" fmla="*/ 5 w 52"/>
                <a:gd name="T41" fmla="*/ 138 h 251"/>
                <a:gd name="T42" fmla="*/ 5 w 52"/>
                <a:gd name="T43" fmla="*/ 140 h 251"/>
                <a:gd name="T44" fmla="*/ 5 w 52"/>
                <a:gd name="T45" fmla="*/ 143 h 251"/>
                <a:gd name="T46" fmla="*/ 6 w 52"/>
                <a:gd name="T47" fmla="*/ 148 h 251"/>
                <a:gd name="T48" fmla="*/ 6 w 52"/>
                <a:gd name="T49" fmla="*/ 150 h 251"/>
                <a:gd name="T50" fmla="*/ 7 w 52"/>
                <a:gd name="T51" fmla="*/ 152 h 251"/>
                <a:gd name="T52" fmla="*/ 9 w 52"/>
                <a:gd name="T53" fmla="*/ 153 h 251"/>
                <a:gd name="T54" fmla="*/ 10 w 52"/>
                <a:gd name="T55" fmla="*/ 154 h 251"/>
                <a:gd name="T56" fmla="*/ 12 w 52"/>
                <a:gd name="T57" fmla="*/ 154 h 251"/>
                <a:gd name="T58" fmla="*/ 16 w 52"/>
                <a:gd name="T59" fmla="*/ 153 h 251"/>
                <a:gd name="T60" fmla="*/ 21 w 52"/>
                <a:gd name="T61" fmla="*/ 152 h 251"/>
                <a:gd name="T62" fmla="*/ 26 w 52"/>
                <a:gd name="T63" fmla="*/ 151 h 251"/>
                <a:gd name="T64" fmla="*/ 30 w 52"/>
                <a:gd name="T65" fmla="*/ 151 h 251"/>
                <a:gd name="T66" fmla="*/ 26 w 52"/>
                <a:gd name="T67" fmla="*/ 143 h 251"/>
                <a:gd name="T68" fmla="*/ 22 w 52"/>
                <a:gd name="T69" fmla="*/ 135 h 251"/>
                <a:gd name="T70" fmla="*/ 18 w 52"/>
                <a:gd name="T71" fmla="*/ 127 h 251"/>
                <a:gd name="T72" fmla="*/ 16 w 52"/>
                <a:gd name="T73" fmla="*/ 126 h 251"/>
                <a:gd name="T74" fmla="*/ 17 w 52"/>
                <a:gd name="T75" fmla="*/ 114 h 251"/>
                <a:gd name="T76" fmla="*/ 17 w 52"/>
                <a:gd name="T77" fmla="*/ 99 h 251"/>
                <a:gd name="T78" fmla="*/ 16 w 52"/>
                <a:gd name="T79" fmla="*/ 86 h 251"/>
                <a:gd name="T80" fmla="*/ 15 w 52"/>
                <a:gd name="T81" fmla="*/ 74 h 251"/>
                <a:gd name="T82" fmla="*/ 14 w 52"/>
                <a:gd name="T83" fmla="*/ 61 h 251"/>
                <a:gd name="T84" fmla="*/ 12 w 52"/>
                <a:gd name="T85" fmla="*/ 47 h 251"/>
                <a:gd name="T86" fmla="*/ 8 w 52"/>
                <a:gd name="T87" fmla="*/ 35 h 251"/>
                <a:gd name="T88" fmla="*/ 6 w 52"/>
                <a:gd name="T89" fmla="*/ 25 h 251"/>
                <a:gd name="T90" fmla="*/ 4 w 52"/>
                <a:gd name="T91" fmla="*/ 18 h 251"/>
                <a:gd name="T92" fmla="*/ 2 w 52"/>
                <a:gd name="T93" fmla="*/ 11 h 251"/>
                <a:gd name="T94" fmla="*/ 1 w 52"/>
                <a:gd name="T95" fmla="*/ 5 h 251"/>
                <a:gd name="T96" fmla="*/ 0 w 52"/>
                <a:gd name="T97" fmla="*/ 0 h 2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"/>
                <a:gd name="T148" fmla="*/ 0 h 251"/>
                <a:gd name="T149" fmla="*/ 52 w 52"/>
                <a:gd name="T150" fmla="*/ 251 h 2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" h="251">
                  <a:moveTo>
                    <a:pt x="0" y="0"/>
                  </a:moveTo>
                  <a:lnTo>
                    <a:pt x="2" y="31"/>
                  </a:lnTo>
                  <a:lnTo>
                    <a:pt x="7" y="63"/>
                  </a:lnTo>
                  <a:lnTo>
                    <a:pt x="10" y="92"/>
                  </a:lnTo>
                  <a:lnTo>
                    <a:pt x="14" y="114"/>
                  </a:lnTo>
                  <a:lnTo>
                    <a:pt x="16" y="131"/>
                  </a:lnTo>
                  <a:lnTo>
                    <a:pt x="17" y="150"/>
                  </a:lnTo>
                  <a:lnTo>
                    <a:pt x="17" y="165"/>
                  </a:lnTo>
                  <a:lnTo>
                    <a:pt x="15" y="176"/>
                  </a:lnTo>
                  <a:lnTo>
                    <a:pt x="13" y="185"/>
                  </a:lnTo>
                  <a:lnTo>
                    <a:pt x="10" y="192"/>
                  </a:lnTo>
                  <a:lnTo>
                    <a:pt x="9" y="199"/>
                  </a:lnTo>
                  <a:lnTo>
                    <a:pt x="9" y="203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0" y="212"/>
                  </a:lnTo>
                  <a:lnTo>
                    <a:pt x="10" y="215"/>
                  </a:lnTo>
                  <a:lnTo>
                    <a:pt x="9" y="218"/>
                  </a:lnTo>
                  <a:lnTo>
                    <a:pt x="9" y="220"/>
                  </a:lnTo>
                  <a:lnTo>
                    <a:pt x="8" y="223"/>
                  </a:lnTo>
                  <a:lnTo>
                    <a:pt x="8" y="226"/>
                  </a:lnTo>
                  <a:lnTo>
                    <a:pt x="8" y="229"/>
                  </a:lnTo>
                  <a:lnTo>
                    <a:pt x="9" y="235"/>
                  </a:lnTo>
                  <a:lnTo>
                    <a:pt x="10" y="241"/>
                  </a:lnTo>
                  <a:lnTo>
                    <a:pt x="11" y="245"/>
                  </a:lnTo>
                  <a:lnTo>
                    <a:pt x="13" y="249"/>
                  </a:lnTo>
                  <a:lnTo>
                    <a:pt x="16" y="250"/>
                  </a:lnTo>
                  <a:lnTo>
                    <a:pt x="18" y="251"/>
                  </a:lnTo>
                  <a:lnTo>
                    <a:pt x="22" y="251"/>
                  </a:lnTo>
                  <a:lnTo>
                    <a:pt x="28" y="250"/>
                  </a:lnTo>
                  <a:lnTo>
                    <a:pt x="36" y="249"/>
                  </a:lnTo>
                  <a:lnTo>
                    <a:pt x="45" y="248"/>
                  </a:lnTo>
                  <a:lnTo>
                    <a:pt x="52" y="248"/>
                  </a:lnTo>
                  <a:lnTo>
                    <a:pt x="46" y="234"/>
                  </a:lnTo>
                  <a:lnTo>
                    <a:pt x="39" y="220"/>
                  </a:lnTo>
                  <a:lnTo>
                    <a:pt x="33" y="208"/>
                  </a:lnTo>
                  <a:lnTo>
                    <a:pt x="28" y="205"/>
                  </a:lnTo>
                  <a:lnTo>
                    <a:pt x="29" y="186"/>
                  </a:lnTo>
                  <a:lnTo>
                    <a:pt x="29" y="163"/>
                  </a:lnTo>
                  <a:lnTo>
                    <a:pt x="28" y="140"/>
                  </a:lnTo>
                  <a:lnTo>
                    <a:pt x="26" y="121"/>
                  </a:lnTo>
                  <a:lnTo>
                    <a:pt x="24" y="100"/>
                  </a:lnTo>
                  <a:lnTo>
                    <a:pt x="20" y="77"/>
                  </a:lnTo>
                  <a:lnTo>
                    <a:pt x="15" y="56"/>
                  </a:lnTo>
                  <a:lnTo>
                    <a:pt x="10" y="40"/>
                  </a:lnTo>
                  <a:lnTo>
                    <a:pt x="7" y="30"/>
                  </a:lnTo>
                  <a:lnTo>
                    <a:pt x="3" y="1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50"/>
            <p:cNvSpPr>
              <a:spLocks/>
            </p:cNvSpPr>
            <p:nvPr/>
          </p:nvSpPr>
          <p:spPr bwMode="auto">
            <a:xfrm>
              <a:off x="4653" y="2980"/>
              <a:ext cx="27" cy="71"/>
            </a:xfrm>
            <a:custGeom>
              <a:avLst/>
              <a:gdLst>
                <a:gd name="T0" fmla="*/ 13 w 32"/>
                <a:gd name="T1" fmla="*/ 52 h 83"/>
                <a:gd name="T2" fmla="*/ 6 w 32"/>
                <a:gd name="T3" fmla="*/ 50 h 83"/>
                <a:gd name="T4" fmla="*/ 3 w 32"/>
                <a:gd name="T5" fmla="*/ 46 h 83"/>
                <a:gd name="T6" fmla="*/ 0 w 32"/>
                <a:gd name="T7" fmla="*/ 41 h 83"/>
                <a:gd name="T8" fmla="*/ 0 w 32"/>
                <a:gd name="T9" fmla="*/ 37 h 83"/>
                <a:gd name="T10" fmla="*/ 1 w 32"/>
                <a:gd name="T11" fmla="*/ 32 h 83"/>
                <a:gd name="T12" fmla="*/ 3 w 32"/>
                <a:gd name="T13" fmla="*/ 27 h 83"/>
                <a:gd name="T14" fmla="*/ 3 w 32"/>
                <a:gd name="T15" fmla="*/ 23 h 83"/>
                <a:gd name="T16" fmla="*/ 4 w 32"/>
                <a:gd name="T17" fmla="*/ 22 h 83"/>
                <a:gd name="T18" fmla="*/ 7 w 32"/>
                <a:gd name="T19" fmla="*/ 15 h 83"/>
                <a:gd name="T20" fmla="*/ 8 w 32"/>
                <a:gd name="T21" fmla="*/ 10 h 83"/>
                <a:gd name="T22" fmla="*/ 9 w 32"/>
                <a:gd name="T23" fmla="*/ 6 h 83"/>
                <a:gd name="T24" fmla="*/ 9 w 32"/>
                <a:gd name="T25" fmla="*/ 3 h 83"/>
                <a:gd name="T26" fmla="*/ 10 w 32"/>
                <a:gd name="T27" fmla="*/ 3 h 83"/>
                <a:gd name="T28" fmla="*/ 10 w 32"/>
                <a:gd name="T29" fmla="*/ 3 h 83"/>
                <a:gd name="T30" fmla="*/ 10 w 32"/>
                <a:gd name="T31" fmla="*/ 1 h 83"/>
                <a:gd name="T32" fmla="*/ 10 w 32"/>
                <a:gd name="T33" fmla="*/ 0 h 83"/>
                <a:gd name="T34" fmla="*/ 13 w 32"/>
                <a:gd name="T35" fmla="*/ 2 h 83"/>
                <a:gd name="T36" fmla="*/ 16 w 32"/>
                <a:gd name="T37" fmla="*/ 3 h 83"/>
                <a:gd name="T38" fmla="*/ 17 w 32"/>
                <a:gd name="T39" fmla="*/ 5 h 83"/>
                <a:gd name="T40" fmla="*/ 19 w 32"/>
                <a:gd name="T41" fmla="*/ 6 h 83"/>
                <a:gd name="T42" fmla="*/ 19 w 32"/>
                <a:gd name="T43" fmla="*/ 10 h 83"/>
                <a:gd name="T44" fmla="*/ 19 w 32"/>
                <a:gd name="T45" fmla="*/ 15 h 83"/>
                <a:gd name="T46" fmla="*/ 19 w 32"/>
                <a:gd name="T47" fmla="*/ 19 h 83"/>
                <a:gd name="T48" fmla="*/ 19 w 32"/>
                <a:gd name="T49" fmla="*/ 23 h 83"/>
                <a:gd name="T50" fmla="*/ 19 w 32"/>
                <a:gd name="T51" fmla="*/ 27 h 83"/>
                <a:gd name="T52" fmla="*/ 19 w 32"/>
                <a:gd name="T53" fmla="*/ 29 h 83"/>
                <a:gd name="T54" fmla="*/ 19 w 32"/>
                <a:gd name="T55" fmla="*/ 33 h 83"/>
                <a:gd name="T56" fmla="*/ 19 w 32"/>
                <a:gd name="T57" fmla="*/ 37 h 83"/>
                <a:gd name="T58" fmla="*/ 17 w 32"/>
                <a:gd name="T59" fmla="*/ 41 h 83"/>
                <a:gd name="T60" fmla="*/ 16 w 32"/>
                <a:gd name="T61" fmla="*/ 45 h 83"/>
                <a:gd name="T62" fmla="*/ 14 w 32"/>
                <a:gd name="T63" fmla="*/ 49 h 83"/>
                <a:gd name="T64" fmla="*/ 13 w 32"/>
                <a:gd name="T65" fmla="*/ 52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83"/>
                <a:gd name="T101" fmla="*/ 32 w 32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83">
                  <a:moveTo>
                    <a:pt x="21" y="83"/>
                  </a:moveTo>
                  <a:lnTo>
                    <a:pt x="9" y="80"/>
                  </a:lnTo>
                  <a:lnTo>
                    <a:pt x="3" y="74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1" y="50"/>
                  </a:lnTo>
                  <a:lnTo>
                    <a:pt x="4" y="43"/>
                  </a:lnTo>
                  <a:lnTo>
                    <a:pt x="6" y="37"/>
                  </a:lnTo>
                  <a:lnTo>
                    <a:pt x="7" y="35"/>
                  </a:lnTo>
                  <a:lnTo>
                    <a:pt x="11" y="24"/>
                  </a:lnTo>
                  <a:lnTo>
                    <a:pt x="13" y="16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9" y="8"/>
                  </a:lnTo>
                  <a:lnTo>
                    <a:pt x="31" y="9"/>
                  </a:lnTo>
                  <a:lnTo>
                    <a:pt x="31" y="16"/>
                  </a:lnTo>
                  <a:lnTo>
                    <a:pt x="31" y="23"/>
                  </a:lnTo>
                  <a:lnTo>
                    <a:pt x="31" y="30"/>
                  </a:lnTo>
                  <a:lnTo>
                    <a:pt x="31" y="36"/>
                  </a:lnTo>
                  <a:lnTo>
                    <a:pt x="32" y="42"/>
                  </a:lnTo>
                  <a:lnTo>
                    <a:pt x="32" y="47"/>
                  </a:lnTo>
                  <a:lnTo>
                    <a:pt x="32" y="53"/>
                  </a:lnTo>
                  <a:lnTo>
                    <a:pt x="31" y="59"/>
                  </a:lnTo>
                  <a:lnTo>
                    <a:pt x="28" y="65"/>
                  </a:lnTo>
                  <a:lnTo>
                    <a:pt x="26" y="73"/>
                  </a:lnTo>
                  <a:lnTo>
                    <a:pt x="22" y="78"/>
                  </a:lnTo>
                  <a:lnTo>
                    <a:pt x="21" y="83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51"/>
            <p:cNvSpPr>
              <a:spLocks/>
            </p:cNvSpPr>
            <p:nvPr/>
          </p:nvSpPr>
          <p:spPr bwMode="auto">
            <a:xfrm>
              <a:off x="4685" y="2168"/>
              <a:ext cx="23" cy="10"/>
            </a:xfrm>
            <a:custGeom>
              <a:avLst/>
              <a:gdLst>
                <a:gd name="T0" fmla="*/ 12 w 28"/>
                <a:gd name="T1" fmla="*/ 7 h 11"/>
                <a:gd name="T2" fmla="*/ 10 w 28"/>
                <a:gd name="T3" fmla="*/ 8 h 11"/>
                <a:gd name="T4" fmla="*/ 7 w 28"/>
                <a:gd name="T5" fmla="*/ 8 h 11"/>
                <a:gd name="T6" fmla="*/ 6 w 28"/>
                <a:gd name="T7" fmla="*/ 7 h 11"/>
                <a:gd name="T8" fmla="*/ 2 w 28"/>
                <a:gd name="T9" fmla="*/ 5 h 11"/>
                <a:gd name="T10" fmla="*/ 2 w 28"/>
                <a:gd name="T11" fmla="*/ 5 h 11"/>
                <a:gd name="T12" fmla="*/ 2 w 28"/>
                <a:gd name="T13" fmla="*/ 5 h 11"/>
                <a:gd name="T14" fmla="*/ 2 w 28"/>
                <a:gd name="T15" fmla="*/ 5 h 11"/>
                <a:gd name="T16" fmla="*/ 2 w 28"/>
                <a:gd name="T17" fmla="*/ 5 h 11"/>
                <a:gd name="T18" fmla="*/ 0 w 28"/>
                <a:gd name="T19" fmla="*/ 5 h 11"/>
                <a:gd name="T20" fmla="*/ 0 w 28"/>
                <a:gd name="T21" fmla="*/ 3 h 11"/>
                <a:gd name="T22" fmla="*/ 0 w 28"/>
                <a:gd name="T23" fmla="*/ 1 h 11"/>
                <a:gd name="T24" fmla="*/ 2 w 28"/>
                <a:gd name="T25" fmla="*/ 0 h 11"/>
                <a:gd name="T26" fmla="*/ 3 w 28"/>
                <a:gd name="T27" fmla="*/ 1 h 11"/>
                <a:gd name="T28" fmla="*/ 8 w 28"/>
                <a:gd name="T29" fmla="*/ 1 h 11"/>
                <a:gd name="T30" fmla="*/ 12 w 28"/>
                <a:gd name="T31" fmla="*/ 1 h 11"/>
                <a:gd name="T32" fmla="*/ 14 w 28"/>
                <a:gd name="T33" fmla="*/ 1 h 11"/>
                <a:gd name="T34" fmla="*/ 15 w 28"/>
                <a:gd name="T35" fmla="*/ 1 h 11"/>
                <a:gd name="T36" fmla="*/ 16 w 28"/>
                <a:gd name="T37" fmla="*/ 2 h 11"/>
                <a:gd name="T38" fmla="*/ 16 w 28"/>
                <a:gd name="T39" fmla="*/ 2 h 11"/>
                <a:gd name="T40" fmla="*/ 16 w 28"/>
                <a:gd name="T41" fmla="*/ 3 h 11"/>
                <a:gd name="T42" fmla="*/ 15 w 28"/>
                <a:gd name="T43" fmla="*/ 4 h 11"/>
                <a:gd name="T44" fmla="*/ 15 w 28"/>
                <a:gd name="T45" fmla="*/ 5 h 11"/>
                <a:gd name="T46" fmla="*/ 14 w 28"/>
                <a:gd name="T47" fmla="*/ 6 h 11"/>
                <a:gd name="T48" fmla="*/ 12 w 28"/>
                <a:gd name="T49" fmla="*/ 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11"/>
                <a:gd name="T77" fmla="*/ 28 w 28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11">
                  <a:moveTo>
                    <a:pt x="21" y="10"/>
                  </a:moveTo>
                  <a:lnTo>
                    <a:pt x="17" y="11"/>
                  </a:lnTo>
                  <a:lnTo>
                    <a:pt x="13" y="11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1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5" y="9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52"/>
            <p:cNvSpPr>
              <a:spLocks/>
            </p:cNvSpPr>
            <p:nvPr/>
          </p:nvSpPr>
          <p:spPr bwMode="auto">
            <a:xfrm>
              <a:off x="4657" y="2155"/>
              <a:ext cx="21" cy="67"/>
            </a:xfrm>
            <a:custGeom>
              <a:avLst/>
              <a:gdLst>
                <a:gd name="T0" fmla="*/ 5 w 26"/>
                <a:gd name="T1" fmla="*/ 41 h 81"/>
                <a:gd name="T2" fmla="*/ 4 w 26"/>
                <a:gd name="T3" fmla="*/ 37 h 81"/>
                <a:gd name="T4" fmla="*/ 2 w 26"/>
                <a:gd name="T5" fmla="*/ 34 h 81"/>
                <a:gd name="T6" fmla="*/ 1 w 26"/>
                <a:gd name="T7" fmla="*/ 31 h 81"/>
                <a:gd name="T8" fmla="*/ 0 w 26"/>
                <a:gd name="T9" fmla="*/ 28 h 81"/>
                <a:gd name="T10" fmla="*/ 2 w 26"/>
                <a:gd name="T11" fmla="*/ 23 h 81"/>
                <a:gd name="T12" fmla="*/ 3 w 26"/>
                <a:gd name="T13" fmla="*/ 15 h 81"/>
                <a:gd name="T14" fmla="*/ 4 w 26"/>
                <a:gd name="T15" fmla="*/ 7 h 81"/>
                <a:gd name="T16" fmla="*/ 3 w 26"/>
                <a:gd name="T17" fmla="*/ 0 h 81"/>
                <a:gd name="T18" fmla="*/ 5 w 26"/>
                <a:gd name="T19" fmla="*/ 5 h 81"/>
                <a:gd name="T20" fmla="*/ 6 w 26"/>
                <a:gd name="T21" fmla="*/ 8 h 81"/>
                <a:gd name="T22" fmla="*/ 9 w 26"/>
                <a:gd name="T23" fmla="*/ 12 h 81"/>
                <a:gd name="T24" fmla="*/ 12 w 26"/>
                <a:gd name="T25" fmla="*/ 15 h 81"/>
                <a:gd name="T26" fmla="*/ 12 w 26"/>
                <a:gd name="T27" fmla="*/ 18 h 81"/>
                <a:gd name="T28" fmla="*/ 12 w 26"/>
                <a:gd name="T29" fmla="*/ 22 h 81"/>
                <a:gd name="T30" fmla="*/ 13 w 26"/>
                <a:gd name="T31" fmla="*/ 25 h 81"/>
                <a:gd name="T32" fmla="*/ 14 w 26"/>
                <a:gd name="T33" fmla="*/ 27 h 81"/>
                <a:gd name="T34" fmla="*/ 13 w 26"/>
                <a:gd name="T35" fmla="*/ 31 h 81"/>
                <a:gd name="T36" fmla="*/ 12 w 26"/>
                <a:gd name="T37" fmla="*/ 35 h 81"/>
                <a:gd name="T38" fmla="*/ 12 w 26"/>
                <a:gd name="T39" fmla="*/ 38 h 81"/>
                <a:gd name="T40" fmla="*/ 12 w 26"/>
                <a:gd name="T41" fmla="*/ 41 h 81"/>
                <a:gd name="T42" fmla="*/ 12 w 26"/>
                <a:gd name="T43" fmla="*/ 45 h 81"/>
                <a:gd name="T44" fmla="*/ 12 w 26"/>
                <a:gd name="T45" fmla="*/ 45 h 81"/>
                <a:gd name="T46" fmla="*/ 11 w 26"/>
                <a:gd name="T47" fmla="*/ 45 h 81"/>
                <a:gd name="T48" fmla="*/ 10 w 26"/>
                <a:gd name="T49" fmla="*/ 45 h 81"/>
                <a:gd name="T50" fmla="*/ 9 w 26"/>
                <a:gd name="T51" fmla="*/ 45 h 81"/>
                <a:gd name="T52" fmla="*/ 8 w 26"/>
                <a:gd name="T53" fmla="*/ 45 h 81"/>
                <a:gd name="T54" fmla="*/ 7 w 26"/>
                <a:gd name="T55" fmla="*/ 45 h 81"/>
                <a:gd name="T56" fmla="*/ 6 w 26"/>
                <a:gd name="T57" fmla="*/ 45 h 81"/>
                <a:gd name="T58" fmla="*/ 6 w 26"/>
                <a:gd name="T59" fmla="*/ 45 h 81"/>
                <a:gd name="T60" fmla="*/ 6 w 26"/>
                <a:gd name="T61" fmla="*/ 42 h 81"/>
                <a:gd name="T62" fmla="*/ 5 w 26"/>
                <a:gd name="T63" fmla="*/ 41 h 81"/>
                <a:gd name="T64" fmla="*/ 5 w 26"/>
                <a:gd name="T65" fmla="*/ 41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"/>
                <a:gd name="T100" fmla="*/ 0 h 81"/>
                <a:gd name="T101" fmla="*/ 26 w 2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" h="81">
                  <a:moveTo>
                    <a:pt x="9" y="71"/>
                  </a:moveTo>
                  <a:lnTo>
                    <a:pt x="7" y="66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50"/>
                  </a:lnTo>
                  <a:lnTo>
                    <a:pt x="3" y="41"/>
                  </a:lnTo>
                  <a:lnTo>
                    <a:pt x="6" y="26"/>
                  </a:lnTo>
                  <a:lnTo>
                    <a:pt x="7" y="12"/>
                  </a:lnTo>
                  <a:lnTo>
                    <a:pt x="6" y="0"/>
                  </a:lnTo>
                  <a:lnTo>
                    <a:pt x="9" y="9"/>
                  </a:lnTo>
                  <a:lnTo>
                    <a:pt x="12" y="15"/>
                  </a:lnTo>
                  <a:lnTo>
                    <a:pt x="17" y="21"/>
                  </a:lnTo>
                  <a:lnTo>
                    <a:pt x="22" y="26"/>
                  </a:lnTo>
                  <a:lnTo>
                    <a:pt x="22" y="32"/>
                  </a:lnTo>
                  <a:lnTo>
                    <a:pt x="24" y="37"/>
                  </a:lnTo>
                  <a:lnTo>
                    <a:pt x="25" y="43"/>
                  </a:lnTo>
                  <a:lnTo>
                    <a:pt x="26" y="48"/>
                  </a:lnTo>
                  <a:lnTo>
                    <a:pt x="25" y="54"/>
                  </a:lnTo>
                  <a:lnTo>
                    <a:pt x="24" y="62"/>
                  </a:lnTo>
                  <a:lnTo>
                    <a:pt x="23" y="68"/>
                  </a:lnTo>
                  <a:lnTo>
                    <a:pt x="23" y="74"/>
                  </a:lnTo>
                  <a:lnTo>
                    <a:pt x="23" y="78"/>
                  </a:lnTo>
                  <a:lnTo>
                    <a:pt x="23" y="80"/>
                  </a:lnTo>
                  <a:lnTo>
                    <a:pt x="21" y="81"/>
                  </a:lnTo>
                  <a:lnTo>
                    <a:pt x="18" y="81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0" y="73"/>
                  </a:lnTo>
                  <a:lnTo>
                    <a:pt x="9" y="71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53"/>
            <p:cNvSpPr>
              <a:spLocks/>
            </p:cNvSpPr>
            <p:nvPr/>
          </p:nvSpPr>
          <p:spPr bwMode="auto">
            <a:xfrm>
              <a:off x="4523" y="2590"/>
              <a:ext cx="33" cy="49"/>
            </a:xfrm>
            <a:custGeom>
              <a:avLst/>
              <a:gdLst>
                <a:gd name="T0" fmla="*/ 9 w 40"/>
                <a:gd name="T1" fmla="*/ 35 h 58"/>
                <a:gd name="T2" fmla="*/ 5 w 40"/>
                <a:gd name="T3" fmla="*/ 31 h 58"/>
                <a:gd name="T4" fmla="*/ 2 w 40"/>
                <a:gd name="T5" fmla="*/ 27 h 58"/>
                <a:gd name="T6" fmla="*/ 0 w 40"/>
                <a:gd name="T7" fmla="*/ 24 h 58"/>
                <a:gd name="T8" fmla="*/ 1 w 40"/>
                <a:gd name="T9" fmla="*/ 20 h 58"/>
                <a:gd name="T10" fmla="*/ 3 w 40"/>
                <a:gd name="T11" fmla="*/ 16 h 58"/>
                <a:gd name="T12" fmla="*/ 6 w 40"/>
                <a:gd name="T13" fmla="*/ 12 h 58"/>
                <a:gd name="T14" fmla="*/ 9 w 40"/>
                <a:gd name="T15" fmla="*/ 8 h 58"/>
                <a:gd name="T16" fmla="*/ 10 w 40"/>
                <a:gd name="T17" fmla="*/ 4 h 58"/>
                <a:gd name="T18" fmla="*/ 12 w 40"/>
                <a:gd name="T19" fmla="*/ 3 h 58"/>
                <a:gd name="T20" fmla="*/ 14 w 40"/>
                <a:gd name="T21" fmla="*/ 0 h 58"/>
                <a:gd name="T22" fmla="*/ 16 w 40"/>
                <a:gd name="T23" fmla="*/ 1 h 58"/>
                <a:gd name="T24" fmla="*/ 18 w 40"/>
                <a:gd name="T25" fmla="*/ 3 h 58"/>
                <a:gd name="T26" fmla="*/ 21 w 40"/>
                <a:gd name="T27" fmla="*/ 6 h 58"/>
                <a:gd name="T28" fmla="*/ 21 w 40"/>
                <a:gd name="T29" fmla="*/ 8 h 58"/>
                <a:gd name="T30" fmla="*/ 22 w 40"/>
                <a:gd name="T31" fmla="*/ 9 h 58"/>
                <a:gd name="T32" fmla="*/ 22 w 40"/>
                <a:gd name="T33" fmla="*/ 10 h 58"/>
                <a:gd name="T34" fmla="*/ 22 w 40"/>
                <a:gd name="T35" fmla="*/ 14 h 58"/>
                <a:gd name="T36" fmla="*/ 21 w 40"/>
                <a:gd name="T37" fmla="*/ 17 h 58"/>
                <a:gd name="T38" fmla="*/ 21 w 40"/>
                <a:gd name="T39" fmla="*/ 21 h 58"/>
                <a:gd name="T40" fmla="*/ 21 w 40"/>
                <a:gd name="T41" fmla="*/ 23 h 58"/>
                <a:gd name="T42" fmla="*/ 20 w 40"/>
                <a:gd name="T43" fmla="*/ 25 h 58"/>
                <a:gd name="T44" fmla="*/ 18 w 40"/>
                <a:gd name="T45" fmla="*/ 25 h 58"/>
                <a:gd name="T46" fmla="*/ 17 w 40"/>
                <a:gd name="T47" fmla="*/ 28 h 58"/>
                <a:gd name="T48" fmla="*/ 17 w 40"/>
                <a:gd name="T49" fmla="*/ 29 h 58"/>
                <a:gd name="T50" fmla="*/ 16 w 40"/>
                <a:gd name="T51" fmla="*/ 30 h 58"/>
                <a:gd name="T52" fmla="*/ 15 w 40"/>
                <a:gd name="T53" fmla="*/ 29 h 58"/>
                <a:gd name="T54" fmla="*/ 14 w 40"/>
                <a:gd name="T55" fmla="*/ 28 h 58"/>
                <a:gd name="T56" fmla="*/ 14 w 40"/>
                <a:gd name="T57" fmla="*/ 26 h 58"/>
                <a:gd name="T58" fmla="*/ 14 w 40"/>
                <a:gd name="T59" fmla="*/ 25 h 58"/>
                <a:gd name="T60" fmla="*/ 14 w 40"/>
                <a:gd name="T61" fmla="*/ 24 h 58"/>
                <a:gd name="T62" fmla="*/ 14 w 40"/>
                <a:gd name="T63" fmla="*/ 23 h 58"/>
                <a:gd name="T64" fmla="*/ 14 w 40"/>
                <a:gd name="T65" fmla="*/ 22 h 58"/>
                <a:gd name="T66" fmla="*/ 14 w 40"/>
                <a:gd name="T67" fmla="*/ 21 h 58"/>
                <a:gd name="T68" fmla="*/ 12 w 40"/>
                <a:gd name="T69" fmla="*/ 21 h 58"/>
                <a:gd name="T70" fmla="*/ 11 w 40"/>
                <a:gd name="T71" fmla="*/ 21 h 58"/>
                <a:gd name="T72" fmla="*/ 10 w 40"/>
                <a:gd name="T73" fmla="*/ 21 h 58"/>
                <a:gd name="T74" fmla="*/ 10 w 40"/>
                <a:gd name="T75" fmla="*/ 22 h 58"/>
                <a:gd name="T76" fmla="*/ 10 w 40"/>
                <a:gd name="T77" fmla="*/ 24 h 58"/>
                <a:gd name="T78" fmla="*/ 9 w 40"/>
                <a:gd name="T79" fmla="*/ 25 h 58"/>
                <a:gd name="T80" fmla="*/ 9 w 40"/>
                <a:gd name="T81" fmla="*/ 25 h 58"/>
                <a:gd name="T82" fmla="*/ 10 w 40"/>
                <a:gd name="T83" fmla="*/ 26 h 58"/>
                <a:gd name="T84" fmla="*/ 10 w 40"/>
                <a:gd name="T85" fmla="*/ 29 h 58"/>
                <a:gd name="T86" fmla="*/ 10 w 40"/>
                <a:gd name="T87" fmla="*/ 30 h 58"/>
                <a:gd name="T88" fmla="*/ 10 w 40"/>
                <a:gd name="T89" fmla="*/ 31 h 58"/>
                <a:gd name="T90" fmla="*/ 10 w 40"/>
                <a:gd name="T91" fmla="*/ 33 h 58"/>
                <a:gd name="T92" fmla="*/ 11 w 40"/>
                <a:gd name="T93" fmla="*/ 34 h 58"/>
                <a:gd name="T94" fmla="*/ 10 w 40"/>
                <a:gd name="T95" fmla="*/ 35 h 58"/>
                <a:gd name="T96" fmla="*/ 9 w 40"/>
                <a:gd name="T97" fmla="*/ 35 h 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58"/>
                <a:gd name="T149" fmla="*/ 40 w 40"/>
                <a:gd name="T150" fmla="*/ 58 h 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58">
                  <a:moveTo>
                    <a:pt x="16" y="58"/>
                  </a:moveTo>
                  <a:lnTo>
                    <a:pt x="9" y="52"/>
                  </a:lnTo>
                  <a:lnTo>
                    <a:pt x="3" y="45"/>
                  </a:lnTo>
                  <a:lnTo>
                    <a:pt x="0" y="39"/>
                  </a:lnTo>
                  <a:lnTo>
                    <a:pt x="1" y="33"/>
                  </a:lnTo>
                  <a:lnTo>
                    <a:pt x="6" y="26"/>
                  </a:lnTo>
                  <a:lnTo>
                    <a:pt x="11" y="19"/>
                  </a:lnTo>
                  <a:lnTo>
                    <a:pt x="16" y="13"/>
                  </a:lnTo>
                  <a:lnTo>
                    <a:pt x="18" y="7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4"/>
                  </a:lnTo>
                  <a:lnTo>
                    <a:pt x="36" y="9"/>
                  </a:lnTo>
                  <a:lnTo>
                    <a:pt x="39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22"/>
                  </a:lnTo>
                  <a:lnTo>
                    <a:pt x="39" y="28"/>
                  </a:lnTo>
                  <a:lnTo>
                    <a:pt x="39" y="34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3" y="43"/>
                  </a:lnTo>
                  <a:lnTo>
                    <a:pt x="31" y="46"/>
                  </a:lnTo>
                  <a:lnTo>
                    <a:pt x="30" y="47"/>
                  </a:lnTo>
                  <a:lnTo>
                    <a:pt x="28" y="48"/>
                  </a:lnTo>
                  <a:lnTo>
                    <a:pt x="27" y="47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1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5" y="37"/>
                  </a:lnTo>
                  <a:lnTo>
                    <a:pt x="24" y="36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19" y="56"/>
                  </a:lnTo>
                  <a:lnTo>
                    <a:pt x="18" y="58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54"/>
            <p:cNvSpPr>
              <a:spLocks/>
            </p:cNvSpPr>
            <p:nvPr/>
          </p:nvSpPr>
          <p:spPr bwMode="auto">
            <a:xfrm>
              <a:off x="4665" y="2057"/>
              <a:ext cx="57" cy="49"/>
            </a:xfrm>
            <a:custGeom>
              <a:avLst/>
              <a:gdLst>
                <a:gd name="T0" fmla="*/ 32 w 68"/>
                <a:gd name="T1" fmla="*/ 2 h 59"/>
                <a:gd name="T2" fmla="*/ 34 w 68"/>
                <a:gd name="T3" fmla="*/ 1 h 59"/>
                <a:gd name="T4" fmla="*/ 34 w 68"/>
                <a:gd name="T5" fmla="*/ 0 h 59"/>
                <a:gd name="T6" fmla="*/ 31 w 68"/>
                <a:gd name="T7" fmla="*/ 2 h 59"/>
                <a:gd name="T8" fmla="*/ 29 w 68"/>
                <a:gd name="T9" fmla="*/ 2 h 59"/>
                <a:gd name="T10" fmla="*/ 28 w 68"/>
                <a:gd name="T11" fmla="*/ 2 h 59"/>
                <a:gd name="T12" fmla="*/ 26 w 68"/>
                <a:gd name="T13" fmla="*/ 3 h 59"/>
                <a:gd name="T14" fmla="*/ 25 w 68"/>
                <a:gd name="T15" fmla="*/ 5 h 59"/>
                <a:gd name="T16" fmla="*/ 24 w 68"/>
                <a:gd name="T17" fmla="*/ 5 h 59"/>
                <a:gd name="T18" fmla="*/ 24 w 68"/>
                <a:gd name="T19" fmla="*/ 3 h 59"/>
                <a:gd name="T20" fmla="*/ 23 w 68"/>
                <a:gd name="T21" fmla="*/ 3 h 59"/>
                <a:gd name="T22" fmla="*/ 22 w 68"/>
                <a:gd name="T23" fmla="*/ 3 h 59"/>
                <a:gd name="T24" fmla="*/ 19 w 68"/>
                <a:gd name="T25" fmla="*/ 2 h 59"/>
                <a:gd name="T26" fmla="*/ 17 w 68"/>
                <a:gd name="T27" fmla="*/ 2 h 59"/>
                <a:gd name="T28" fmla="*/ 16 w 68"/>
                <a:gd name="T29" fmla="*/ 3 h 59"/>
                <a:gd name="T30" fmla="*/ 19 w 68"/>
                <a:gd name="T31" fmla="*/ 5 h 59"/>
                <a:gd name="T32" fmla="*/ 18 w 68"/>
                <a:gd name="T33" fmla="*/ 5 h 59"/>
                <a:gd name="T34" fmla="*/ 15 w 68"/>
                <a:gd name="T35" fmla="*/ 4 h 59"/>
                <a:gd name="T36" fmla="*/ 13 w 68"/>
                <a:gd name="T37" fmla="*/ 3 h 59"/>
                <a:gd name="T38" fmla="*/ 9 w 68"/>
                <a:gd name="T39" fmla="*/ 5 h 59"/>
                <a:gd name="T40" fmla="*/ 6 w 68"/>
                <a:gd name="T41" fmla="*/ 10 h 59"/>
                <a:gd name="T42" fmla="*/ 2 w 68"/>
                <a:gd name="T43" fmla="*/ 17 h 59"/>
                <a:gd name="T44" fmla="*/ 2 w 68"/>
                <a:gd name="T45" fmla="*/ 18 h 59"/>
                <a:gd name="T46" fmla="*/ 3 w 68"/>
                <a:gd name="T47" fmla="*/ 18 h 59"/>
                <a:gd name="T48" fmla="*/ 4 w 68"/>
                <a:gd name="T49" fmla="*/ 18 h 59"/>
                <a:gd name="T50" fmla="*/ 3 w 68"/>
                <a:gd name="T51" fmla="*/ 20 h 59"/>
                <a:gd name="T52" fmla="*/ 3 w 68"/>
                <a:gd name="T53" fmla="*/ 22 h 59"/>
                <a:gd name="T54" fmla="*/ 3 w 68"/>
                <a:gd name="T55" fmla="*/ 27 h 59"/>
                <a:gd name="T56" fmla="*/ 3 w 68"/>
                <a:gd name="T57" fmla="*/ 30 h 59"/>
                <a:gd name="T58" fmla="*/ 6 w 68"/>
                <a:gd name="T59" fmla="*/ 31 h 59"/>
                <a:gd name="T60" fmla="*/ 9 w 68"/>
                <a:gd name="T61" fmla="*/ 31 h 59"/>
                <a:gd name="T62" fmla="*/ 14 w 68"/>
                <a:gd name="T63" fmla="*/ 31 h 59"/>
                <a:gd name="T64" fmla="*/ 18 w 68"/>
                <a:gd name="T65" fmla="*/ 32 h 59"/>
                <a:gd name="T66" fmla="*/ 25 w 68"/>
                <a:gd name="T67" fmla="*/ 34 h 59"/>
                <a:gd name="T68" fmla="*/ 31 w 68"/>
                <a:gd name="T69" fmla="*/ 32 h 59"/>
                <a:gd name="T70" fmla="*/ 38 w 68"/>
                <a:gd name="T71" fmla="*/ 27 h 59"/>
                <a:gd name="T72" fmla="*/ 40 w 68"/>
                <a:gd name="T73" fmla="*/ 22 h 59"/>
                <a:gd name="T74" fmla="*/ 40 w 68"/>
                <a:gd name="T75" fmla="*/ 12 h 59"/>
                <a:gd name="T76" fmla="*/ 38 w 68"/>
                <a:gd name="T77" fmla="*/ 7 h 59"/>
                <a:gd name="T78" fmla="*/ 34 w 68"/>
                <a:gd name="T79" fmla="*/ 5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59"/>
                <a:gd name="T122" fmla="*/ 68 w 68"/>
                <a:gd name="T123" fmla="*/ 59 h 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59">
                  <a:moveTo>
                    <a:pt x="54" y="7"/>
                  </a:moveTo>
                  <a:lnTo>
                    <a:pt x="54" y="5"/>
                  </a:lnTo>
                  <a:lnTo>
                    <a:pt x="55" y="4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3" y="4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9" y="17"/>
                  </a:lnTo>
                  <a:lnTo>
                    <a:pt x="6" y="23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5" y="35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44"/>
                  </a:lnTo>
                  <a:lnTo>
                    <a:pt x="3" y="48"/>
                  </a:lnTo>
                  <a:lnTo>
                    <a:pt x="2" y="51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7" y="54"/>
                  </a:lnTo>
                  <a:lnTo>
                    <a:pt x="31" y="57"/>
                  </a:lnTo>
                  <a:lnTo>
                    <a:pt x="37" y="58"/>
                  </a:lnTo>
                  <a:lnTo>
                    <a:pt x="43" y="59"/>
                  </a:lnTo>
                  <a:lnTo>
                    <a:pt x="47" y="58"/>
                  </a:lnTo>
                  <a:lnTo>
                    <a:pt x="53" y="55"/>
                  </a:lnTo>
                  <a:lnTo>
                    <a:pt x="60" y="52"/>
                  </a:lnTo>
                  <a:lnTo>
                    <a:pt x="65" y="48"/>
                  </a:lnTo>
                  <a:lnTo>
                    <a:pt x="68" y="45"/>
                  </a:lnTo>
                  <a:lnTo>
                    <a:pt x="68" y="38"/>
                  </a:lnTo>
                  <a:lnTo>
                    <a:pt x="68" y="28"/>
                  </a:lnTo>
                  <a:lnTo>
                    <a:pt x="68" y="20"/>
                  </a:lnTo>
                  <a:lnTo>
                    <a:pt x="67" y="15"/>
                  </a:lnTo>
                  <a:lnTo>
                    <a:pt x="65" y="13"/>
                  </a:lnTo>
                  <a:lnTo>
                    <a:pt x="61" y="10"/>
                  </a:lnTo>
                  <a:lnTo>
                    <a:pt x="58" y="8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55"/>
            <p:cNvSpPr>
              <a:spLocks/>
            </p:cNvSpPr>
            <p:nvPr/>
          </p:nvSpPr>
          <p:spPr bwMode="auto">
            <a:xfrm>
              <a:off x="4707" y="2102"/>
              <a:ext cx="32" cy="36"/>
            </a:xfrm>
            <a:custGeom>
              <a:avLst/>
              <a:gdLst>
                <a:gd name="T0" fmla="*/ 13 w 38"/>
                <a:gd name="T1" fmla="*/ 1 h 43"/>
                <a:gd name="T2" fmla="*/ 16 w 38"/>
                <a:gd name="T3" fmla="*/ 3 h 43"/>
                <a:gd name="T4" fmla="*/ 19 w 38"/>
                <a:gd name="T5" fmla="*/ 3 h 43"/>
                <a:gd name="T6" fmla="*/ 20 w 38"/>
                <a:gd name="T7" fmla="*/ 3 h 43"/>
                <a:gd name="T8" fmla="*/ 22 w 38"/>
                <a:gd name="T9" fmla="*/ 5 h 43"/>
                <a:gd name="T10" fmla="*/ 23 w 38"/>
                <a:gd name="T11" fmla="*/ 8 h 43"/>
                <a:gd name="T12" fmla="*/ 23 w 38"/>
                <a:gd name="T13" fmla="*/ 11 h 43"/>
                <a:gd name="T14" fmla="*/ 21 w 38"/>
                <a:gd name="T15" fmla="*/ 13 h 43"/>
                <a:gd name="T16" fmla="*/ 20 w 38"/>
                <a:gd name="T17" fmla="*/ 16 h 43"/>
                <a:gd name="T18" fmla="*/ 19 w 38"/>
                <a:gd name="T19" fmla="*/ 18 h 43"/>
                <a:gd name="T20" fmla="*/ 19 w 38"/>
                <a:gd name="T21" fmla="*/ 19 h 43"/>
                <a:gd name="T22" fmla="*/ 19 w 38"/>
                <a:gd name="T23" fmla="*/ 22 h 43"/>
                <a:gd name="T24" fmla="*/ 19 w 38"/>
                <a:gd name="T25" fmla="*/ 23 h 43"/>
                <a:gd name="T26" fmla="*/ 18 w 38"/>
                <a:gd name="T27" fmla="*/ 24 h 43"/>
                <a:gd name="T28" fmla="*/ 17 w 38"/>
                <a:gd name="T29" fmla="*/ 25 h 43"/>
                <a:gd name="T30" fmla="*/ 16 w 38"/>
                <a:gd name="T31" fmla="*/ 25 h 43"/>
                <a:gd name="T32" fmla="*/ 16 w 38"/>
                <a:gd name="T33" fmla="*/ 25 h 43"/>
                <a:gd name="T34" fmla="*/ 13 w 38"/>
                <a:gd name="T35" fmla="*/ 24 h 43"/>
                <a:gd name="T36" fmla="*/ 11 w 38"/>
                <a:gd name="T37" fmla="*/ 23 h 43"/>
                <a:gd name="T38" fmla="*/ 8 w 38"/>
                <a:gd name="T39" fmla="*/ 22 h 43"/>
                <a:gd name="T40" fmla="*/ 6 w 38"/>
                <a:gd name="T41" fmla="*/ 19 h 43"/>
                <a:gd name="T42" fmla="*/ 4 w 38"/>
                <a:gd name="T43" fmla="*/ 18 h 43"/>
                <a:gd name="T44" fmla="*/ 3 w 38"/>
                <a:gd name="T45" fmla="*/ 15 h 43"/>
                <a:gd name="T46" fmla="*/ 1 w 38"/>
                <a:gd name="T47" fmla="*/ 12 h 43"/>
                <a:gd name="T48" fmla="*/ 0 w 38"/>
                <a:gd name="T49" fmla="*/ 8 h 43"/>
                <a:gd name="T50" fmla="*/ 0 w 38"/>
                <a:gd name="T51" fmla="*/ 7 h 43"/>
                <a:gd name="T52" fmla="*/ 0 w 38"/>
                <a:gd name="T53" fmla="*/ 3 h 43"/>
                <a:gd name="T54" fmla="*/ 2 w 38"/>
                <a:gd name="T55" fmla="*/ 3 h 43"/>
                <a:gd name="T56" fmla="*/ 3 w 38"/>
                <a:gd name="T57" fmla="*/ 1 h 43"/>
                <a:gd name="T58" fmla="*/ 5 w 38"/>
                <a:gd name="T59" fmla="*/ 0 h 43"/>
                <a:gd name="T60" fmla="*/ 7 w 38"/>
                <a:gd name="T61" fmla="*/ 0 h 43"/>
                <a:gd name="T62" fmla="*/ 10 w 38"/>
                <a:gd name="T63" fmla="*/ 0 h 43"/>
                <a:gd name="T64" fmla="*/ 13 w 38"/>
                <a:gd name="T65" fmla="*/ 1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43"/>
                <a:gd name="T101" fmla="*/ 38 w 38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43">
                  <a:moveTo>
                    <a:pt x="22" y="1"/>
                  </a:moveTo>
                  <a:lnTo>
                    <a:pt x="26" y="3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7" y="8"/>
                  </a:lnTo>
                  <a:lnTo>
                    <a:pt x="38" y="13"/>
                  </a:lnTo>
                  <a:lnTo>
                    <a:pt x="38" y="18"/>
                  </a:lnTo>
                  <a:lnTo>
                    <a:pt x="36" y="23"/>
                  </a:lnTo>
                  <a:lnTo>
                    <a:pt x="33" y="28"/>
                  </a:lnTo>
                  <a:lnTo>
                    <a:pt x="32" y="31"/>
                  </a:lnTo>
                  <a:lnTo>
                    <a:pt x="31" y="34"/>
                  </a:lnTo>
                  <a:lnTo>
                    <a:pt x="31" y="37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23" y="42"/>
                  </a:lnTo>
                  <a:lnTo>
                    <a:pt x="18" y="39"/>
                  </a:lnTo>
                  <a:lnTo>
                    <a:pt x="14" y="37"/>
                  </a:lnTo>
                  <a:lnTo>
                    <a:pt x="10" y="34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56"/>
            <p:cNvSpPr>
              <a:spLocks/>
            </p:cNvSpPr>
            <p:nvPr/>
          </p:nvSpPr>
          <p:spPr bwMode="auto">
            <a:xfrm>
              <a:off x="4663" y="2104"/>
              <a:ext cx="42" cy="49"/>
            </a:xfrm>
            <a:custGeom>
              <a:avLst/>
              <a:gdLst>
                <a:gd name="T0" fmla="*/ 25 w 49"/>
                <a:gd name="T1" fmla="*/ 6 h 57"/>
                <a:gd name="T2" fmla="*/ 29 w 49"/>
                <a:gd name="T3" fmla="*/ 6 h 57"/>
                <a:gd name="T4" fmla="*/ 31 w 49"/>
                <a:gd name="T5" fmla="*/ 9 h 57"/>
                <a:gd name="T6" fmla="*/ 31 w 49"/>
                <a:gd name="T7" fmla="*/ 17 h 57"/>
                <a:gd name="T8" fmla="*/ 29 w 49"/>
                <a:gd name="T9" fmla="*/ 24 h 57"/>
                <a:gd name="T10" fmla="*/ 27 w 49"/>
                <a:gd name="T11" fmla="*/ 24 h 57"/>
                <a:gd name="T12" fmla="*/ 24 w 49"/>
                <a:gd name="T13" fmla="*/ 24 h 57"/>
                <a:gd name="T14" fmla="*/ 23 w 49"/>
                <a:gd name="T15" fmla="*/ 22 h 57"/>
                <a:gd name="T16" fmla="*/ 21 w 49"/>
                <a:gd name="T17" fmla="*/ 22 h 57"/>
                <a:gd name="T18" fmla="*/ 19 w 49"/>
                <a:gd name="T19" fmla="*/ 21 h 57"/>
                <a:gd name="T20" fmla="*/ 19 w 49"/>
                <a:gd name="T21" fmla="*/ 21 h 57"/>
                <a:gd name="T22" fmla="*/ 20 w 49"/>
                <a:gd name="T23" fmla="*/ 24 h 57"/>
                <a:gd name="T24" fmla="*/ 21 w 49"/>
                <a:gd name="T25" fmla="*/ 25 h 57"/>
                <a:gd name="T26" fmla="*/ 24 w 49"/>
                <a:gd name="T27" fmla="*/ 25 h 57"/>
                <a:gd name="T28" fmla="*/ 24 w 49"/>
                <a:gd name="T29" fmla="*/ 25 h 57"/>
                <a:gd name="T30" fmla="*/ 25 w 49"/>
                <a:gd name="T31" fmla="*/ 26 h 57"/>
                <a:gd name="T32" fmla="*/ 26 w 49"/>
                <a:gd name="T33" fmla="*/ 27 h 57"/>
                <a:gd name="T34" fmla="*/ 28 w 49"/>
                <a:gd name="T35" fmla="*/ 28 h 57"/>
                <a:gd name="T36" fmla="*/ 28 w 49"/>
                <a:gd name="T37" fmla="*/ 29 h 57"/>
                <a:gd name="T38" fmla="*/ 28 w 49"/>
                <a:gd name="T39" fmla="*/ 30 h 57"/>
                <a:gd name="T40" fmla="*/ 28 w 49"/>
                <a:gd name="T41" fmla="*/ 34 h 57"/>
                <a:gd name="T42" fmla="*/ 24 w 49"/>
                <a:gd name="T43" fmla="*/ 34 h 57"/>
                <a:gd name="T44" fmla="*/ 21 w 49"/>
                <a:gd name="T45" fmla="*/ 32 h 57"/>
                <a:gd name="T46" fmla="*/ 18 w 49"/>
                <a:gd name="T47" fmla="*/ 34 h 57"/>
                <a:gd name="T48" fmla="*/ 15 w 49"/>
                <a:gd name="T49" fmla="*/ 34 h 57"/>
                <a:gd name="T50" fmla="*/ 12 w 49"/>
                <a:gd name="T51" fmla="*/ 36 h 57"/>
                <a:gd name="T52" fmla="*/ 12 w 49"/>
                <a:gd name="T53" fmla="*/ 35 h 57"/>
                <a:gd name="T54" fmla="*/ 14 w 49"/>
                <a:gd name="T55" fmla="*/ 34 h 57"/>
                <a:gd name="T56" fmla="*/ 14 w 49"/>
                <a:gd name="T57" fmla="*/ 32 h 57"/>
                <a:gd name="T58" fmla="*/ 14 w 49"/>
                <a:gd name="T59" fmla="*/ 29 h 57"/>
                <a:gd name="T60" fmla="*/ 11 w 49"/>
                <a:gd name="T61" fmla="*/ 29 h 57"/>
                <a:gd name="T62" fmla="*/ 7 w 49"/>
                <a:gd name="T63" fmla="*/ 28 h 57"/>
                <a:gd name="T64" fmla="*/ 3 w 49"/>
                <a:gd name="T65" fmla="*/ 22 h 57"/>
                <a:gd name="T66" fmla="*/ 3 w 49"/>
                <a:gd name="T67" fmla="*/ 16 h 57"/>
                <a:gd name="T68" fmla="*/ 3 w 49"/>
                <a:gd name="T69" fmla="*/ 13 h 57"/>
                <a:gd name="T70" fmla="*/ 0 w 49"/>
                <a:gd name="T71" fmla="*/ 9 h 57"/>
                <a:gd name="T72" fmla="*/ 1 w 49"/>
                <a:gd name="T73" fmla="*/ 4 h 57"/>
                <a:gd name="T74" fmla="*/ 4 w 49"/>
                <a:gd name="T75" fmla="*/ 2 h 57"/>
                <a:gd name="T76" fmla="*/ 9 w 49"/>
                <a:gd name="T77" fmla="*/ 0 h 57"/>
                <a:gd name="T78" fmla="*/ 15 w 49"/>
                <a:gd name="T79" fmla="*/ 2 h 57"/>
                <a:gd name="T80" fmla="*/ 14 w 49"/>
                <a:gd name="T81" fmla="*/ 3 h 57"/>
                <a:gd name="T82" fmla="*/ 9 w 49"/>
                <a:gd name="T83" fmla="*/ 5 h 57"/>
                <a:gd name="T84" fmla="*/ 6 w 49"/>
                <a:gd name="T85" fmla="*/ 7 h 57"/>
                <a:gd name="T86" fmla="*/ 7 w 49"/>
                <a:gd name="T87" fmla="*/ 7 h 57"/>
                <a:gd name="T88" fmla="*/ 9 w 49"/>
                <a:gd name="T89" fmla="*/ 7 h 57"/>
                <a:gd name="T90" fmla="*/ 11 w 49"/>
                <a:gd name="T91" fmla="*/ 6 h 57"/>
                <a:gd name="T92" fmla="*/ 13 w 49"/>
                <a:gd name="T93" fmla="*/ 7 h 57"/>
                <a:gd name="T94" fmla="*/ 15 w 49"/>
                <a:gd name="T95" fmla="*/ 8 h 57"/>
                <a:gd name="T96" fmla="*/ 14 w 49"/>
                <a:gd name="T97" fmla="*/ 10 h 57"/>
                <a:gd name="T98" fmla="*/ 14 w 49"/>
                <a:gd name="T99" fmla="*/ 10 h 57"/>
                <a:gd name="T100" fmla="*/ 14 w 49"/>
                <a:gd name="T101" fmla="*/ 11 h 57"/>
                <a:gd name="T102" fmla="*/ 15 w 49"/>
                <a:gd name="T103" fmla="*/ 11 h 57"/>
                <a:gd name="T104" fmla="*/ 18 w 49"/>
                <a:gd name="T105" fmla="*/ 10 h 57"/>
                <a:gd name="T106" fmla="*/ 19 w 49"/>
                <a:gd name="T107" fmla="*/ 8 h 57"/>
                <a:gd name="T108" fmla="*/ 20 w 49"/>
                <a:gd name="T109" fmla="*/ 7 h 57"/>
                <a:gd name="T110" fmla="*/ 23 w 49"/>
                <a:gd name="T111" fmla="*/ 7 h 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"/>
                <a:gd name="T169" fmla="*/ 0 h 57"/>
                <a:gd name="T170" fmla="*/ 49 w 49"/>
                <a:gd name="T171" fmla="*/ 57 h 5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" h="57">
                  <a:moveTo>
                    <a:pt x="38" y="11"/>
                  </a:moveTo>
                  <a:lnTo>
                    <a:pt x="40" y="9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48" y="10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9" y="27"/>
                  </a:lnTo>
                  <a:lnTo>
                    <a:pt x="48" y="33"/>
                  </a:lnTo>
                  <a:lnTo>
                    <a:pt x="47" y="37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38"/>
                  </a:lnTo>
                  <a:lnTo>
                    <a:pt x="39" y="37"/>
                  </a:lnTo>
                  <a:lnTo>
                    <a:pt x="37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5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3" y="39"/>
                  </a:lnTo>
                  <a:lnTo>
                    <a:pt x="36" y="39"/>
                  </a:lnTo>
                  <a:lnTo>
                    <a:pt x="38" y="40"/>
                  </a:lnTo>
                  <a:lnTo>
                    <a:pt x="39" y="40"/>
                  </a:lnTo>
                  <a:lnTo>
                    <a:pt x="40" y="41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3" y="42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6" y="47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7" y="50"/>
                  </a:lnTo>
                  <a:lnTo>
                    <a:pt x="34" y="50"/>
                  </a:lnTo>
                  <a:lnTo>
                    <a:pt x="31" y="50"/>
                  </a:lnTo>
                  <a:lnTo>
                    <a:pt x="28" y="53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2" y="56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21" y="54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4" y="35"/>
                  </a:lnTo>
                  <a:lnTo>
                    <a:pt x="3" y="31"/>
                  </a:lnTo>
                  <a:lnTo>
                    <a:pt x="6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5" y="7"/>
                  </a:lnTo>
                  <a:lnTo>
                    <a:pt x="22" y="5"/>
                  </a:lnTo>
                  <a:lnTo>
                    <a:pt x="18" y="7"/>
                  </a:lnTo>
                  <a:lnTo>
                    <a:pt x="14" y="8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8" y="18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4" y="10"/>
                  </a:lnTo>
                  <a:lnTo>
                    <a:pt x="37" y="10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57"/>
            <p:cNvSpPr>
              <a:spLocks/>
            </p:cNvSpPr>
            <p:nvPr/>
          </p:nvSpPr>
          <p:spPr bwMode="auto">
            <a:xfrm>
              <a:off x="4683" y="2151"/>
              <a:ext cx="29" cy="10"/>
            </a:xfrm>
            <a:custGeom>
              <a:avLst/>
              <a:gdLst>
                <a:gd name="T0" fmla="*/ 21 w 34"/>
                <a:gd name="T1" fmla="*/ 2 h 12"/>
                <a:gd name="T2" fmla="*/ 21 w 34"/>
                <a:gd name="T3" fmla="*/ 3 h 12"/>
                <a:gd name="T4" fmla="*/ 20 w 34"/>
                <a:gd name="T5" fmla="*/ 3 h 12"/>
                <a:gd name="T6" fmla="*/ 20 w 34"/>
                <a:gd name="T7" fmla="*/ 4 h 12"/>
                <a:gd name="T8" fmla="*/ 19 w 34"/>
                <a:gd name="T9" fmla="*/ 5 h 12"/>
                <a:gd name="T10" fmla="*/ 18 w 34"/>
                <a:gd name="T11" fmla="*/ 6 h 12"/>
                <a:gd name="T12" fmla="*/ 15 w 34"/>
                <a:gd name="T13" fmla="*/ 7 h 12"/>
                <a:gd name="T14" fmla="*/ 14 w 34"/>
                <a:gd name="T15" fmla="*/ 7 h 12"/>
                <a:gd name="T16" fmla="*/ 12 w 34"/>
                <a:gd name="T17" fmla="*/ 7 h 12"/>
                <a:gd name="T18" fmla="*/ 9 w 34"/>
                <a:gd name="T19" fmla="*/ 7 h 12"/>
                <a:gd name="T20" fmla="*/ 6 w 34"/>
                <a:gd name="T21" fmla="*/ 6 h 12"/>
                <a:gd name="T22" fmla="*/ 3 w 34"/>
                <a:gd name="T23" fmla="*/ 5 h 12"/>
                <a:gd name="T24" fmla="*/ 2 w 34"/>
                <a:gd name="T25" fmla="*/ 4 h 12"/>
                <a:gd name="T26" fmla="*/ 1 w 34"/>
                <a:gd name="T27" fmla="*/ 3 h 12"/>
                <a:gd name="T28" fmla="*/ 0 w 34"/>
                <a:gd name="T29" fmla="*/ 3 h 12"/>
                <a:gd name="T30" fmla="*/ 0 w 34"/>
                <a:gd name="T31" fmla="*/ 1 h 12"/>
                <a:gd name="T32" fmla="*/ 0 w 34"/>
                <a:gd name="T33" fmla="*/ 0 h 12"/>
                <a:gd name="T34" fmla="*/ 1 w 34"/>
                <a:gd name="T35" fmla="*/ 0 h 12"/>
                <a:gd name="T36" fmla="*/ 2 w 34"/>
                <a:gd name="T37" fmla="*/ 1 h 12"/>
                <a:gd name="T38" fmla="*/ 3 w 34"/>
                <a:gd name="T39" fmla="*/ 1 h 12"/>
                <a:gd name="T40" fmla="*/ 3 w 34"/>
                <a:gd name="T41" fmla="*/ 2 h 12"/>
                <a:gd name="T42" fmla="*/ 3 w 34"/>
                <a:gd name="T43" fmla="*/ 2 h 12"/>
                <a:gd name="T44" fmla="*/ 5 w 34"/>
                <a:gd name="T45" fmla="*/ 3 h 12"/>
                <a:gd name="T46" fmla="*/ 6 w 34"/>
                <a:gd name="T47" fmla="*/ 3 h 12"/>
                <a:gd name="T48" fmla="*/ 8 w 34"/>
                <a:gd name="T49" fmla="*/ 3 h 12"/>
                <a:gd name="T50" fmla="*/ 8 w 34"/>
                <a:gd name="T51" fmla="*/ 3 h 12"/>
                <a:gd name="T52" fmla="*/ 8 w 34"/>
                <a:gd name="T53" fmla="*/ 3 h 12"/>
                <a:gd name="T54" fmla="*/ 7 w 34"/>
                <a:gd name="T55" fmla="*/ 3 h 12"/>
                <a:gd name="T56" fmla="*/ 7 w 34"/>
                <a:gd name="T57" fmla="*/ 2 h 12"/>
                <a:gd name="T58" fmla="*/ 8 w 34"/>
                <a:gd name="T59" fmla="*/ 3 h 12"/>
                <a:gd name="T60" fmla="*/ 10 w 34"/>
                <a:gd name="T61" fmla="*/ 3 h 12"/>
                <a:gd name="T62" fmla="*/ 13 w 34"/>
                <a:gd name="T63" fmla="*/ 3 h 12"/>
                <a:gd name="T64" fmla="*/ 15 w 34"/>
                <a:gd name="T65" fmla="*/ 2 h 12"/>
                <a:gd name="T66" fmla="*/ 15 w 34"/>
                <a:gd name="T67" fmla="*/ 3 h 12"/>
                <a:gd name="T68" fmla="*/ 15 w 34"/>
                <a:gd name="T69" fmla="*/ 3 h 12"/>
                <a:gd name="T70" fmla="*/ 15 w 34"/>
                <a:gd name="T71" fmla="*/ 3 h 12"/>
                <a:gd name="T72" fmla="*/ 15 w 34"/>
                <a:gd name="T73" fmla="*/ 3 h 12"/>
                <a:gd name="T74" fmla="*/ 15 w 34"/>
                <a:gd name="T75" fmla="*/ 3 h 12"/>
                <a:gd name="T76" fmla="*/ 18 w 34"/>
                <a:gd name="T77" fmla="*/ 3 h 12"/>
                <a:gd name="T78" fmla="*/ 19 w 34"/>
                <a:gd name="T79" fmla="*/ 3 h 12"/>
                <a:gd name="T80" fmla="*/ 21 w 34"/>
                <a:gd name="T81" fmla="*/ 2 h 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"/>
                <a:gd name="T124" fmla="*/ 0 h 12"/>
                <a:gd name="T125" fmla="*/ 34 w 34"/>
                <a:gd name="T126" fmla="*/ 12 h 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" h="12">
                  <a:moveTo>
                    <a:pt x="34" y="2"/>
                  </a:moveTo>
                  <a:lnTo>
                    <a:pt x="34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10"/>
                  </a:lnTo>
                  <a:lnTo>
                    <a:pt x="25" y="12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9" y="9"/>
                  </a:lnTo>
                  <a:lnTo>
                    <a:pt x="5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58"/>
            <p:cNvSpPr>
              <a:spLocks/>
            </p:cNvSpPr>
            <p:nvPr/>
          </p:nvSpPr>
          <p:spPr bwMode="auto">
            <a:xfrm>
              <a:off x="4713" y="2104"/>
              <a:ext cx="21" cy="15"/>
            </a:xfrm>
            <a:custGeom>
              <a:avLst/>
              <a:gdLst>
                <a:gd name="T0" fmla="*/ 10 w 24"/>
                <a:gd name="T1" fmla="*/ 0 h 17"/>
                <a:gd name="T2" fmla="*/ 8 w 24"/>
                <a:gd name="T3" fmla="*/ 1 h 17"/>
                <a:gd name="T4" fmla="*/ 7 w 24"/>
                <a:gd name="T5" fmla="*/ 2 h 17"/>
                <a:gd name="T6" fmla="*/ 7 w 24"/>
                <a:gd name="T7" fmla="*/ 3 h 17"/>
                <a:gd name="T8" fmla="*/ 7 w 24"/>
                <a:gd name="T9" fmla="*/ 4 h 17"/>
                <a:gd name="T10" fmla="*/ 10 w 24"/>
                <a:gd name="T11" fmla="*/ 3 h 17"/>
                <a:gd name="T12" fmla="*/ 11 w 24"/>
                <a:gd name="T13" fmla="*/ 3 h 17"/>
                <a:gd name="T14" fmla="*/ 12 w 24"/>
                <a:gd name="T15" fmla="*/ 4 h 17"/>
                <a:gd name="T16" fmla="*/ 14 w 24"/>
                <a:gd name="T17" fmla="*/ 4 h 17"/>
                <a:gd name="T18" fmla="*/ 11 w 24"/>
                <a:gd name="T19" fmla="*/ 4 h 17"/>
                <a:gd name="T20" fmla="*/ 10 w 24"/>
                <a:gd name="T21" fmla="*/ 4 h 17"/>
                <a:gd name="T22" fmla="*/ 8 w 24"/>
                <a:gd name="T23" fmla="*/ 4 h 17"/>
                <a:gd name="T24" fmla="*/ 6 w 24"/>
                <a:gd name="T25" fmla="*/ 6 h 17"/>
                <a:gd name="T26" fmla="*/ 9 w 24"/>
                <a:gd name="T27" fmla="*/ 7 h 17"/>
                <a:gd name="T28" fmla="*/ 11 w 24"/>
                <a:gd name="T29" fmla="*/ 7 h 17"/>
                <a:gd name="T30" fmla="*/ 12 w 24"/>
                <a:gd name="T31" fmla="*/ 7 h 17"/>
                <a:gd name="T32" fmla="*/ 14 w 24"/>
                <a:gd name="T33" fmla="*/ 7 h 17"/>
                <a:gd name="T34" fmla="*/ 15 w 24"/>
                <a:gd name="T35" fmla="*/ 8 h 17"/>
                <a:gd name="T36" fmla="*/ 16 w 24"/>
                <a:gd name="T37" fmla="*/ 9 h 17"/>
                <a:gd name="T38" fmla="*/ 16 w 24"/>
                <a:gd name="T39" fmla="*/ 9 h 17"/>
                <a:gd name="T40" fmla="*/ 16 w 24"/>
                <a:gd name="T41" fmla="*/ 10 h 17"/>
                <a:gd name="T42" fmla="*/ 16 w 24"/>
                <a:gd name="T43" fmla="*/ 10 h 17"/>
                <a:gd name="T44" fmla="*/ 15 w 24"/>
                <a:gd name="T45" fmla="*/ 10 h 17"/>
                <a:gd name="T46" fmla="*/ 14 w 24"/>
                <a:gd name="T47" fmla="*/ 10 h 17"/>
                <a:gd name="T48" fmla="*/ 13 w 24"/>
                <a:gd name="T49" fmla="*/ 10 h 17"/>
                <a:gd name="T50" fmla="*/ 13 w 24"/>
                <a:gd name="T51" fmla="*/ 10 h 17"/>
                <a:gd name="T52" fmla="*/ 12 w 24"/>
                <a:gd name="T53" fmla="*/ 11 h 17"/>
                <a:gd name="T54" fmla="*/ 11 w 24"/>
                <a:gd name="T55" fmla="*/ 11 h 17"/>
                <a:gd name="T56" fmla="*/ 10 w 24"/>
                <a:gd name="T57" fmla="*/ 11 h 17"/>
                <a:gd name="T58" fmla="*/ 9 w 24"/>
                <a:gd name="T59" fmla="*/ 11 h 17"/>
                <a:gd name="T60" fmla="*/ 8 w 24"/>
                <a:gd name="T61" fmla="*/ 10 h 17"/>
                <a:gd name="T62" fmla="*/ 7 w 24"/>
                <a:gd name="T63" fmla="*/ 10 h 17"/>
                <a:gd name="T64" fmla="*/ 6 w 24"/>
                <a:gd name="T65" fmla="*/ 7 h 17"/>
                <a:gd name="T66" fmla="*/ 4 w 24"/>
                <a:gd name="T67" fmla="*/ 7 h 17"/>
                <a:gd name="T68" fmla="*/ 4 w 24"/>
                <a:gd name="T69" fmla="*/ 7 h 17"/>
                <a:gd name="T70" fmla="*/ 2 w 24"/>
                <a:gd name="T71" fmla="*/ 9 h 17"/>
                <a:gd name="T72" fmla="*/ 1 w 24"/>
                <a:gd name="T73" fmla="*/ 10 h 17"/>
                <a:gd name="T74" fmla="*/ 0 w 24"/>
                <a:gd name="T75" fmla="*/ 9 h 17"/>
                <a:gd name="T76" fmla="*/ 0 w 24"/>
                <a:gd name="T77" fmla="*/ 8 h 17"/>
                <a:gd name="T78" fmla="*/ 0 w 24"/>
                <a:gd name="T79" fmla="*/ 7 h 17"/>
                <a:gd name="T80" fmla="*/ 0 w 24"/>
                <a:gd name="T81" fmla="*/ 6 h 17"/>
                <a:gd name="T82" fmla="*/ 2 w 24"/>
                <a:gd name="T83" fmla="*/ 4 h 17"/>
                <a:gd name="T84" fmla="*/ 4 w 24"/>
                <a:gd name="T85" fmla="*/ 1 h 17"/>
                <a:gd name="T86" fmla="*/ 6 w 24"/>
                <a:gd name="T87" fmla="*/ 0 h 17"/>
                <a:gd name="T88" fmla="*/ 10 w 24"/>
                <a:gd name="T89" fmla="*/ 0 h 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17"/>
                <a:gd name="T137" fmla="*/ 24 w 24"/>
                <a:gd name="T138" fmla="*/ 17 h 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17">
                  <a:moveTo>
                    <a:pt x="14" y="0"/>
                  </a:moveTo>
                  <a:lnTo>
                    <a:pt x="11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8" y="16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4720" y="2121"/>
              <a:ext cx="9" cy="1"/>
            </a:xfrm>
            <a:custGeom>
              <a:avLst/>
              <a:gdLst>
                <a:gd name="T0" fmla="*/ 1 w 10"/>
                <a:gd name="T1" fmla="*/ 0 h 1"/>
                <a:gd name="T2" fmla="*/ 2 w 10"/>
                <a:gd name="T3" fmla="*/ 0 h 1"/>
                <a:gd name="T4" fmla="*/ 5 w 10"/>
                <a:gd name="T5" fmla="*/ 0 h 1"/>
                <a:gd name="T6" fmla="*/ 5 w 10"/>
                <a:gd name="T7" fmla="*/ 0 h 1"/>
                <a:gd name="T8" fmla="*/ 7 w 10"/>
                <a:gd name="T9" fmla="*/ 0 h 1"/>
                <a:gd name="T10" fmla="*/ 7 w 10"/>
                <a:gd name="T11" fmla="*/ 0 h 1"/>
                <a:gd name="T12" fmla="*/ 7 w 10"/>
                <a:gd name="T13" fmla="*/ 0 h 1"/>
                <a:gd name="T14" fmla="*/ 7 w 10"/>
                <a:gd name="T15" fmla="*/ 1 h 1"/>
                <a:gd name="T16" fmla="*/ 6 w 10"/>
                <a:gd name="T17" fmla="*/ 1 h 1"/>
                <a:gd name="T18" fmla="*/ 5 w 10"/>
                <a:gd name="T19" fmla="*/ 1 h 1"/>
                <a:gd name="T20" fmla="*/ 5 w 10"/>
                <a:gd name="T21" fmla="*/ 1 h 1"/>
                <a:gd name="T22" fmla="*/ 3 w 10"/>
                <a:gd name="T23" fmla="*/ 1 h 1"/>
                <a:gd name="T24" fmla="*/ 1 w 10"/>
                <a:gd name="T25" fmla="*/ 1 h 1"/>
                <a:gd name="T26" fmla="*/ 0 w 10"/>
                <a:gd name="T27" fmla="*/ 1 h 1"/>
                <a:gd name="T28" fmla="*/ 0 w 10"/>
                <a:gd name="T29" fmla="*/ 0 h 1"/>
                <a:gd name="T30" fmla="*/ 0 w 10"/>
                <a:gd name="T31" fmla="*/ 0 h 1"/>
                <a:gd name="T32" fmla="*/ 1 w 10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"/>
                <a:gd name="T53" fmla="*/ 10 w 10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">
                  <a:moveTo>
                    <a:pt x="1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60"/>
            <p:cNvSpPr>
              <a:spLocks/>
            </p:cNvSpPr>
            <p:nvPr/>
          </p:nvSpPr>
          <p:spPr bwMode="auto">
            <a:xfrm>
              <a:off x="4672" y="2104"/>
              <a:ext cx="23" cy="17"/>
            </a:xfrm>
            <a:custGeom>
              <a:avLst/>
              <a:gdLst>
                <a:gd name="T0" fmla="*/ 14 w 29"/>
                <a:gd name="T1" fmla="*/ 9 h 19"/>
                <a:gd name="T2" fmla="*/ 13 w 29"/>
                <a:gd name="T3" fmla="*/ 8 h 19"/>
                <a:gd name="T4" fmla="*/ 13 w 29"/>
                <a:gd name="T5" fmla="*/ 8 h 19"/>
                <a:gd name="T6" fmla="*/ 11 w 29"/>
                <a:gd name="T7" fmla="*/ 9 h 19"/>
                <a:gd name="T8" fmla="*/ 10 w 29"/>
                <a:gd name="T9" fmla="*/ 9 h 19"/>
                <a:gd name="T10" fmla="*/ 10 w 29"/>
                <a:gd name="T11" fmla="*/ 10 h 19"/>
                <a:gd name="T12" fmla="*/ 10 w 29"/>
                <a:gd name="T13" fmla="*/ 12 h 19"/>
                <a:gd name="T14" fmla="*/ 10 w 29"/>
                <a:gd name="T15" fmla="*/ 12 h 19"/>
                <a:gd name="T16" fmla="*/ 10 w 29"/>
                <a:gd name="T17" fmla="*/ 13 h 19"/>
                <a:gd name="T18" fmla="*/ 8 w 29"/>
                <a:gd name="T19" fmla="*/ 13 h 19"/>
                <a:gd name="T20" fmla="*/ 7 w 29"/>
                <a:gd name="T21" fmla="*/ 13 h 19"/>
                <a:gd name="T22" fmla="*/ 6 w 29"/>
                <a:gd name="T23" fmla="*/ 13 h 19"/>
                <a:gd name="T24" fmla="*/ 6 w 29"/>
                <a:gd name="T25" fmla="*/ 13 h 19"/>
                <a:gd name="T26" fmla="*/ 6 w 29"/>
                <a:gd name="T27" fmla="*/ 12 h 19"/>
                <a:gd name="T28" fmla="*/ 6 w 29"/>
                <a:gd name="T29" fmla="*/ 12 h 19"/>
                <a:gd name="T30" fmla="*/ 6 w 29"/>
                <a:gd name="T31" fmla="*/ 12 h 19"/>
                <a:gd name="T32" fmla="*/ 7 w 29"/>
                <a:gd name="T33" fmla="*/ 12 h 19"/>
                <a:gd name="T34" fmla="*/ 7 w 29"/>
                <a:gd name="T35" fmla="*/ 10 h 19"/>
                <a:gd name="T36" fmla="*/ 6 w 29"/>
                <a:gd name="T37" fmla="*/ 9 h 19"/>
                <a:gd name="T38" fmla="*/ 6 w 29"/>
                <a:gd name="T39" fmla="*/ 8 h 19"/>
                <a:gd name="T40" fmla="*/ 5 w 29"/>
                <a:gd name="T41" fmla="*/ 7 h 19"/>
                <a:gd name="T42" fmla="*/ 5 w 29"/>
                <a:gd name="T43" fmla="*/ 7 h 19"/>
                <a:gd name="T44" fmla="*/ 4 w 29"/>
                <a:gd name="T45" fmla="*/ 8 h 19"/>
                <a:gd name="T46" fmla="*/ 3 w 29"/>
                <a:gd name="T47" fmla="*/ 9 h 19"/>
                <a:gd name="T48" fmla="*/ 2 w 29"/>
                <a:gd name="T49" fmla="*/ 9 h 19"/>
                <a:gd name="T50" fmla="*/ 2 w 29"/>
                <a:gd name="T51" fmla="*/ 9 h 19"/>
                <a:gd name="T52" fmla="*/ 1 w 29"/>
                <a:gd name="T53" fmla="*/ 9 h 19"/>
                <a:gd name="T54" fmla="*/ 0 w 29"/>
                <a:gd name="T55" fmla="*/ 9 h 19"/>
                <a:gd name="T56" fmla="*/ 0 w 29"/>
                <a:gd name="T57" fmla="*/ 9 h 19"/>
                <a:gd name="T58" fmla="*/ 2 w 29"/>
                <a:gd name="T59" fmla="*/ 6 h 19"/>
                <a:gd name="T60" fmla="*/ 5 w 29"/>
                <a:gd name="T61" fmla="*/ 5 h 19"/>
                <a:gd name="T62" fmla="*/ 6 w 29"/>
                <a:gd name="T63" fmla="*/ 4 h 19"/>
                <a:gd name="T64" fmla="*/ 8 w 29"/>
                <a:gd name="T65" fmla="*/ 5 h 19"/>
                <a:gd name="T66" fmla="*/ 8 w 29"/>
                <a:gd name="T67" fmla="*/ 3 h 19"/>
                <a:gd name="T68" fmla="*/ 6 w 29"/>
                <a:gd name="T69" fmla="*/ 1 h 19"/>
                <a:gd name="T70" fmla="*/ 3 w 29"/>
                <a:gd name="T71" fmla="*/ 1 h 19"/>
                <a:gd name="T72" fmla="*/ 1 w 29"/>
                <a:gd name="T73" fmla="*/ 2 h 19"/>
                <a:gd name="T74" fmla="*/ 6 w 29"/>
                <a:gd name="T75" fmla="*/ 0 h 19"/>
                <a:gd name="T76" fmla="*/ 10 w 29"/>
                <a:gd name="T77" fmla="*/ 2 h 19"/>
                <a:gd name="T78" fmla="*/ 13 w 29"/>
                <a:gd name="T79" fmla="*/ 4 h 19"/>
                <a:gd name="T80" fmla="*/ 14 w 29"/>
                <a:gd name="T81" fmla="*/ 9 h 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19"/>
                <a:gd name="T125" fmla="*/ 29 w 29"/>
                <a:gd name="T126" fmla="*/ 19 h 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19">
                  <a:moveTo>
                    <a:pt x="29" y="12"/>
                  </a:moveTo>
                  <a:lnTo>
                    <a:pt x="28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1" y="13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5" y="9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6" y="8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6" y="1"/>
                  </a:lnTo>
                  <a:lnTo>
                    <a:pt x="1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27" y="6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61"/>
            <p:cNvSpPr>
              <a:spLocks/>
            </p:cNvSpPr>
            <p:nvPr/>
          </p:nvSpPr>
          <p:spPr bwMode="auto">
            <a:xfrm>
              <a:off x="4680" y="2121"/>
              <a:ext cx="5" cy="1"/>
            </a:xfrm>
            <a:custGeom>
              <a:avLst/>
              <a:gdLst>
                <a:gd name="T0" fmla="*/ 1 w 7"/>
                <a:gd name="T1" fmla="*/ 0 h 1"/>
                <a:gd name="T2" fmla="*/ 1 w 7"/>
                <a:gd name="T3" fmla="*/ 0 h 1"/>
                <a:gd name="T4" fmla="*/ 2 w 7"/>
                <a:gd name="T5" fmla="*/ 0 h 1"/>
                <a:gd name="T6" fmla="*/ 2 w 7"/>
                <a:gd name="T7" fmla="*/ 0 h 1"/>
                <a:gd name="T8" fmla="*/ 3 w 7"/>
                <a:gd name="T9" fmla="*/ 0 h 1"/>
                <a:gd name="T10" fmla="*/ 3 w 7"/>
                <a:gd name="T11" fmla="*/ 0 h 1"/>
                <a:gd name="T12" fmla="*/ 3 w 7"/>
                <a:gd name="T13" fmla="*/ 0 h 1"/>
                <a:gd name="T14" fmla="*/ 3 w 7"/>
                <a:gd name="T15" fmla="*/ 1 h 1"/>
                <a:gd name="T16" fmla="*/ 3 w 7"/>
                <a:gd name="T17" fmla="*/ 1 h 1"/>
                <a:gd name="T18" fmla="*/ 2 w 7"/>
                <a:gd name="T19" fmla="*/ 1 h 1"/>
                <a:gd name="T20" fmla="*/ 2 w 7"/>
                <a:gd name="T21" fmla="*/ 1 h 1"/>
                <a:gd name="T22" fmla="*/ 1 w 7"/>
                <a:gd name="T23" fmla="*/ 1 h 1"/>
                <a:gd name="T24" fmla="*/ 1 w 7"/>
                <a:gd name="T25" fmla="*/ 1 h 1"/>
                <a:gd name="T26" fmla="*/ 0 w 7"/>
                <a:gd name="T27" fmla="*/ 1 h 1"/>
                <a:gd name="T28" fmla="*/ 0 w 7"/>
                <a:gd name="T29" fmla="*/ 0 h 1"/>
                <a:gd name="T30" fmla="*/ 0 w 7"/>
                <a:gd name="T31" fmla="*/ 0 h 1"/>
                <a:gd name="T32" fmla="*/ 1 w 7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1"/>
                <a:gd name="T53" fmla="*/ 7 w 7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1">
                  <a:moveTo>
                    <a:pt x="2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62"/>
            <p:cNvSpPr>
              <a:spLocks/>
            </p:cNvSpPr>
            <p:nvPr/>
          </p:nvSpPr>
          <p:spPr bwMode="auto">
            <a:xfrm>
              <a:off x="4742" y="2146"/>
              <a:ext cx="10" cy="20"/>
            </a:xfrm>
            <a:custGeom>
              <a:avLst/>
              <a:gdLst>
                <a:gd name="T0" fmla="*/ 3 w 12"/>
                <a:gd name="T1" fmla="*/ 5 h 25"/>
                <a:gd name="T2" fmla="*/ 3 w 12"/>
                <a:gd name="T3" fmla="*/ 5 h 25"/>
                <a:gd name="T4" fmla="*/ 3 w 12"/>
                <a:gd name="T5" fmla="*/ 5 h 25"/>
                <a:gd name="T6" fmla="*/ 2 w 12"/>
                <a:gd name="T7" fmla="*/ 6 h 25"/>
                <a:gd name="T8" fmla="*/ 0 w 12"/>
                <a:gd name="T9" fmla="*/ 6 h 25"/>
                <a:gd name="T10" fmla="*/ 0 w 12"/>
                <a:gd name="T11" fmla="*/ 8 h 25"/>
                <a:gd name="T12" fmla="*/ 0 w 12"/>
                <a:gd name="T13" fmla="*/ 10 h 25"/>
                <a:gd name="T14" fmla="*/ 2 w 12"/>
                <a:gd name="T15" fmla="*/ 11 h 25"/>
                <a:gd name="T16" fmla="*/ 3 w 12"/>
                <a:gd name="T17" fmla="*/ 12 h 25"/>
                <a:gd name="T18" fmla="*/ 3 w 12"/>
                <a:gd name="T19" fmla="*/ 13 h 25"/>
                <a:gd name="T20" fmla="*/ 6 w 12"/>
                <a:gd name="T21" fmla="*/ 12 h 25"/>
                <a:gd name="T22" fmla="*/ 7 w 12"/>
                <a:gd name="T23" fmla="*/ 11 h 25"/>
                <a:gd name="T24" fmla="*/ 7 w 12"/>
                <a:gd name="T25" fmla="*/ 10 h 25"/>
                <a:gd name="T26" fmla="*/ 7 w 12"/>
                <a:gd name="T27" fmla="*/ 9 h 25"/>
                <a:gd name="T28" fmla="*/ 7 w 12"/>
                <a:gd name="T29" fmla="*/ 8 h 25"/>
                <a:gd name="T30" fmla="*/ 7 w 12"/>
                <a:gd name="T31" fmla="*/ 8 h 25"/>
                <a:gd name="T32" fmla="*/ 7 w 12"/>
                <a:gd name="T33" fmla="*/ 8 h 25"/>
                <a:gd name="T34" fmla="*/ 7 w 12"/>
                <a:gd name="T35" fmla="*/ 5 h 25"/>
                <a:gd name="T36" fmla="*/ 6 w 12"/>
                <a:gd name="T37" fmla="*/ 3 h 25"/>
                <a:gd name="T38" fmla="*/ 6 w 12"/>
                <a:gd name="T39" fmla="*/ 2 h 25"/>
                <a:gd name="T40" fmla="*/ 3 w 12"/>
                <a:gd name="T41" fmla="*/ 0 h 25"/>
                <a:gd name="T42" fmla="*/ 3 w 12"/>
                <a:gd name="T43" fmla="*/ 0 h 25"/>
                <a:gd name="T44" fmla="*/ 3 w 12"/>
                <a:gd name="T45" fmla="*/ 1 h 25"/>
                <a:gd name="T46" fmla="*/ 2 w 12"/>
                <a:gd name="T47" fmla="*/ 2 h 25"/>
                <a:gd name="T48" fmla="*/ 0 w 12"/>
                <a:gd name="T49" fmla="*/ 2 h 25"/>
                <a:gd name="T50" fmla="*/ 2 w 12"/>
                <a:gd name="T51" fmla="*/ 3 h 25"/>
                <a:gd name="T52" fmla="*/ 3 w 12"/>
                <a:gd name="T53" fmla="*/ 4 h 25"/>
                <a:gd name="T54" fmla="*/ 3 w 12"/>
                <a:gd name="T55" fmla="*/ 4 h 25"/>
                <a:gd name="T56" fmla="*/ 3 w 12"/>
                <a:gd name="T57" fmla="*/ 5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25"/>
                <a:gd name="T89" fmla="*/ 12 w 12"/>
                <a:gd name="T90" fmla="*/ 25 h 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25">
                  <a:moveTo>
                    <a:pt x="4" y="9"/>
                  </a:moveTo>
                  <a:lnTo>
                    <a:pt x="3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0" y="6"/>
                  </a:lnTo>
                  <a:lnTo>
                    <a:pt x="9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3"/>
            <p:cNvSpPr>
              <a:spLocks/>
            </p:cNvSpPr>
            <p:nvPr/>
          </p:nvSpPr>
          <p:spPr bwMode="auto">
            <a:xfrm>
              <a:off x="4648" y="2143"/>
              <a:ext cx="12" cy="22"/>
            </a:xfrm>
            <a:custGeom>
              <a:avLst/>
              <a:gdLst>
                <a:gd name="T0" fmla="*/ 6 w 13"/>
                <a:gd name="T1" fmla="*/ 8 h 25"/>
                <a:gd name="T2" fmla="*/ 6 w 13"/>
                <a:gd name="T3" fmla="*/ 10 h 25"/>
                <a:gd name="T4" fmla="*/ 7 w 13"/>
                <a:gd name="T5" fmla="*/ 10 h 25"/>
                <a:gd name="T6" fmla="*/ 9 w 13"/>
                <a:gd name="T7" fmla="*/ 10 h 25"/>
                <a:gd name="T8" fmla="*/ 10 w 13"/>
                <a:gd name="T9" fmla="*/ 10 h 25"/>
                <a:gd name="T10" fmla="*/ 9 w 13"/>
                <a:gd name="T11" fmla="*/ 12 h 25"/>
                <a:gd name="T12" fmla="*/ 9 w 13"/>
                <a:gd name="T13" fmla="*/ 15 h 25"/>
                <a:gd name="T14" fmla="*/ 8 w 13"/>
                <a:gd name="T15" fmla="*/ 16 h 25"/>
                <a:gd name="T16" fmla="*/ 6 w 13"/>
                <a:gd name="T17" fmla="*/ 17 h 25"/>
                <a:gd name="T18" fmla="*/ 5 w 13"/>
                <a:gd name="T19" fmla="*/ 16 h 25"/>
                <a:gd name="T20" fmla="*/ 3 w 13"/>
                <a:gd name="T21" fmla="*/ 16 h 25"/>
                <a:gd name="T22" fmla="*/ 0 w 13"/>
                <a:gd name="T23" fmla="*/ 13 h 25"/>
                <a:gd name="T24" fmla="*/ 0 w 13"/>
                <a:gd name="T25" fmla="*/ 11 h 25"/>
                <a:gd name="T26" fmla="*/ 1 w 13"/>
                <a:gd name="T27" fmla="*/ 6 h 25"/>
                <a:gd name="T28" fmla="*/ 3 w 13"/>
                <a:gd name="T29" fmla="*/ 4 h 25"/>
                <a:gd name="T30" fmla="*/ 4 w 13"/>
                <a:gd name="T31" fmla="*/ 2 h 25"/>
                <a:gd name="T32" fmla="*/ 6 w 13"/>
                <a:gd name="T33" fmla="*/ 0 h 25"/>
                <a:gd name="T34" fmla="*/ 6 w 13"/>
                <a:gd name="T35" fmla="*/ 1 h 25"/>
                <a:gd name="T36" fmla="*/ 6 w 13"/>
                <a:gd name="T37" fmla="*/ 2 h 25"/>
                <a:gd name="T38" fmla="*/ 8 w 13"/>
                <a:gd name="T39" fmla="*/ 3 h 25"/>
                <a:gd name="T40" fmla="*/ 8 w 13"/>
                <a:gd name="T41" fmla="*/ 3 h 25"/>
                <a:gd name="T42" fmla="*/ 7 w 13"/>
                <a:gd name="T43" fmla="*/ 4 h 25"/>
                <a:gd name="T44" fmla="*/ 7 w 13"/>
                <a:gd name="T45" fmla="*/ 5 h 25"/>
                <a:gd name="T46" fmla="*/ 6 w 13"/>
                <a:gd name="T47" fmla="*/ 7 h 25"/>
                <a:gd name="T48" fmla="*/ 6 w 13"/>
                <a:gd name="T49" fmla="*/ 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"/>
                <a:gd name="T76" fmla="*/ 0 h 25"/>
                <a:gd name="T77" fmla="*/ 13 w 13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" h="25">
                  <a:moveTo>
                    <a:pt x="9" y="11"/>
                  </a:moveTo>
                  <a:lnTo>
                    <a:pt x="9" y="14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9"/>
                  </a:lnTo>
                  <a:lnTo>
                    <a:pt x="3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64"/>
            <p:cNvSpPr>
              <a:spLocks/>
            </p:cNvSpPr>
            <p:nvPr/>
          </p:nvSpPr>
          <p:spPr bwMode="auto">
            <a:xfrm>
              <a:off x="4742" y="2153"/>
              <a:ext cx="5" cy="13"/>
            </a:xfrm>
            <a:custGeom>
              <a:avLst/>
              <a:gdLst>
                <a:gd name="T0" fmla="*/ 5 w 5"/>
                <a:gd name="T1" fmla="*/ 5 h 15"/>
                <a:gd name="T2" fmla="*/ 5 w 5"/>
                <a:gd name="T3" fmla="*/ 8 h 15"/>
                <a:gd name="T4" fmla="*/ 5 w 5"/>
                <a:gd name="T5" fmla="*/ 9 h 15"/>
                <a:gd name="T6" fmla="*/ 4 w 5"/>
                <a:gd name="T7" fmla="*/ 9 h 15"/>
                <a:gd name="T8" fmla="*/ 3 w 5"/>
                <a:gd name="T9" fmla="*/ 10 h 15"/>
                <a:gd name="T10" fmla="*/ 2 w 5"/>
                <a:gd name="T11" fmla="*/ 9 h 15"/>
                <a:gd name="T12" fmla="*/ 0 w 5"/>
                <a:gd name="T13" fmla="*/ 8 h 15"/>
                <a:gd name="T14" fmla="*/ 0 w 5"/>
                <a:gd name="T15" fmla="*/ 4 h 15"/>
                <a:gd name="T16" fmla="*/ 0 w 5"/>
                <a:gd name="T17" fmla="*/ 3 h 15"/>
                <a:gd name="T18" fmla="*/ 2 w 5"/>
                <a:gd name="T19" fmla="*/ 3 h 15"/>
                <a:gd name="T20" fmla="*/ 3 w 5"/>
                <a:gd name="T21" fmla="*/ 1 h 15"/>
                <a:gd name="T22" fmla="*/ 3 w 5"/>
                <a:gd name="T23" fmla="*/ 1 h 15"/>
                <a:gd name="T24" fmla="*/ 4 w 5"/>
                <a:gd name="T25" fmla="*/ 0 h 15"/>
                <a:gd name="T26" fmla="*/ 4 w 5"/>
                <a:gd name="T27" fmla="*/ 1 h 15"/>
                <a:gd name="T28" fmla="*/ 5 w 5"/>
                <a:gd name="T29" fmla="*/ 3 h 15"/>
                <a:gd name="T30" fmla="*/ 5 w 5"/>
                <a:gd name="T31" fmla="*/ 3 h 15"/>
                <a:gd name="T32" fmla="*/ 5 w 5"/>
                <a:gd name="T33" fmla="*/ 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15"/>
                <a:gd name="T53" fmla="*/ 5 w 5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15">
                  <a:moveTo>
                    <a:pt x="5" y="8"/>
                  </a:moveTo>
                  <a:lnTo>
                    <a:pt x="5" y="11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4742" y="2146"/>
              <a:ext cx="10" cy="15"/>
            </a:xfrm>
            <a:custGeom>
              <a:avLst/>
              <a:gdLst>
                <a:gd name="T0" fmla="*/ 7 w 12"/>
                <a:gd name="T1" fmla="*/ 7 h 19"/>
                <a:gd name="T2" fmla="*/ 7 w 12"/>
                <a:gd name="T3" fmla="*/ 5 h 19"/>
                <a:gd name="T4" fmla="*/ 6 w 12"/>
                <a:gd name="T5" fmla="*/ 3 h 19"/>
                <a:gd name="T6" fmla="*/ 6 w 12"/>
                <a:gd name="T7" fmla="*/ 2 h 19"/>
                <a:gd name="T8" fmla="*/ 3 w 12"/>
                <a:gd name="T9" fmla="*/ 0 h 19"/>
                <a:gd name="T10" fmla="*/ 3 w 12"/>
                <a:gd name="T11" fmla="*/ 0 h 19"/>
                <a:gd name="T12" fmla="*/ 3 w 12"/>
                <a:gd name="T13" fmla="*/ 1 h 19"/>
                <a:gd name="T14" fmla="*/ 2 w 12"/>
                <a:gd name="T15" fmla="*/ 2 h 19"/>
                <a:gd name="T16" fmla="*/ 0 w 12"/>
                <a:gd name="T17" fmla="*/ 2 h 19"/>
                <a:gd name="T18" fmla="*/ 2 w 12"/>
                <a:gd name="T19" fmla="*/ 3 h 19"/>
                <a:gd name="T20" fmla="*/ 3 w 12"/>
                <a:gd name="T21" fmla="*/ 4 h 19"/>
                <a:gd name="T22" fmla="*/ 3 w 12"/>
                <a:gd name="T23" fmla="*/ 4 h 19"/>
                <a:gd name="T24" fmla="*/ 3 w 12"/>
                <a:gd name="T25" fmla="*/ 5 h 19"/>
                <a:gd name="T26" fmla="*/ 3 w 12"/>
                <a:gd name="T27" fmla="*/ 5 h 19"/>
                <a:gd name="T28" fmla="*/ 3 w 12"/>
                <a:gd name="T29" fmla="*/ 6 h 19"/>
                <a:gd name="T30" fmla="*/ 3 w 12"/>
                <a:gd name="T31" fmla="*/ 7 h 19"/>
                <a:gd name="T32" fmla="*/ 3 w 12"/>
                <a:gd name="T33" fmla="*/ 8 h 19"/>
                <a:gd name="T34" fmla="*/ 3 w 12"/>
                <a:gd name="T35" fmla="*/ 9 h 19"/>
                <a:gd name="T36" fmla="*/ 6 w 12"/>
                <a:gd name="T37" fmla="*/ 9 h 19"/>
                <a:gd name="T38" fmla="*/ 7 w 12"/>
                <a:gd name="T39" fmla="*/ 8 h 19"/>
                <a:gd name="T40" fmla="*/ 7 w 12"/>
                <a:gd name="T41" fmla="*/ 7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19"/>
                <a:gd name="T65" fmla="*/ 12 w 12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19">
                  <a:moveTo>
                    <a:pt x="12" y="15"/>
                  </a:moveTo>
                  <a:lnTo>
                    <a:pt x="12" y="10"/>
                  </a:lnTo>
                  <a:lnTo>
                    <a:pt x="10" y="6"/>
                  </a:lnTo>
                  <a:lnTo>
                    <a:pt x="9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7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66"/>
            <p:cNvSpPr>
              <a:spLocks/>
            </p:cNvSpPr>
            <p:nvPr/>
          </p:nvSpPr>
          <p:spPr bwMode="auto">
            <a:xfrm>
              <a:off x="4655" y="2153"/>
              <a:ext cx="5" cy="12"/>
            </a:xfrm>
            <a:custGeom>
              <a:avLst/>
              <a:gdLst>
                <a:gd name="T0" fmla="*/ 0 w 6"/>
                <a:gd name="T1" fmla="*/ 4 h 14"/>
                <a:gd name="T2" fmla="*/ 0 w 6"/>
                <a:gd name="T3" fmla="*/ 5 h 14"/>
                <a:gd name="T4" fmla="*/ 1 w 6"/>
                <a:gd name="T5" fmla="*/ 7 h 14"/>
                <a:gd name="T6" fmla="*/ 1 w 6"/>
                <a:gd name="T7" fmla="*/ 8 h 14"/>
                <a:gd name="T8" fmla="*/ 2 w 6"/>
                <a:gd name="T9" fmla="*/ 9 h 14"/>
                <a:gd name="T10" fmla="*/ 3 w 6"/>
                <a:gd name="T11" fmla="*/ 8 h 14"/>
                <a:gd name="T12" fmla="*/ 3 w 6"/>
                <a:gd name="T13" fmla="*/ 7 h 14"/>
                <a:gd name="T14" fmla="*/ 3 w 6"/>
                <a:gd name="T15" fmla="*/ 4 h 14"/>
                <a:gd name="T16" fmla="*/ 3 w 6"/>
                <a:gd name="T17" fmla="*/ 3 h 14"/>
                <a:gd name="T18" fmla="*/ 3 w 6"/>
                <a:gd name="T19" fmla="*/ 3 h 14"/>
                <a:gd name="T20" fmla="*/ 3 w 6"/>
                <a:gd name="T21" fmla="*/ 3 h 14"/>
                <a:gd name="T22" fmla="*/ 2 w 6"/>
                <a:gd name="T23" fmla="*/ 3 h 14"/>
                <a:gd name="T24" fmla="*/ 2 w 6"/>
                <a:gd name="T25" fmla="*/ 0 h 14"/>
                <a:gd name="T26" fmla="*/ 1 w 6"/>
                <a:gd name="T27" fmla="*/ 1 h 14"/>
                <a:gd name="T28" fmla="*/ 1 w 6"/>
                <a:gd name="T29" fmla="*/ 3 h 14"/>
                <a:gd name="T30" fmla="*/ 0 w 6"/>
                <a:gd name="T31" fmla="*/ 3 h 14"/>
                <a:gd name="T32" fmla="*/ 0 w 6"/>
                <a:gd name="T33" fmla="*/ 4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14"/>
                <a:gd name="T53" fmla="*/ 6 w 6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14">
                  <a:moveTo>
                    <a:pt x="0" y="7"/>
                  </a:moveTo>
                  <a:lnTo>
                    <a:pt x="0" y="8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7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67"/>
            <p:cNvSpPr>
              <a:spLocks/>
            </p:cNvSpPr>
            <p:nvPr/>
          </p:nvSpPr>
          <p:spPr bwMode="auto">
            <a:xfrm>
              <a:off x="4648" y="2143"/>
              <a:ext cx="10" cy="17"/>
            </a:xfrm>
            <a:custGeom>
              <a:avLst/>
              <a:gdLst>
                <a:gd name="T0" fmla="*/ 5 w 11"/>
                <a:gd name="T1" fmla="*/ 13 h 19"/>
                <a:gd name="T2" fmla="*/ 5 w 11"/>
                <a:gd name="T3" fmla="*/ 12 h 19"/>
                <a:gd name="T4" fmla="*/ 5 w 11"/>
                <a:gd name="T5" fmla="*/ 11 h 19"/>
                <a:gd name="T6" fmla="*/ 5 w 11"/>
                <a:gd name="T7" fmla="*/ 9 h 19"/>
                <a:gd name="T8" fmla="*/ 6 w 11"/>
                <a:gd name="T9" fmla="*/ 8 h 19"/>
                <a:gd name="T10" fmla="*/ 6 w 11"/>
                <a:gd name="T11" fmla="*/ 7 h 19"/>
                <a:gd name="T12" fmla="*/ 7 w 11"/>
                <a:gd name="T13" fmla="*/ 5 h 19"/>
                <a:gd name="T14" fmla="*/ 7 w 11"/>
                <a:gd name="T15" fmla="*/ 4 h 19"/>
                <a:gd name="T16" fmla="*/ 8 w 11"/>
                <a:gd name="T17" fmla="*/ 3 h 19"/>
                <a:gd name="T18" fmla="*/ 8 w 11"/>
                <a:gd name="T19" fmla="*/ 3 h 19"/>
                <a:gd name="T20" fmla="*/ 6 w 11"/>
                <a:gd name="T21" fmla="*/ 2 h 19"/>
                <a:gd name="T22" fmla="*/ 5 w 11"/>
                <a:gd name="T23" fmla="*/ 1 h 19"/>
                <a:gd name="T24" fmla="*/ 5 w 11"/>
                <a:gd name="T25" fmla="*/ 0 h 19"/>
                <a:gd name="T26" fmla="*/ 4 w 11"/>
                <a:gd name="T27" fmla="*/ 2 h 19"/>
                <a:gd name="T28" fmla="*/ 3 w 11"/>
                <a:gd name="T29" fmla="*/ 4 h 19"/>
                <a:gd name="T30" fmla="*/ 1 w 11"/>
                <a:gd name="T31" fmla="*/ 6 h 19"/>
                <a:gd name="T32" fmla="*/ 0 w 11"/>
                <a:gd name="T33" fmla="*/ 12 h 19"/>
                <a:gd name="T34" fmla="*/ 1 w 11"/>
                <a:gd name="T35" fmla="*/ 12 h 19"/>
                <a:gd name="T36" fmla="*/ 2 w 11"/>
                <a:gd name="T37" fmla="*/ 13 h 19"/>
                <a:gd name="T38" fmla="*/ 4 w 11"/>
                <a:gd name="T39" fmla="*/ 13 h 19"/>
                <a:gd name="T40" fmla="*/ 5 w 11"/>
                <a:gd name="T41" fmla="*/ 13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9"/>
                <a:gd name="T65" fmla="*/ 11 w 11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9">
                  <a:moveTo>
                    <a:pt x="7" y="18"/>
                  </a:moveTo>
                  <a:lnTo>
                    <a:pt x="7" y="16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68"/>
            <p:cNvSpPr>
              <a:spLocks/>
            </p:cNvSpPr>
            <p:nvPr/>
          </p:nvSpPr>
          <p:spPr bwMode="auto">
            <a:xfrm>
              <a:off x="4655" y="2102"/>
              <a:ext cx="89" cy="31"/>
            </a:xfrm>
            <a:custGeom>
              <a:avLst/>
              <a:gdLst>
                <a:gd name="T0" fmla="*/ 29 w 106"/>
                <a:gd name="T1" fmla="*/ 8 h 37"/>
                <a:gd name="T2" fmla="*/ 33 w 106"/>
                <a:gd name="T3" fmla="*/ 8 h 37"/>
                <a:gd name="T4" fmla="*/ 37 w 106"/>
                <a:gd name="T5" fmla="*/ 7 h 37"/>
                <a:gd name="T6" fmla="*/ 40 w 106"/>
                <a:gd name="T7" fmla="*/ 3 h 37"/>
                <a:gd name="T8" fmla="*/ 47 w 106"/>
                <a:gd name="T9" fmla="*/ 3 h 37"/>
                <a:gd name="T10" fmla="*/ 55 w 106"/>
                <a:gd name="T11" fmla="*/ 4 h 37"/>
                <a:gd name="T12" fmla="*/ 59 w 106"/>
                <a:gd name="T13" fmla="*/ 8 h 37"/>
                <a:gd name="T14" fmla="*/ 56 w 106"/>
                <a:gd name="T15" fmla="*/ 14 h 37"/>
                <a:gd name="T16" fmla="*/ 46 w 106"/>
                <a:gd name="T17" fmla="*/ 19 h 37"/>
                <a:gd name="T18" fmla="*/ 39 w 106"/>
                <a:gd name="T19" fmla="*/ 15 h 37"/>
                <a:gd name="T20" fmla="*/ 37 w 106"/>
                <a:gd name="T21" fmla="*/ 7 h 37"/>
                <a:gd name="T22" fmla="*/ 35 w 106"/>
                <a:gd name="T23" fmla="*/ 12 h 37"/>
                <a:gd name="T24" fmla="*/ 41 w 106"/>
                <a:gd name="T25" fmla="*/ 19 h 37"/>
                <a:gd name="T26" fmla="*/ 54 w 106"/>
                <a:gd name="T27" fmla="*/ 20 h 37"/>
                <a:gd name="T28" fmla="*/ 60 w 106"/>
                <a:gd name="T29" fmla="*/ 11 h 37"/>
                <a:gd name="T30" fmla="*/ 60 w 106"/>
                <a:gd name="T31" fmla="*/ 8 h 37"/>
                <a:gd name="T32" fmla="*/ 62 w 106"/>
                <a:gd name="T33" fmla="*/ 8 h 37"/>
                <a:gd name="T34" fmla="*/ 63 w 106"/>
                <a:gd name="T35" fmla="*/ 7 h 37"/>
                <a:gd name="T36" fmla="*/ 63 w 106"/>
                <a:gd name="T37" fmla="*/ 5 h 37"/>
                <a:gd name="T38" fmla="*/ 60 w 106"/>
                <a:gd name="T39" fmla="*/ 3 h 37"/>
                <a:gd name="T40" fmla="*/ 54 w 106"/>
                <a:gd name="T41" fmla="*/ 3 h 37"/>
                <a:gd name="T42" fmla="*/ 46 w 106"/>
                <a:gd name="T43" fmla="*/ 0 h 37"/>
                <a:gd name="T44" fmla="*/ 38 w 106"/>
                <a:gd name="T45" fmla="*/ 1 h 37"/>
                <a:gd name="T46" fmla="*/ 34 w 106"/>
                <a:gd name="T47" fmla="*/ 3 h 37"/>
                <a:gd name="T48" fmla="*/ 29 w 106"/>
                <a:gd name="T49" fmla="*/ 4 h 37"/>
                <a:gd name="T50" fmla="*/ 23 w 106"/>
                <a:gd name="T51" fmla="*/ 1 h 37"/>
                <a:gd name="T52" fmla="*/ 15 w 106"/>
                <a:gd name="T53" fmla="*/ 0 h 37"/>
                <a:gd name="T54" fmla="*/ 10 w 106"/>
                <a:gd name="T55" fmla="*/ 1 h 37"/>
                <a:gd name="T56" fmla="*/ 5 w 106"/>
                <a:gd name="T57" fmla="*/ 3 h 37"/>
                <a:gd name="T58" fmla="*/ 3 w 106"/>
                <a:gd name="T59" fmla="*/ 7 h 37"/>
                <a:gd name="T60" fmla="*/ 3 w 106"/>
                <a:gd name="T61" fmla="*/ 7 h 37"/>
                <a:gd name="T62" fmla="*/ 4 w 106"/>
                <a:gd name="T63" fmla="*/ 9 h 37"/>
                <a:gd name="T64" fmla="*/ 7 w 106"/>
                <a:gd name="T65" fmla="*/ 16 h 37"/>
                <a:gd name="T66" fmla="*/ 16 w 106"/>
                <a:gd name="T67" fmla="*/ 22 h 37"/>
                <a:gd name="T68" fmla="*/ 24 w 106"/>
                <a:gd name="T69" fmla="*/ 17 h 37"/>
                <a:gd name="T70" fmla="*/ 28 w 106"/>
                <a:gd name="T71" fmla="*/ 9 h 37"/>
                <a:gd name="T72" fmla="*/ 24 w 106"/>
                <a:gd name="T73" fmla="*/ 13 h 37"/>
                <a:gd name="T74" fmla="*/ 20 w 106"/>
                <a:gd name="T75" fmla="*/ 18 h 37"/>
                <a:gd name="T76" fmla="*/ 11 w 106"/>
                <a:gd name="T77" fmla="*/ 19 h 37"/>
                <a:gd name="T78" fmla="*/ 7 w 106"/>
                <a:gd name="T79" fmla="*/ 12 h 37"/>
                <a:gd name="T80" fmla="*/ 8 w 106"/>
                <a:gd name="T81" fmla="*/ 5 h 37"/>
                <a:gd name="T82" fmla="*/ 14 w 106"/>
                <a:gd name="T83" fmla="*/ 3 h 37"/>
                <a:gd name="T84" fmla="*/ 19 w 106"/>
                <a:gd name="T85" fmla="*/ 3 h 37"/>
                <a:gd name="T86" fmla="*/ 24 w 106"/>
                <a:gd name="T87" fmla="*/ 5 h 37"/>
                <a:gd name="T88" fmla="*/ 28 w 106"/>
                <a:gd name="T89" fmla="*/ 9 h 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6"/>
                <a:gd name="T136" fmla="*/ 0 h 37"/>
                <a:gd name="T137" fmla="*/ 106 w 106"/>
                <a:gd name="T138" fmla="*/ 37 h 3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6" h="37">
                  <a:moveTo>
                    <a:pt x="47" y="15"/>
                  </a:moveTo>
                  <a:lnTo>
                    <a:pt x="49" y="13"/>
                  </a:lnTo>
                  <a:lnTo>
                    <a:pt x="53" y="12"/>
                  </a:lnTo>
                  <a:lnTo>
                    <a:pt x="56" y="13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3" y="7"/>
                  </a:lnTo>
                  <a:lnTo>
                    <a:pt x="68" y="4"/>
                  </a:lnTo>
                  <a:lnTo>
                    <a:pt x="75" y="4"/>
                  </a:lnTo>
                  <a:lnTo>
                    <a:pt x="80" y="4"/>
                  </a:lnTo>
                  <a:lnTo>
                    <a:pt x="86" y="5"/>
                  </a:lnTo>
                  <a:lnTo>
                    <a:pt x="93" y="7"/>
                  </a:lnTo>
                  <a:lnTo>
                    <a:pt x="97" y="9"/>
                  </a:lnTo>
                  <a:lnTo>
                    <a:pt x="99" y="13"/>
                  </a:lnTo>
                  <a:lnTo>
                    <a:pt x="98" y="18"/>
                  </a:lnTo>
                  <a:lnTo>
                    <a:pt x="95" y="24"/>
                  </a:lnTo>
                  <a:lnTo>
                    <a:pt x="88" y="31"/>
                  </a:lnTo>
                  <a:lnTo>
                    <a:pt x="78" y="34"/>
                  </a:lnTo>
                  <a:lnTo>
                    <a:pt x="71" y="31"/>
                  </a:lnTo>
                  <a:lnTo>
                    <a:pt x="67" y="26"/>
                  </a:lnTo>
                  <a:lnTo>
                    <a:pt x="64" y="19"/>
                  </a:lnTo>
                  <a:lnTo>
                    <a:pt x="62" y="12"/>
                  </a:lnTo>
                  <a:lnTo>
                    <a:pt x="57" y="14"/>
                  </a:lnTo>
                  <a:lnTo>
                    <a:pt x="60" y="20"/>
                  </a:lnTo>
                  <a:lnTo>
                    <a:pt x="63" y="27"/>
                  </a:lnTo>
                  <a:lnTo>
                    <a:pt x="69" y="34"/>
                  </a:lnTo>
                  <a:lnTo>
                    <a:pt x="78" y="37"/>
                  </a:lnTo>
                  <a:lnTo>
                    <a:pt x="91" y="35"/>
                  </a:lnTo>
                  <a:lnTo>
                    <a:pt x="98" y="27"/>
                  </a:lnTo>
                  <a:lnTo>
                    <a:pt x="101" y="19"/>
                  </a:lnTo>
                  <a:lnTo>
                    <a:pt x="103" y="13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6" y="12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1" y="6"/>
                  </a:lnTo>
                  <a:lnTo>
                    <a:pt x="97" y="4"/>
                  </a:lnTo>
                  <a:lnTo>
                    <a:pt x="91" y="3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1" y="4"/>
                  </a:lnTo>
                  <a:lnTo>
                    <a:pt x="57" y="6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3" y="4"/>
                  </a:lnTo>
                  <a:lnTo>
                    <a:pt x="38" y="1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8" y="5"/>
                  </a:lnTo>
                  <a:lnTo>
                    <a:pt x="0" y="5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8" y="20"/>
                  </a:lnTo>
                  <a:lnTo>
                    <a:pt x="11" y="28"/>
                  </a:lnTo>
                  <a:lnTo>
                    <a:pt x="17" y="35"/>
                  </a:lnTo>
                  <a:lnTo>
                    <a:pt x="27" y="37"/>
                  </a:lnTo>
                  <a:lnTo>
                    <a:pt x="38" y="35"/>
                  </a:lnTo>
                  <a:lnTo>
                    <a:pt x="42" y="29"/>
                  </a:lnTo>
                  <a:lnTo>
                    <a:pt x="45" y="23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2" y="21"/>
                  </a:lnTo>
                  <a:lnTo>
                    <a:pt x="40" y="27"/>
                  </a:lnTo>
                  <a:lnTo>
                    <a:pt x="35" y="31"/>
                  </a:lnTo>
                  <a:lnTo>
                    <a:pt x="27" y="34"/>
                  </a:lnTo>
                  <a:lnTo>
                    <a:pt x="19" y="33"/>
                  </a:lnTo>
                  <a:lnTo>
                    <a:pt x="15" y="28"/>
                  </a:lnTo>
                  <a:lnTo>
                    <a:pt x="11" y="20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8" y="5"/>
                  </a:lnTo>
                  <a:lnTo>
                    <a:pt x="42" y="8"/>
                  </a:lnTo>
                  <a:lnTo>
                    <a:pt x="45" y="14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4513" y="2642"/>
              <a:ext cx="55" cy="186"/>
            </a:xfrm>
            <a:custGeom>
              <a:avLst/>
              <a:gdLst>
                <a:gd name="T0" fmla="*/ 25 w 66"/>
                <a:gd name="T1" fmla="*/ 1 h 220"/>
                <a:gd name="T2" fmla="*/ 8 w 66"/>
                <a:gd name="T3" fmla="*/ 3 h 220"/>
                <a:gd name="T4" fmla="*/ 0 w 66"/>
                <a:gd name="T5" fmla="*/ 3 h 220"/>
                <a:gd name="T6" fmla="*/ 1 w 66"/>
                <a:gd name="T7" fmla="*/ 19 h 220"/>
                <a:gd name="T8" fmla="*/ 7 w 66"/>
                <a:gd name="T9" fmla="*/ 127 h 220"/>
                <a:gd name="T10" fmla="*/ 7 w 66"/>
                <a:gd name="T11" fmla="*/ 133 h 220"/>
                <a:gd name="T12" fmla="*/ 12 w 66"/>
                <a:gd name="T13" fmla="*/ 133 h 220"/>
                <a:gd name="T14" fmla="*/ 33 w 66"/>
                <a:gd name="T15" fmla="*/ 131 h 220"/>
                <a:gd name="T16" fmla="*/ 38 w 66"/>
                <a:gd name="T17" fmla="*/ 131 h 220"/>
                <a:gd name="T18" fmla="*/ 38 w 66"/>
                <a:gd name="T19" fmla="*/ 124 h 220"/>
                <a:gd name="T20" fmla="*/ 33 w 66"/>
                <a:gd name="T21" fmla="*/ 14 h 220"/>
                <a:gd name="T22" fmla="*/ 32 w 66"/>
                <a:gd name="T23" fmla="*/ 0 h 220"/>
                <a:gd name="T24" fmla="*/ 25 w 66"/>
                <a:gd name="T25" fmla="*/ 1 h 2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220"/>
                <a:gd name="T41" fmla="*/ 66 w 66"/>
                <a:gd name="T42" fmla="*/ 220 h 2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220">
                  <a:moveTo>
                    <a:pt x="43" y="1"/>
                  </a:moveTo>
                  <a:lnTo>
                    <a:pt x="13" y="4"/>
                  </a:lnTo>
                  <a:lnTo>
                    <a:pt x="0" y="5"/>
                  </a:lnTo>
                  <a:lnTo>
                    <a:pt x="1" y="31"/>
                  </a:lnTo>
                  <a:lnTo>
                    <a:pt x="12" y="211"/>
                  </a:lnTo>
                  <a:lnTo>
                    <a:pt x="12" y="220"/>
                  </a:lnTo>
                  <a:lnTo>
                    <a:pt x="21" y="220"/>
                  </a:lnTo>
                  <a:lnTo>
                    <a:pt x="58" y="216"/>
                  </a:lnTo>
                  <a:lnTo>
                    <a:pt x="66" y="216"/>
                  </a:lnTo>
                  <a:lnTo>
                    <a:pt x="66" y="206"/>
                  </a:lnTo>
                  <a:lnTo>
                    <a:pt x="57" y="24"/>
                  </a:lnTo>
                  <a:lnTo>
                    <a:pt x="55" y="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4523" y="2642"/>
              <a:ext cx="72" cy="193"/>
            </a:xfrm>
            <a:custGeom>
              <a:avLst/>
              <a:gdLst>
                <a:gd name="T0" fmla="*/ 0 w 86"/>
                <a:gd name="T1" fmla="*/ 133 h 228"/>
                <a:gd name="T2" fmla="*/ 6 w 86"/>
                <a:gd name="T3" fmla="*/ 133 h 228"/>
                <a:gd name="T4" fmla="*/ 28 w 86"/>
                <a:gd name="T5" fmla="*/ 131 h 228"/>
                <a:gd name="T6" fmla="*/ 32 w 86"/>
                <a:gd name="T7" fmla="*/ 131 h 228"/>
                <a:gd name="T8" fmla="*/ 32 w 86"/>
                <a:gd name="T9" fmla="*/ 124 h 228"/>
                <a:gd name="T10" fmla="*/ 27 w 86"/>
                <a:gd name="T11" fmla="*/ 14 h 228"/>
                <a:gd name="T12" fmla="*/ 25 w 86"/>
                <a:gd name="T13" fmla="*/ 0 h 228"/>
                <a:gd name="T14" fmla="*/ 45 w 86"/>
                <a:gd name="T15" fmla="*/ 41 h 228"/>
                <a:gd name="T16" fmla="*/ 50 w 86"/>
                <a:gd name="T17" fmla="*/ 136 h 228"/>
                <a:gd name="T18" fmla="*/ 29 w 86"/>
                <a:gd name="T19" fmla="*/ 138 h 228"/>
                <a:gd name="T20" fmla="*/ 0 w 86"/>
                <a:gd name="T21" fmla="*/ 133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28"/>
                <a:gd name="T35" fmla="*/ 86 w 86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28">
                  <a:moveTo>
                    <a:pt x="0" y="220"/>
                  </a:moveTo>
                  <a:lnTo>
                    <a:pt x="9" y="220"/>
                  </a:lnTo>
                  <a:lnTo>
                    <a:pt x="46" y="216"/>
                  </a:lnTo>
                  <a:lnTo>
                    <a:pt x="54" y="216"/>
                  </a:lnTo>
                  <a:lnTo>
                    <a:pt x="54" y="206"/>
                  </a:lnTo>
                  <a:lnTo>
                    <a:pt x="45" y="24"/>
                  </a:lnTo>
                  <a:lnTo>
                    <a:pt x="43" y="0"/>
                  </a:lnTo>
                  <a:lnTo>
                    <a:pt x="77" y="69"/>
                  </a:lnTo>
                  <a:lnTo>
                    <a:pt x="86" y="225"/>
                  </a:lnTo>
                  <a:lnTo>
                    <a:pt x="50" y="228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4513" y="2646"/>
              <a:ext cx="10" cy="23"/>
            </a:xfrm>
            <a:custGeom>
              <a:avLst/>
              <a:gdLst>
                <a:gd name="T0" fmla="*/ 6 w 13"/>
                <a:gd name="T1" fmla="*/ 0 h 27"/>
                <a:gd name="T2" fmla="*/ 0 w 13"/>
                <a:gd name="T3" fmla="*/ 1 h 27"/>
                <a:gd name="T4" fmla="*/ 1 w 13"/>
                <a:gd name="T5" fmla="*/ 17 h 27"/>
                <a:gd name="T6" fmla="*/ 2 w 13"/>
                <a:gd name="T7" fmla="*/ 17 h 27"/>
                <a:gd name="T8" fmla="*/ 2 w 13"/>
                <a:gd name="T9" fmla="*/ 16 h 27"/>
                <a:gd name="T10" fmla="*/ 3 w 13"/>
                <a:gd name="T11" fmla="*/ 16 h 27"/>
                <a:gd name="T12" fmla="*/ 3 w 13"/>
                <a:gd name="T13" fmla="*/ 16 h 27"/>
                <a:gd name="T14" fmla="*/ 3 w 13"/>
                <a:gd name="T15" fmla="*/ 6 h 27"/>
                <a:gd name="T16" fmla="*/ 6 w 13"/>
                <a:gd name="T17" fmla="*/ 3 h 27"/>
                <a:gd name="T18" fmla="*/ 6 w 13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7"/>
                <a:gd name="T32" fmla="*/ 13 w 1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7">
                  <a:moveTo>
                    <a:pt x="13" y="0"/>
                  </a:moveTo>
                  <a:lnTo>
                    <a:pt x="0" y="1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9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72"/>
            <p:cNvSpPr>
              <a:spLocks/>
            </p:cNvSpPr>
            <p:nvPr/>
          </p:nvSpPr>
          <p:spPr bwMode="auto">
            <a:xfrm>
              <a:off x="4523" y="2821"/>
              <a:ext cx="7" cy="7"/>
            </a:xfrm>
            <a:custGeom>
              <a:avLst/>
              <a:gdLst>
                <a:gd name="T0" fmla="*/ 4 w 9"/>
                <a:gd name="T1" fmla="*/ 4 h 9"/>
                <a:gd name="T2" fmla="*/ 0 w 9"/>
                <a:gd name="T3" fmla="*/ 4 h 9"/>
                <a:gd name="T4" fmla="*/ 0 w 9"/>
                <a:gd name="T5" fmla="*/ 0 h 9"/>
                <a:gd name="T6" fmla="*/ 2 w 9"/>
                <a:gd name="T7" fmla="*/ 1 h 9"/>
                <a:gd name="T8" fmla="*/ 3 w 9"/>
                <a:gd name="T9" fmla="*/ 2 h 9"/>
                <a:gd name="T10" fmla="*/ 4 w 9"/>
                <a:gd name="T11" fmla="*/ 3 h 9"/>
                <a:gd name="T12" fmla="*/ 4 w 9"/>
                <a:gd name="T13" fmla="*/ 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8" y="6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4561" y="2816"/>
              <a:ext cx="7" cy="8"/>
            </a:xfrm>
            <a:custGeom>
              <a:avLst/>
              <a:gdLst>
                <a:gd name="T0" fmla="*/ 0 w 8"/>
                <a:gd name="T1" fmla="*/ 5 h 10"/>
                <a:gd name="T2" fmla="*/ 5 w 8"/>
                <a:gd name="T3" fmla="*/ 5 h 10"/>
                <a:gd name="T4" fmla="*/ 5 w 8"/>
                <a:gd name="T5" fmla="*/ 0 h 10"/>
                <a:gd name="T6" fmla="*/ 4 w 8"/>
                <a:gd name="T7" fmla="*/ 2 h 10"/>
                <a:gd name="T8" fmla="*/ 2 w 8"/>
                <a:gd name="T9" fmla="*/ 2 h 10"/>
                <a:gd name="T10" fmla="*/ 1 w 8"/>
                <a:gd name="T11" fmla="*/ 4 h 10"/>
                <a:gd name="T12" fmla="*/ 0 w 8"/>
                <a:gd name="T13" fmla="*/ 5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0"/>
                <a:gd name="T23" fmla="*/ 8 w 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0">
                  <a:moveTo>
                    <a:pt x="0" y="10"/>
                  </a:moveTo>
                  <a:lnTo>
                    <a:pt x="8" y="1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74"/>
            <p:cNvSpPr>
              <a:spLocks/>
            </p:cNvSpPr>
            <p:nvPr/>
          </p:nvSpPr>
          <p:spPr bwMode="auto">
            <a:xfrm>
              <a:off x="4548" y="2642"/>
              <a:ext cx="12" cy="20"/>
            </a:xfrm>
            <a:custGeom>
              <a:avLst/>
              <a:gdLst>
                <a:gd name="T0" fmla="*/ 9 w 14"/>
                <a:gd name="T1" fmla="*/ 14 h 24"/>
                <a:gd name="T2" fmla="*/ 8 w 14"/>
                <a:gd name="T3" fmla="*/ 0 h 24"/>
                <a:gd name="T4" fmla="*/ 0 w 14"/>
                <a:gd name="T5" fmla="*/ 1 h 24"/>
                <a:gd name="T6" fmla="*/ 0 w 14"/>
                <a:gd name="T7" fmla="*/ 5 h 24"/>
                <a:gd name="T8" fmla="*/ 4 w 14"/>
                <a:gd name="T9" fmla="*/ 6 h 24"/>
                <a:gd name="T10" fmla="*/ 5 w 14"/>
                <a:gd name="T11" fmla="*/ 13 h 24"/>
                <a:gd name="T12" fmla="*/ 9 w 14"/>
                <a:gd name="T13" fmla="*/ 1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24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0" y="8"/>
                  </a:lnTo>
                  <a:lnTo>
                    <a:pt x="7" y="10"/>
                  </a:lnTo>
                  <a:lnTo>
                    <a:pt x="8" y="2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4996" y="3042"/>
              <a:ext cx="372" cy="59"/>
            </a:xfrm>
            <a:custGeom>
              <a:avLst/>
              <a:gdLst>
                <a:gd name="T0" fmla="*/ 193 w 446"/>
                <a:gd name="T1" fmla="*/ 7 h 69"/>
                <a:gd name="T2" fmla="*/ 168 w 446"/>
                <a:gd name="T3" fmla="*/ 6 h 69"/>
                <a:gd name="T4" fmla="*/ 153 w 446"/>
                <a:gd name="T5" fmla="*/ 5 h 69"/>
                <a:gd name="T6" fmla="*/ 142 w 446"/>
                <a:gd name="T7" fmla="*/ 7 h 69"/>
                <a:gd name="T8" fmla="*/ 133 w 446"/>
                <a:gd name="T9" fmla="*/ 7 h 69"/>
                <a:gd name="T10" fmla="*/ 123 w 446"/>
                <a:gd name="T11" fmla="*/ 5 h 69"/>
                <a:gd name="T12" fmla="*/ 117 w 446"/>
                <a:gd name="T13" fmla="*/ 4 h 69"/>
                <a:gd name="T14" fmla="*/ 108 w 446"/>
                <a:gd name="T15" fmla="*/ 3 h 69"/>
                <a:gd name="T16" fmla="*/ 93 w 446"/>
                <a:gd name="T17" fmla="*/ 2 h 69"/>
                <a:gd name="T18" fmla="*/ 81 w 446"/>
                <a:gd name="T19" fmla="*/ 0 h 69"/>
                <a:gd name="T20" fmla="*/ 66 w 446"/>
                <a:gd name="T21" fmla="*/ 3 h 69"/>
                <a:gd name="T22" fmla="*/ 53 w 446"/>
                <a:gd name="T23" fmla="*/ 7 h 69"/>
                <a:gd name="T24" fmla="*/ 41 w 446"/>
                <a:gd name="T25" fmla="*/ 10 h 69"/>
                <a:gd name="T26" fmla="*/ 32 w 446"/>
                <a:gd name="T27" fmla="*/ 12 h 69"/>
                <a:gd name="T28" fmla="*/ 31 w 446"/>
                <a:gd name="T29" fmla="*/ 15 h 69"/>
                <a:gd name="T30" fmla="*/ 23 w 446"/>
                <a:gd name="T31" fmla="*/ 15 h 69"/>
                <a:gd name="T32" fmla="*/ 13 w 446"/>
                <a:gd name="T33" fmla="*/ 18 h 69"/>
                <a:gd name="T34" fmla="*/ 0 w 446"/>
                <a:gd name="T35" fmla="*/ 43 h 69"/>
                <a:gd name="T36" fmla="*/ 14 w 446"/>
                <a:gd name="T37" fmla="*/ 38 h 69"/>
                <a:gd name="T38" fmla="*/ 28 w 446"/>
                <a:gd name="T39" fmla="*/ 34 h 69"/>
                <a:gd name="T40" fmla="*/ 37 w 446"/>
                <a:gd name="T41" fmla="*/ 33 h 69"/>
                <a:gd name="T42" fmla="*/ 53 w 446"/>
                <a:gd name="T43" fmla="*/ 33 h 69"/>
                <a:gd name="T44" fmla="*/ 69 w 446"/>
                <a:gd name="T45" fmla="*/ 32 h 69"/>
                <a:gd name="T46" fmla="*/ 87 w 446"/>
                <a:gd name="T47" fmla="*/ 32 h 69"/>
                <a:gd name="T48" fmla="*/ 123 w 446"/>
                <a:gd name="T49" fmla="*/ 32 h 69"/>
                <a:gd name="T50" fmla="*/ 147 w 446"/>
                <a:gd name="T51" fmla="*/ 32 h 69"/>
                <a:gd name="T52" fmla="*/ 145 w 446"/>
                <a:gd name="T53" fmla="*/ 31 h 69"/>
                <a:gd name="T54" fmla="*/ 151 w 446"/>
                <a:gd name="T55" fmla="*/ 30 h 69"/>
                <a:gd name="T56" fmla="*/ 162 w 446"/>
                <a:gd name="T57" fmla="*/ 32 h 69"/>
                <a:gd name="T58" fmla="*/ 167 w 446"/>
                <a:gd name="T59" fmla="*/ 32 h 69"/>
                <a:gd name="T60" fmla="*/ 177 w 446"/>
                <a:gd name="T61" fmla="*/ 30 h 69"/>
                <a:gd name="T62" fmla="*/ 190 w 446"/>
                <a:gd name="T63" fmla="*/ 32 h 69"/>
                <a:gd name="T64" fmla="*/ 204 w 446"/>
                <a:gd name="T65" fmla="*/ 32 h 69"/>
                <a:gd name="T66" fmla="*/ 224 w 446"/>
                <a:gd name="T67" fmla="*/ 30 h 69"/>
                <a:gd name="T68" fmla="*/ 245 w 446"/>
                <a:gd name="T69" fmla="*/ 28 h 69"/>
                <a:gd name="T70" fmla="*/ 254 w 446"/>
                <a:gd name="T71" fmla="*/ 27 h 69"/>
                <a:gd name="T72" fmla="*/ 245 w 446"/>
                <a:gd name="T73" fmla="*/ 20 h 69"/>
                <a:gd name="T74" fmla="*/ 254 w 446"/>
                <a:gd name="T75" fmla="*/ 15 h 69"/>
                <a:gd name="T76" fmla="*/ 255 w 446"/>
                <a:gd name="T77" fmla="*/ 11 h 69"/>
                <a:gd name="T78" fmla="*/ 241 w 446"/>
                <a:gd name="T79" fmla="*/ 7 h 69"/>
                <a:gd name="T80" fmla="*/ 230 w 446"/>
                <a:gd name="T81" fmla="*/ 4 h 69"/>
                <a:gd name="T82" fmla="*/ 224 w 446"/>
                <a:gd name="T83" fmla="*/ 3 h 69"/>
                <a:gd name="T84" fmla="*/ 209 w 446"/>
                <a:gd name="T85" fmla="*/ 6 h 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6"/>
                <a:gd name="T130" fmla="*/ 0 h 69"/>
                <a:gd name="T131" fmla="*/ 446 w 446"/>
                <a:gd name="T132" fmla="*/ 69 h 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6" h="69">
                  <a:moveTo>
                    <a:pt x="351" y="11"/>
                  </a:moveTo>
                  <a:lnTo>
                    <a:pt x="343" y="11"/>
                  </a:lnTo>
                  <a:lnTo>
                    <a:pt x="332" y="11"/>
                  </a:lnTo>
                  <a:lnTo>
                    <a:pt x="319" y="11"/>
                  </a:lnTo>
                  <a:lnTo>
                    <a:pt x="304" y="10"/>
                  </a:lnTo>
                  <a:lnTo>
                    <a:pt x="290" y="9"/>
                  </a:lnTo>
                  <a:lnTo>
                    <a:pt x="279" y="8"/>
                  </a:lnTo>
                  <a:lnTo>
                    <a:pt x="270" y="8"/>
                  </a:lnTo>
                  <a:lnTo>
                    <a:pt x="264" y="8"/>
                  </a:lnTo>
                  <a:lnTo>
                    <a:pt x="257" y="9"/>
                  </a:lnTo>
                  <a:lnTo>
                    <a:pt x="251" y="10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5" y="11"/>
                  </a:lnTo>
                  <a:lnTo>
                    <a:pt x="230" y="10"/>
                  </a:lnTo>
                  <a:lnTo>
                    <a:pt x="225" y="10"/>
                  </a:lnTo>
                  <a:lnTo>
                    <a:pt x="219" y="9"/>
                  </a:lnTo>
                  <a:lnTo>
                    <a:pt x="213" y="8"/>
                  </a:lnTo>
                  <a:lnTo>
                    <a:pt x="208" y="8"/>
                  </a:lnTo>
                  <a:lnTo>
                    <a:pt x="204" y="7"/>
                  </a:lnTo>
                  <a:lnTo>
                    <a:pt x="201" y="7"/>
                  </a:lnTo>
                  <a:lnTo>
                    <a:pt x="198" y="7"/>
                  </a:lnTo>
                  <a:lnTo>
                    <a:pt x="193" y="6"/>
                  </a:lnTo>
                  <a:lnTo>
                    <a:pt x="186" y="6"/>
                  </a:lnTo>
                  <a:lnTo>
                    <a:pt x="178" y="4"/>
                  </a:lnTo>
                  <a:lnTo>
                    <a:pt x="170" y="3"/>
                  </a:lnTo>
                  <a:lnTo>
                    <a:pt x="161" y="2"/>
                  </a:lnTo>
                  <a:lnTo>
                    <a:pt x="153" y="1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31" y="1"/>
                  </a:lnTo>
                  <a:lnTo>
                    <a:pt x="122" y="2"/>
                  </a:lnTo>
                  <a:lnTo>
                    <a:pt x="114" y="4"/>
                  </a:lnTo>
                  <a:lnTo>
                    <a:pt x="105" y="8"/>
                  </a:lnTo>
                  <a:lnTo>
                    <a:pt x="98" y="10"/>
                  </a:lnTo>
                  <a:lnTo>
                    <a:pt x="91" y="11"/>
                  </a:lnTo>
                  <a:lnTo>
                    <a:pt x="87" y="13"/>
                  </a:lnTo>
                  <a:lnTo>
                    <a:pt x="80" y="15"/>
                  </a:lnTo>
                  <a:lnTo>
                    <a:pt x="71" y="16"/>
                  </a:lnTo>
                  <a:lnTo>
                    <a:pt x="62" y="18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3" y="22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48" y="25"/>
                  </a:lnTo>
                  <a:lnTo>
                    <a:pt x="42" y="24"/>
                  </a:lnTo>
                  <a:lnTo>
                    <a:pt x="38" y="25"/>
                  </a:lnTo>
                  <a:lnTo>
                    <a:pt x="32" y="25"/>
                  </a:lnTo>
                  <a:lnTo>
                    <a:pt x="26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0" y="69"/>
                  </a:lnTo>
                  <a:lnTo>
                    <a:pt x="8" y="66"/>
                  </a:lnTo>
                  <a:lnTo>
                    <a:pt x="16" y="63"/>
                  </a:lnTo>
                  <a:lnTo>
                    <a:pt x="24" y="61"/>
                  </a:lnTo>
                  <a:lnTo>
                    <a:pt x="32" y="57"/>
                  </a:lnTo>
                  <a:lnTo>
                    <a:pt x="40" y="56"/>
                  </a:lnTo>
                  <a:lnTo>
                    <a:pt x="47" y="55"/>
                  </a:lnTo>
                  <a:lnTo>
                    <a:pt x="53" y="54"/>
                  </a:lnTo>
                  <a:lnTo>
                    <a:pt x="57" y="54"/>
                  </a:lnTo>
                  <a:lnTo>
                    <a:pt x="63" y="54"/>
                  </a:lnTo>
                  <a:lnTo>
                    <a:pt x="71" y="54"/>
                  </a:lnTo>
                  <a:lnTo>
                    <a:pt x="80" y="54"/>
                  </a:lnTo>
                  <a:lnTo>
                    <a:pt x="91" y="54"/>
                  </a:lnTo>
                  <a:lnTo>
                    <a:pt x="101" y="54"/>
                  </a:lnTo>
                  <a:lnTo>
                    <a:pt x="112" y="53"/>
                  </a:lnTo>
                  <a:lnTo>
                    <a:pt x="120" y="53"/>
                  </a:lnTo>
                  <a:lnTo>
                    <a:pt x="125" y="52"/>
                  </a:lnTo>
                  <a:lnTo>
                    <a:pt x="135" y="52"/>
                  </a:lnTo>
                  <a:lnTo>
                    <a:pt x="150" y="52"/>
                  </a:lnTo>
                  <a:lnTo>
                    <a:pt x="169" y="52"/>
                  </a:lnTo>
                  <a:lnTo>
                    <a:pt x="191" y="52"/>
                  </a:lnTo>
                  <a:lnTo>
                    <a:pt x="213" y="52"/>
                  </a:lnTo>
                  <a:lnTo>
                    <a:pt x="231" y="52"/>
                  </a:lnTo>
                  <a:lnTo>
                    <a:pt x="245" y="52"/>
                  </a:lnTo>
                  <a:lnTo>
                    <a:pt x="253" y="52"/>
                  </a:lnTo>
                  <a:lnTo>
                    <a:pt x="252" y="52"/>
                  </a:lnTo>
                  <a:lnTo>
                    <a:pt x="252" y="51"/>
                  </a:lnTo>
                  <a:lnTo>
                    <a:pt x="251" y="49"/>
                  </a:lnTo>
                  <a:lnTo>
                    <a:pt x="250" y="48"/>
                  </a:lnTo>
                  <a:lnTo>
                    <a:pt x="255" y="48"/>
                  </a:lnTo>
                  <a:lnTo>
                    <a:pt x="260" y="48"/>
                  </a:lnTo>
                  <a:lnTo>
                    <a:pt x="266" y="48"/>
                  </a:lnTo>
                  <a:lnTo>
                    <a:pt x="272" y="49"/>
                  </a:lnTo>
                  <a:lnTo>
                    <a:pt x="278" y="51"/>
                  </a:lnTo>
                  <a:lnTo>
                    <a:pt x="282" y="51"/>
                  </a:lnTo>
                  <a:lnTo>
                    <a:pt x="286" y="52"/>
                  </a:lnTo>
                  <a:lnTo>
                    <a:pt x="288" y="52"/>
                  </a:lnTo>
                  <a:lnTo>
                    <a:pt x="293" y="52"/>
                  </a:lnTo>
                  <a:lnTo>
                    <a:pt x="298" y="49"/>
                  </a:lnTo>
                  <a:lnTo>
                    <a:pt x="305" y="48"/>
                  </a:lnTo>
                  <a:lnTo>
                    <a:pt x="312" y="48"/>
                  </a:lnTo>
                  <a:lnTo>
                    <a:pt x="319" y="49"/>
                  </a:lnTo>
                  <a:lnTo>
                    <a:pt x="327" y="51"/>
                  </a:lnTo>
                  <a:lnTo>
                    <a:pt x="336" y="52"/>
                  </a:lnTo>
                  <a:lnTo>
                    <a:pt x="343" y="52"/>
                  </a:lnTo>
                  <a:lnTo>
                    <a:pt x="351" y="52"/>
                  </a:lnTo>
                  <a:lnTo>
                    <a:pt x="362" y="51"/>
                  </a:lnTo>
                  <a:lnTo>
                    <a:pt x="374" y="51"/>
                  </a:lnTo>
                  <a:lnTo>
                    <a:pt x="387" y="48"/>
                  </a:lnTo>
                  <a:lnTo>
                    <a:pt x="401" y="47"/>
                  </a:lnTo>
                  <a:lnTo>
                    <a:pt x="412" y="46"/>
                  </a:lnTo>
                  <a:lnTo>
                    <a:pt x="423" y="46"/>
                  </a:lnTo>
                  <a:lnTo>
                    <a:pt x="430" y="46"/>
                  </a:lnTo>
                  <a:lnTo>
                    <a:pt x="437" y="46"/>
                  </a:lnTo>
                  <a:lnTo>
                    <a:pt x="439" y="43"/>
                  </a:lnTo>
                  <a:lnTo>
                    <a:pt x="436" y="39"/>
                  </a:lnTo>
                  <a:lnTo>
                    <a:pt x="429" y="37"/>
                  </a:lnTo>
                  <a:lnTo>
                    <a:pt x="423" y="32"/>
                  </a:lnTo>
                  <a:lnTo>
                    <a:pt x="423" y="28"/>
                  </a:lnTo>
                  <a:lnTo>
                    <a:pt x="429" y="23"/>
                  </a:lnTo>
                  <a:lnTo>
                    <a:pt x="438" y="23"/>
                  </a:lnTo>
                  <a:lnTo>
                    <a:pt x="446" y="24"/>
                  </a:lnTo>
                  <a:lnTo>
                    <a:pt x="446" y="22"/>
                  </a:lnTo>
                  <a:lnTo>
                    <a:pt x="440" y="17"/>
                  </a:lnTo>
                  <a:lnTo>
                    <a:pt x="429" y="15"/>
                  </a:lnTo>
                  <a:lnTo>
                    <a:pt x="422" y="14"/>
                  </a:lnTo>
                  <a:lnTo>
                    <a:pt x="416" y="11"/>
                  </a:lnTo>
                  <a:lnTo>
                    <a:pt x="409" y="10"/>
                  </a:lnTo>
                  <a:lnTo>
                    <a:pt x="403" y="9"/>
                  </a:lnTo>
                  <a:lnTo>
                    <a:pt x="397" y="7"/>
                  </a:lnTo>
                  <a:lnTo>
                    <a:pt x="392" y="6"/>
                  </a:lnTo>
                  <a:lnTo>
                    <a:pt x="388" y="6"/>
                  </a:lnTo>
                  <a:lnTo>
                    <a:pt x="385" y="4"/>
                  </a:lnTo>
                  <a:lnTo>
                    <a:pt x="378" y="4"/>
                  </a:lnTo>
                  <a:lnTo>
                    <a:pt x="370" y="7"/>
                  </a:lnTo>
                  <a:lnTo>
                    <a:pt x="361" y="9"/>
                  </a:lnTo>
                  <a:lnTo>
                    <a:pt x="351" y="11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76"/>
            <p:cNvSpPr>
              <a:spLocks/>
            </p:cNvSpPr>
            <p:nvPr/>
          </p:nvSpPr>
          <p:spPr bwMode="auto">
            <a:xfrm>
              <a:off x="5039" y="2549"/>
              <a:ext cx="131" cy="426"/>
            </a:xfrm>
            <a:custGeom>
              <a:avLst/>
              <a:gdLst>
                <a:gd name="T0" fmla="*/ 3 w 156"/>
                <a:gd name="T1" fmla="*/ 6 h 502"/>
                <a:gd name="T2" fmla="*/ 9 w 156"/>
                <a:gd name="T3" fmla="*/ 22 h 502"/>
                <a:gd name="T4" fmla="*/ 18 w 156"/>
                <a:gd name="T5" fmla="*/ 26 h 502"/>
                <a:gd name="T6" fmla="*/ 28 w 156"/>
                <a:gd name="T7" fmla="*/ 21 h 502"/>
                <a:gd name="T8" fmla="*/ 39 w 156"/>
                <a:gd name="T9" fmla="*/ 15 h 502"/>
                <a:gd name="T10" fmla="*/ 48 w 156"/>
                <a:gd name="T11" fmla="*/ 10 h 502"/>
                <a:gd name="T12" fmla="*/ 55 w 156"/>
                <a:gd name="T13" fmla="*/ 7 h 502"/>
                <a:gd name="T14" fmla="*/ 64 w 156"/>
                <a:gd name="T15" fmla="*/ 7 h 502"/>
                <a:gd name="T16" fmla="*/ 68 w 156"/>
                <a:gd name="T17" fmla="*/ 9 h 502"/>
                <a:gd name="T18" fmla="*/ 76 w 156"/>
                <a:gd name="T19" fmla="*/ 10 h 502"/>
                <a:gd name="T20" fmla="*/ 83 w 156"/>
                <a:gd name="T21" fmla="*/ 10 h 502"/>
                <a:gd name="T22" fmla="*/ 90 w 156"/>
                <a:gd name="T23" fmla="*/ 10 h 502"/>
                <a:gd name="T24" fmla="*/ 92 w 156"/>
                <a:gd name="T25" fmla="*/ 14 h 502"/>
                <a:gd name="T26" fmla="*/ 90 w 156"/>
                <a:gd name="T27" fmla="*/ 25 h 502"/>
                <a:gd name="T28" fmla="*/ 88 w 156"/>
                <a:gd name="T29" fmla="*/ 35 h 502"/>
                <a:gd name="T30" fmla="*/ 88 w 156"/>
                <a:gd name="T31" fmla="*/ 51 h 502"/>
                <a:gd name="T32" fmla="*/ 86 w 156"/>
                <a:gd name="T33" fmla="*/ 59 h 502"/>
                <a:gd name="T34" fmla="*/ 86 w 156"/>
                <a:gd name="T35" fmla="*/ 73 h 502"/>
                <a:gd name="T36" fmla="*/ 85 w 156"/>
                <a:gd name="T37" fmla="*/ 83 h 502"/>
                <a:gd name="T38" fmla="*/ 83 w 156"/>
                <a:gd name="T39" fmla="*/ 95 h 502"/>
                <a:gd name="T40" fmla="*/ 81 w 156"/>
                <a:gd name="T41" fmla="*/ 104 h 502"/>
                <a:gd name="T42" fmla="*/ 78 w 156"/>
                <a:gd name="T43" fmla="*/ 116 h 502"/>
                <a:gd name="T44" fmla="*/ 77 w 156"/>
                <a:gd name="T45" fmla="*/ 126 h 502"/>
                <a:gd name="T46" fmla="*/ 74 w 156"/>
                <a:gd name="T47" fmla="*/ 137 h 502"/>
                <a:gd name="T48" fmla="*/ 68 w 156"/>
                <a:gd name="T49" fmla="*/ 149 h 502"/>
                <a:gd name="T50" fmla="*/ 68 w 156"/>
                <a:gd name="T51" fmla="*/ 160 h 502"/>
                <a:gd name="T52" fmla="*/ 71 w 156"/>
                <a:gd name="T53" fmla="*/ 174 h 502"/>
                <a:gd name="T54" fmla="*/ 68 w 156"/>
                <a:gd name="T55" fmla="*/ 208 h 502"/>
                <a:gd name="T56" fmla="*/ 65 w 156"/>
                <a:gd name="T57" fmla="*/ 233 h 502"/>
                <a:gd name="T58" fmla="*/ 60 w 156"/>
                <a:gd name="T59" fmla="*/ 259 h 502"/>
                <a:gd name="T60" fmla="*/ 59 w 156"/>
                <a:gd name="T61" fmla="*/ 272 h 502"/>
                <a:gd name="T62" fmla="*/ 55 w 156"/>
                <a:gd name="T63" fmla="*/ 291 h 502"/>
                <a:gd name="T64" fmla="*/ 50 w 156"/>
                <a:gd name="T65" fmla="*/ 302 h 502"/>
                <a:gd name="T66" fmla="*/ 50 w 156"/>
                <a:gd name="T67" fmla="*/ 305 h 502"/>
                <a:gd name="T68" fmla="*/ 43 w 156"/>
                <a:gd name="T69" fmla="*/ 307 h 502"/>
                <a:gd name="T70" fmla="*/ 33 w 156"/>
                <a:gd name="T71" fmla="*/ 306 h 502"/>
                <a:gd name="T72" fmla="*/ 27 w 156"/>
                <a:gd name="T73" fmla="*/ 305 h 502"/>
                <a:gd name="T74" fmla="*/ 23 w 156"/>
                <a:gd name="T75" fmla="*/ 302 h 502"/>
                <a:gd name="T76" fmla="*/ 18 w 156"/>
                <a:gd name="T77" fmla="*/ 300 h 502"/>
                <a:gd name="T78" fmla="*/ 14 w 156"/>
                <a:gd name="T79" fmla="*/ 297 h 502"/>
                <a:gd name="T80" fmla="*/ 13 w 156"/>
                <a:gd name="T81" fmla="*/ 293 h 502"/>
                <a:gd name="T82" fmla="*/ 11 w 156"/>
                <a:gd name="T83" fmla="*/ 278 h 502"/>
                <a:gd name="T84" fmla="*/ 11 w 156"/>
                <a:gd name="T85" fmla="*/ 266 h 502"/>
                <a:gd name="T86" fmla="*/ 10 w 156"/>
                <a:gd name="T87" fmla="*/ 255 h 502"/>
                <a:gd name="T88" fmla="*/ 6 w 156"/>
                <a:gd name="T89" fmla="*/ 232 h 502"/>
                <a:gd name="T90" fmla="*/ 6 w 156"/>
                <a:gd name="T91" fmla="*/ 206 h 502"/>
                <a:gd name="T92" fmla="*/ 7 w 156"/>
                <a:gd name="T93" fmla="*/ 196 h 502"/>
                <a:gd name="T94" fmla="*/ 7 w 156"/>
                <a:gd name="T95" fmla="*/ 190 h 502"/>
                <a:gd name="T96" fmla="*/ 6 w 156"/>
                <a:gd name="T97" fmla="*/ 186 h 502"/>
                <a:gd name="T98" fmla="*/ 5 w 156"/>
                <a:gd name="T99" fmla="*/ 178 h 502"/>
                <a:gd name="T100" fmla="*/ 5 w 156"/>
                <a:gd name="T101" fmla="*/ 173 h 502"/>
                <a:gd name="T102" fmla="*/ 3 w 156"/>
                <a:gd name="T103" fmla="*/ 164 h 502"/>
                <a:gd name="T104" fmla="*/ 0 w 156"/>
                <a:gd name="T105" fmla="*/ 157 h 502"/>
                <a:gd name="T106" fmla="*/ 1 w 156"/>
                <a:gd name="T107" fmla="*/ 148 h 502"/>
                <a:gd name="T108" fmla="*/ 3 w 156"/>
                <a:gd name="T109" fmla="*/ 136 h 502"/>
                <a:gd name="T110" fmla="*/ 7 w 156"/>
                <a:gd name="T111" fmla="*/ 108 h 502"/>
                <a:gd name="T112" fmla="*/ 8 w 156"/>
                <a:gd name="T113" fmla="*/ 95 h 502"/>
                <a:gd name="T114" fmla="*/ 8 w 156"/>
                <a:gd name="T115" fmla="*/ 85 h 502"/>
                <a:gd name="T116" fmla="*/ 9 w 156"/>
                <a:gd name="T117" fmla="*/ 78 h 502"/>
                <a:gd name="T118" fmla="*/ 8 w 156"/>
                <a:gd name="T119" fmla="*/ 71 h 502"/>
                <a:gd name="T120" fmla="*/ 6 w 156"/>
                <a:gd name="T121" fmla="*/ 53 h 502"/>
                <a:gd name="T122" fmla="*/ 1 w 156"/>
                <a:gd name="T123" fmla="*/ 10 h 5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6"/>
                <a:gd name="T187" fmla="*/ 0 h 502"/>
                <a:gd name="T188" fmla="*/ 156 w 156"/>
                <a:gd name="T189" fmla="*/ 502 h 5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6" h="502">
                  <a:moveTo>
                    <a:pt x="0" y="0"/>
                  </a:moveTo>
                  <a:lnTo>
                    <a:pt x="3" y="9"/>
                  </a:lnTo>
                  <a:lnTo>
                    <a:pt x="9" y="23"/>
                  </a:lnTo>
                  <a:lnTo>
                    <a:pt x="16" y="36"/>
                  </a:lnTo>
                  <a:lnTo>
                    <a:pt x="25" y="46"/>
                  </a:lnTo>
                  <a:lnTo>
                    <a:pt x="31" y="43"/>
                  </a:lnTo>
                  <a:lnTo>
                    <a:pt x="38" y="40"/>
                  </a:lnTo>
                  <a:lnTo>
                    <a:pt x="47" y="34"/>
                  </a:lnTo>
                  <a:lnTo>
                    <a:pt x="56" y="30"/>
                  </a:lnTo>
                  <a:lnTo>
                    <a:pt x="65" y="25"/>
                  </a:lnTo>
                  <a:lnTo>
                    <a:pt x="73" y="20"/>
                  </a:lnTo>
                  <a:lnTo>
                    <a:pt x="81" y="17"/>
                  </a:lnTo>
                  <a:lnTo>
                    <a:pt x="86" y="15"/>
                  </a:lnTo>
                  <a:lnTo>
                    <a:pt x="94" y="12"/>
                  </a:lnTo>
                  <a:lnTo>
                    <a:pt x="101" y="11"/>
                  </a:lnTo>
                  <a:lnTo>
                    <a:pt x="107" y="11"/>
                  </a:lnTo>
                  <a:lnTo>
                    <a:pt x="113" y="13"/>
                  </a:lnTo>
                  <a:lnTo>
                    <a:pt x="116" y="15"/>
                  </a:lnTo>
                  <a:lnTo>
                    <a:pt x="122" y="15"/>
                  </a:lnTo>
                  <a:lnTo>
                    <a:pt x="128" y="16"/>
                  </a:lnTo>
                  <a:lnTo>
                    <a:pt x="134" y="16"/>
                  </a:lnTo>
                  <a:lnTo>
                    <a:pt x="140" y="16"/>
                  </a:lnTo>
                  <a:lnTo>
                    <a:pt x="147" y="16"/>
                  </a:lnTo>
                  <a:lnTo>
                    <a:pt x="152" y="16"/>
                  </a:lnTo>
                  <a:lnTo>
                    <a:pt x="156" y="16"/>
                  </a:lnTo>
                  <a:lnTo>
                    <a:pt x="155" y="23"/>
                  </a:lnTo>
                  <a:lnTo>
                    <a:pt x="153" y="32"/>
                  </a:lnTo>
                  <a:lnTo>
                    <a:pt x="151" y="41"/>
                  </a:lnTo>
                  <a:lnTo>
                    <a:pt x="149" y="48"/>
                  </a:lnTo>
                  <a:lnTo>
                    <a:pt x="149" y="57"/>
                  </a:lnTo>
                  <a:lnTo>
                    <a:pt x="149" y="71"/>
                  </a:lnTo>
                  <a:lnTo>
                    <a:pt x="149" y="84"/>
                  </a:lnTo>
                  <a:lnTo>
                    <a:pt x="148" y="91"/>
                  </a:lnTo>
                  <a:lnTo>
                    <a:pt x="147" y="98"/>
                  </a:lnTo>
                  <a:lnTo>
                    <a:pt x="145" y="108"/>
                  </a:lnTo>
                  <a:lnTo>
                    <a:pt x="144" y="119"/>
                  </a:lnTo>
                  <a:lnTo>
                    <a:pt x="144" y="129"/>
                  </a:lnTo>
                  <a:lnTo>
                    <a:pt x="143" y="137"/>
                  </a:lnTo>
                  <a:lnTo>
                    <a:pt x="141" y="146"/>
                  </a:lnTo>
                  <a:lnTo>
                    <a:pt x="140" y="156"/>
                  </a:lnTo>
                  <a:lnTo>
                    <a:pt x="139" y="163"/>
                  </a:lnTo>
                  <a:lnTo>
                    <a:pt x="137" y="170"/>
                  </a:lnTo>
                  <a:lnTo>
                    <a:pt x="134" y="181"/>
                  </a:lnTo>
                  <a:lnTo>
                    <a:pt x="132" y="191"/>
                  </a:lnTo>
                  <a:lnTo>
                    <a:pt x="131" y="199"/>
                  </a:lnTo>
                  <a:lnTo>
                    <a:pt x="130" y="207"/>
                  </a:lnTo>
                  <a:lnTo>
                    <a:pt x="129" y="215"/>
                  </a:lnTo>
                  <a:lnTo>
                    <a:pt x="125" y="224"/>
                  </a:lnTo>
                  <a:lnTo>
                    <a:pt x="119" y="235"/>
                  </a:lnTo>
                  <a:lnTo>
                    <a:pt x="115" y="244"/>
                  </a:lnTo>
                  <a:lnTo>
                    <a:pt x="115" y="252"/>
                  </a:lnTo>
                  <a:lnTo>
                    <a:pt x="116" y="261"/>
                  </a:lnTo>
                  <a:lnTo>
                    <a:pt x="118" y="269"/>
                  </a:lnTo>
                  <a:lnTo>
                    <a:pt x="119" y="285"/>
                  </a:lnTo>
                  <a:lnTo>
                    <a:pt x="118" y="312"/>
                  </a:lnTo>
                  <a:lnTo>
                    <a:pt x="116" y="340"/>
                  </a:lnTo>
                  <a:lnTo>
                    <a:pt x="113" y="362"/>
                  </a:lnTo>
                  <a:lnTo>
                    <a:pt x="109" y="381"/>
                  </a:lnTo>
                  <a:lnTo>
                    <a:pt x="105" y="403"/>
                  </a:lnTo>
                  <a:lnTo>
                    <a:pt x="101" y="424"/>
                  </a:lnTo>
                  <a:lnTo>
                    <a:pt x="100" y="435"/>
                  </a:lnTo>
                  <a:lnTo>
                    <a:pt x="99" y="445"/>
                  </a:lnTo>
                  <a:lnTo>
                    <a:pt x="96" y="458"/>
                  </a:lnTo>
                  <a:lnTo>
                    <a:pt x="93" y="476"/>
                  </a:lnTo>
                  <a:lnTo>
                    <a:pt x="90" y="493"/>
                  </a:lnTo>
                  <a:lnTo>
                    <a:pt x="86" y="494"/>
                  </a:lnTo>
                  <a:lnTo>
                    <a:pt x="85" y="495"/>
                  </a:lnTo>
                  <a:lnTo>
                    <a:pt x="83" y="498"/>
                  </a:lnTo>
                  <a:lnTo>
                    <a:pt x="80" y="499"/>
                  </a:lnTo>
                  <a:lnTo>
                    <a:pt x="73" y="502"/>
                  </a:lnTo>
                  <a:lnTo>
                    <a:pt x="65" y="502"/>
                  </a:lnTo>
                  <a:lnTo>
                    <a:pt x="56" y="501"/>
                  </a:lnTo>
                  <a:lnTo>
                    <a:pt x="48" y="499"/>
                  </a:lnTo>
                  <a:lnTo>
                    <a:pt x="45" y="498"/>
                  </a:lnTo>
                  <a:lnTo>
                    <a:pt x="41" y="496"/>
                  </a:lnTo>
                  <a:lnTo>
                    <a:pt x="38" y="494"/>
                  </a:lnTo>
                  <a:lnTo>
                    <a:pt x="35" y="493"/>
                  </a:lnTo>
                  <a:lnTo>
                    <a:pt x="31" y="491"/>
                  </a:lnTo>
                  <a:lnTo>
                    <a:pt x="27" y="488"/>
                  </a:lnTo>
                  <a:lnTo>
                    <a:pt x="24" y="487"/>
                  </a:lnTo>
                  <a:lnTo>
                    <a:pt x="21" y="486"/>
                  </a:lnTo>
                  <a:lnTo>
                    <a:pt x="21" y="478"/>
                  </a:lnTo>
                  <a:lnTo>
                    <a:pt x="20" y="468"/>
                  </a:lnTo>
                  <a:lnTo>
                    <a:pt x="19" y="455"/>
                  </a:lnTo>
                  <a:lnTo>
                    <a:pt x="19" y="442"/>
                  </a:lnTo>
                  <a:lnTo>
                    <a:pt x="19" y="435"/>
                  </a:lnTo>
                  <a:lnTo>
                    <a:pt x="19" y="426"/>
                  </a:lnTo>
                  <a:lnTo>
                    <a:pt x="17" y="416"/>
                  </a:lnTo>
                  <a:lnTo>
                    <a:pt x="15" y="403"/>
                  </a:lnTo>
                  <a:lnTo>
                    <a:pt x="10" y="380"/>
                  </a:lnTo>
                  <a:lnTo>
                    <a:pt x="8" y="357"/>
                  </a:lnTo>
                  <a:lnTo>
                    <a:pt x="9" y="337"/>
                  </a:lnTo>
                  <a:lnTo>
                    <a:pt x="10" y="324"/>
                  </a:lnTo>
                  <a:lnTo>
                    <a:pt x="11" y="320"/>
                  </a:lnTo>
                  <a:lnTo>
                    <a:pt x="11" y="315"/>
                  </a:lnTo>
                  <a:lnTo>
                    <a:pt x="11" y="311"/>
                  </a:lnTo>
                  <a:lnTo>
                    <a:pt x="10" y="307"/>
                  </a:lnTo>
                  <a:lnTo>
                    <a:pt x="9" y="304"/>
                  </a:lnTo>
                  <a:lnTo>
                    <a:pt x="8" y="298"/>
                  </a:lnTo>
                  <a:lnTo>
                    <a:pt x="8" y="292"/>
                  </a:lnTo>
                  <a:lnTo>
                    <a:pt x="8" y="288"/>
                  </a:lnTo>
                  <a:lnTo>
                    <a:pt x="8" y="283"/>
                  </a:lnTo>
                  <a:lnTo>
                    <a:pt x="6" y="276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57"/>
                  </a:lnTo>
                  <a:lnTo>
                    <a:pt x="1" y="249"/>
                  </a:lnTo>
                  <a:lnTo>
                    <a:pt x="1" y="242"/>
                  </a:lnTo>
                  <a:lnTo>
                    <a:pt x="2" y="236"/>
                  </a:lnTo>
                  <a:lnTo>
                    <a:pt x="3" y="223"/>
                  </a:lnTo>
                  <a:lnTo>
                    <a:pt x="6" y="200"/>
                  </a:lnTo>
                  <a:lnTo>
                    <a:pt x="11" y="177"/>
                  </a:lnTo>
                  <a:lnTo>
                    <a:pt x="13" y="162"/>
                  </a:lnTo>
                  <a:lnTo>
                    <a:pt x="13" y="156"/>
                  </a:lnTo>
                  <a:lnTo>
                    <a:pt x="13" y="147"/>
                  </a:lnTo>
                  <a:lnTo>
                    <a:pt x="13" y="139"/>
                  </a:lnTo>
                  <a:lnTo>
                    <a:pt x="13" y="133"/>
                  </a:lnTo>
                  <a:lnTo>
                    <a:pt x="15" y="129"/>
                  </a:lnTo>
                  <a:lnTo>
                    <a:pt x="15" y="123"/>
                  </a:lnTo>
                  <a:lnTo>
                    <a:pt x="13" y="117"/>
                  </a:lnTo>
                  <a:lnTo>
                    <a:pt x="11" y="111"/>
                  </a:lnTo>
                  <a:lnTo>
                    <a:pt x="9" y="87"/>
                  </a:lnTo>
                  <a:lnTo>
                    <a:pt x="5" y="51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77"/>
            <p:cNvSpPr>
              <a:spLocks/>
            </p:cNvSpPr>
            <p:nvPr/>
          </p:nvSpPr>
          <p:spPr bwMode="auto">
            <a:xfrm>
              <a:off x="4936" y="2549"/>
              <a:ext cx="115" cy="510"/>
            </a:xfrm>
            <a:custGeom>
              <a:avLst/>
              <a:gdLst>
                <a:gd name="T0" fmla="*/ 77 w 139"/>
                <a:gd name="T1" fmla="*/ 95 h 602"/>
                <a:gd name="T2" fmla="*/ 77 w 139"/>
                <a:gd name="T3" fmla="*/ 85 h 602"/>
                <a:gd name="T4" fmla="*/ 79 w 139"/>
                <a:gd name="T5" fmla="*/ 78 h 602"/>
                <a:gd name="T6" fmla="*/ 77 w 139"/>
                <a:gd name="T7" fmla="*/ 71 h 602"/>
                <a:gd name="T8" fmla="*/ 75 w 139"/>
                <a:gd name="T9" fmla="*/ 53 h 602"/>
                <a:gd name="T10" fmla="*/ 70 w 139"/>
                <a:gd name="T11" fmla="*/ 10 h 602"/>
                <a:gd name="T12" fmla="*/ 68 w 139"/>
                <a:gd name="T13" fmla="*/ 7 h 602"/>
                <a:gd name="T14" fmla="*/ 61 w 139"/>
                <a:gd name="T15" fmla="*/ 34 h 602"/>
                <a:gd name="T16" fmla="*/ 57 w 139"/>
                <a:gd name="T17" fmla="*/ 44 h 602"/>
                <a:gd name="T18" fmla="*/ 54 w 139"/>
                <a:gd name="T19" fmla="*/ 49 h 602"/>
                <a:gd name="T20" fmla="*/ 47 w 139"/>
                <a:gd name="T21" fmla="*/ 49 h 602"/>
                <a:gd name="T22" fmla="*/ 34 w 139"/>
                <a:gd name="T23" fmla="*/ 49 h 602"/>
                <a:gd name="T24" fmla="*/ 20 w 139"/>
                <a:gd name="T25" fmla="*/ 51 h 602"/>
                <a:gd name="T26" fmla="*/ 5 w 139"/>
                <a:gd name="T27" fmla="*/ 53 h 602"/>
                <a:gd name="T28" fmla="*/ 2 w 139"/>
                <a:gd name="T29" fmla="*/ 62 h 602"/>
                <a:gd name="T30" fmla="*/ 5 w 139"/>
                <a:gd name="T31" fmla="*/ 83 h 602"/>
                <a:gd name="T32" fmla="*/ 7 w 139"/>
                <a:gd name="T33" fmla="*/ 92 h 602"/>
                <a:gd name="T34" fmla="*/ 8 w 139"/>
                <a:gd name="T35" fmla="*/ 97 h 602"/>
                <a:gd name="T36" fmla="*/ 8 w 139"/>
                <a:gd name="T37" fmla="*/ 108 h 602"/>
                <a:gd name="T38" fmla="*/ 8 w 139"/>
                <a:gd name="T39" fmla="*/ 138 h 602"/>
                <a:gd name="T40" fmla="*/ 8 w 139"/>
                <a:gd name="T41" fmla="*/ 154 h 602"/>
                <a:gd name="T42" fmla="*/ 8 w 139"/>
                <a:gd name="T43" fmla="*/ 172 h 602"/>
                <a:gd name="T44" fmla="*/ 8 w 139"/>
                <a:gd name="T45" fmla="*/ 180 h 602"/>
                <a:gd name="T46" fmla="*/ 8 w 139"/>
                <a:gd name="T47" fmla="*/ 189 h 602"/>
                <a:gd name="T48" fmla="*/ 8 w 139"/>
                <a:gd name="T49" fmla="*/ 197 h 602"/>
                <a:gd name="T50" fmla="*/ 8 w 139"/>
                <a:gd name="T51" fmla="*/ 213 h 602"/>
                <a:gd name="T52" fmla="*/ 12 w 139"/>
                <a:gd name="T53" fmla="*/ 234 h 602"/>
                <a:gd name="T54" fmla="*/ 17 w 139"/>
                <a:gd name="T55" fmla="*/ 269 h 602"/>
                <a:gd name="T56" fmla="*/ 17 w 139"/>
                <a:gd name="T57" fmla="*/ 297 h 602"/>
                <a:gd name="T58" fmla="*/ 18 w 139"/>
                <a:gd name="T59" fmla="*/ 346 h 602"/>
                <a:gd name="T60" fmla="*/ 18 w 139"/>
                <a:gd name="T61" fmla="*/ 361 h 602"/>
                <a:gd name="T62" fmla="*/ 21 w 139"/>
                <a:gd name="T63" fmla="*/ 363 h 602"/>
                <a:gd name="T64" fmla="*/ 25 w 139"/>
                <a:gd name="T65" fmla="*/ 364 h 602"/>
                <a:gd name="T66" fmla="*/ 33 w 139"/>
                <a:gd name="T67" fmla="*/ 365 h 602"/>
                <a:gd name="T68" fmla="*/ 41 w 139"/>
                <a:gd name="T69" fmla="*/ 366 h 602"/>
                <a:gd name="T70" fmla="*/ 51 w 139"/>
                <a:gd name="T71" fmla="*/ 366 h 602"/>
                <a:gd name="T72" fmla="*/ 59 w 139"/>
                <a:gd name="T73" fmla="*/ 366 h 602"/>
                <a:gd name="T74" fmla="*/ 64 w 139"/>
                <a:gd name="T75" fmla="*/ 366 h 602"/>
                <a:gd name="T76" fmla="*/ 65 w 139"/>
                <a:gd name="T77" fmla="*/ 351 h 602"/>
                <a:gd name="T78" fmla="*/ 64 w 139"/>
                <a:gd name="T79" fmla="*/ 313 h 602"/>
                <a:gd name="T80" fmla="*/ 65 w 139"/>
                <a:gd name="T81" fmla="*/ 278 h 602"/>
                <a:gd name="T82" fmla="*/ 66 w 139"/>
                <a:gd name="T83" fmla="*/ 217 h 602"/>
                <a:gd name="T84" fmla="*/ 67 w 139"/>
                <a:gd name="T85" fmla="*/ 197 h 602"/>
                <a:gd name="T86" fmla="*/ 66 w 139"/>
                <a:gd name="T87" fmla="*/ 191 h 602"/>
                <a:gd name="T88" fmla="*/ 65 w 139"/>
                <a:gd name="T89" fmla="*/ 186 h 602"/>
                <a:gd name="T90" fmla="*/ 65 w 139"/>
                <a:gd name="T91" fmla="*/ 180 h 602"/>
                <a:gd name="T92" fmla="*/ 67 w 139"/>
                <a:gd name="T93" fmla="*/ 171 h 602"/>
                <a:gd name="T94" fmla="*/ 69 w 139"/>
                <a:gd name="T95" fmla="*/ 152 h 602"/>
                <a:gd name="T96" fmla="*/ 70 w 139"/>
                <a:gd name="T97" fmla="*/ 140 h 602"/>
                <a:gd name="T98" fmla="*/ 70 w 139"/>
                <a:gd name="T99" fmla="*/ 129 h 602"/>
                <a:gd name="T100" fmla="*/ 70 w 139"/>
                <a:gd name="T101" fmla="*/ 118 h 602"/>
                <a:gd name="T102" fmla="*/ 74 w 139"/>
                <a:gd name="T103" fmla="*/ 103 h 6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602"/>
                <a:gd name="T158" fmla="*/ 139 w 139"/>
                <a:gd name="T159" fmla="*/ 602 h 6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602">
                  <a:moveTo>
                    <a:pt x="137" y="162"/>
                  </a:moveTo>
                  <a:lnTo>
                    <a:pt x="137" y="156"/>
                  </a:lnTo>
                  <a:lnTo>
                    <a:pt x="137" y="147"/>
                  </a:lnTo>
                  <a:lnTo>
                    <a:pt x="137" y="139"/>
                  </a:lnTo>
                  <a:lnTo>
                    <a:pt x="137" y="133"/>
                  </a:lnTo>
                  <a:lnTo>
                    <a:pt x="139" y="129"/>
                  </a:lnTo>
                  <a:lnTo>
                    <a:pt x="139" y="123"/>
                  </a:lnTo>
                  <a:lnTo>
                    <a:pt x="137" y="117"/>
                  </a:lnTo>
                  <a:lnTo>
                    <a:pt x="135" y="111"/>
                  </a:lnTo>
                  <a:lnTo>
                    <a:pt x="133" y="87"/>
                  </a:lnTo>
                  <a:lnTo>
                    <a:pt x="129" y="51"/>
                  </a:lnTo>
                  <a:lnTo>
                    <a:pt x="125" y="17"/>
                  </a:lnTo>
                  <a:lnTo>
                    <a:pt x="124" y="0"/>
                  </a:lnTo>
                  <a:lnTo>
                    <a:pt x="120" y="12"/>
                  </a:lnTo>
                  <a:lnTo>
                    <a:pt x="114" y="34"/>
                  </a:lnTo>
                  <a:lnTo>
                    <a:pt x="107" y="56"/>
                  </a:lnTo>
                  <a:lnTo>
                    <a:pt x="104" y="68"/>
                  </a:lnTo>
                  <a:lnTo>
                    <a:pt x="102" y="72"/>
                  </a:lnTo>
                  <a:lnTo>
                    <a:pt x="99" y="77"/>
                  </a:lnTo>
                  <a:lnTo>
                    <a:pt x="96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73" y="80"/>
                  </a:lnTo>
                  <a:lnTo>
                    <a:pt x="61" y="81"/>
                  </a:lnTo>
                  <a:lnTo>
                    <a:pt x="49" y="83"/>
                  </a:lnTo>
                  <a:lnTo>
                    <a:pt x="35" y="84"/>
                  </a:lnTo>
                  <a:lnTo>
                    <a:pt x="21" y="85"/>
                  </a:lnTo>
                  <a:lnTo>
                    <a:pt x="9" y="86"/>
                  </a:lnTo>
                  <a:lnTo>
                    <a:pt x="0" y="87"/>
                  </a:lnTo>
                  <a:lnTo>
                    <a:pt x="3" y="101"/>
                  </a:lnTo>
                  <a:lnTo>
                    <a:pt x="6" y="119"/>
                  </a:lnTo>
                  <a:lnTo>
                    <a:pt x="9" y="137"/>
                  </a:lnTo>
                  <a:lnTo>
                    <a:pt x="12" y="147"/>
                  </a:lnTo>
                  <a:lnTo>
                    <a:pt x="13" y="152"/>
                  </a:lnTo>
                  <a:lnTo>
                    <a:pt x="14" y="156"/>
                  </a:lnTo>
                  <a:lnTo>
                    <a:pt x="15" y="161"/>
                  </a:lnTo>
                  <a:lnTo>
                    <a:pt x="15" y="166"/>
                  </a:lnTo>
                  <a:lnTo>
                    <a:pt x="15" y="178"/>
                  </a:lnTo>
                  <a:lnTo>
                    <a:pt x="15" y="202"/>
                  </a:lnTo>
                  <a:lnTo>
                    <a:pt x="14" y="227"/>
                  </a:lnTo>
                  <a:lnTo>
                    <a:pt x="14" y="243"/>
                  </a:lnTo>
                  <a:lnTo>
                    <a:pt x="14" y="254"/>
                  </a:lnTo>
                  <a:lnTo>
                    <a:pt x="15" y="269"/>
                  </a:lnTo>
                  <a:lnTo>
                    <a:pt x="15" y="283"/>
                  </a:lnTo>
                  <a:lnTo>
                    <a:pt x="15" y="292"/>
                  </a:lnTo>
                  <a:lnTo>
                    <a:pt x="15" y="298"/>
                  </a:lnTo>
                  <a:lnTo>
                    <a:pt x="14" y="304"/>
                  </a:lnTo>
                  <a:lnTo>
                    <a:pt x="14" y="311"/>
                  </a:lnTo>
                  <a:lnTo>
                    <a:pt x="14" y="317"/>
                  </a:lnTo>
                  <a:lnTo>
                    <a:pt x="14" y="325"/>
                  </a:lnTo>
                  <a:lnTo>
                    <a:pt x="14" y="337"/>
                  </a:lnTo>
                  <a:lnTo>
                    <a:pt x="15" y="352"/>
                  </a:lnTo>
                  <a:lnTo>
                    <a:pt x="16" y="365"/>
                  </a:lnTo>
                  <a:lnTo>
                    <a:pt x="20" y="385"/>
                  </a:lnTo>
                  <a:lnTo>
                    <a:pt x="26" y="413"/>
                  </a:lnTo>
                  <a:lnTo>
                    <a:pt x="29" y="443"/>
                  </a:lnTo>
                  <a:lnTo>
                    <a:pt x="30" y="464"/>
                  </a:lnTo>
                  <a:lnTo>
                    <a:pt x="30" y="489"/>
                  </a:lnTo>
                  <a:lnTo>
                    <a:pt x="30" y="530"/>
                  </a:lnTo>
                  <a:lnTo>
                    <a:pt x="31" y="570"/>
                  </a:lnTo>
                  <a:lnTo>
                    <a:pt x="31" y="593"/>
                  </a:lnTo>
                  <a:lnTo>
                    <a:pt x="32" y="594"/>
                  </a:lnTo>
                  <a:lnTo>
                    <a:pt x="35" y="594"/>
                  </a:lnTo>
                  <a:lnTo>
                    <a:pt x="36" y="596"/>
                  </a:lnTo>
                  <a:lnTo>
                    <a:pt x="37" y="597"/>
                  </a:lnTo>
                  <a:lnTo>
                    <a:pt x="43" y="599"/>
                  </a:lnTo>
                  <a:lnTo>
                    <a:pt x="50" y="600"/>
                  </a:lnTo>
                  <a:lnTo>
                    <a:pt x="58" y="601"/>
                  </a:lnTo>
                  <a:lnTo>
                    <a:pt x="66" y="602"/>
                  </a:lnTo>
                  <a:lnTo>
                    <a:pt x="74" y="602"/>
                  </a:lnTo>
                  <a:lnTo>
                    <a:pt x="83" y="602"/>
                  </a:lnTo>
                  <a:lnTo>
                    <a:pt x="91" y="602"/>
                  </a:lnTo>
                  <a:lnTo>
                    <a:pt x="99" y="602"/>
                  </a:lnTo>
                  <a:lnTo>
                    <a:pt x="104" y="602"/>
                  </a:lnTo>
                  <a:lnTo>
                    <a:pt x="107" y="602"/>
                  </a:lnTo>
                  <a:lnTo>
                    <a:pt x="112" y="602"/>
                  </a:lnTo>
                  <a:lnTo>
                    <a:pt x="116" y="601"/>
                  </a:lnTo>
                  <a:lnTo>
                    <a:pt x="116" y="577"/>
                  </a:lnTo>
                  <a:lnTo>
                    <a:pt x="114" y="544"/>
                  </a:lnTo>
                  <a:lnTo>
                    <a:pt x="113" y="513"/>
                  </a:lnTo>
                  <a:lnTo>
                    <a:pt x="114" y="489"/>
                  </a:lnTo>
                  <a:lnTo>
                    <a:pt x="116" y="457"/>
                  </a:lnTo>
                  <a:lnTo>
                    <a:pt x="116" y="405"/>
                  </a:lnTo>
                  <a:lnTo>
                    <a:pt x="117" y="356"/>
                  </a:lnTo>
                  <a:lnTo>
                    <a:pt x="117" y="330"/>
                  </a:lnTo>
                  <a:lnTo>
                    <a:pt x="118" y="325"/>
                  </a:lnTo>
                  <a:lnTo>
                    <a:pt x="118" y="320"/>
                  </a:lnTo>
                  <a:lnTo>
                    <a:pt x="117" y="314"/>
                  </a:lnTo>
                  <a:lnTo>
                    <a:pt x="116" y="311"/>
                  </a:lnTo>
                  <a:lnTo>
                    <a:pt x="114" y="306"/>
                  </a:lnTo>
                  <a:lnTo>
                    <a:pt x="114" y="302"/>
                  </a:lnTo>
                  <a:lnTo>
                    <a:pt x="114" y="296"/>
                  </a:lnTo>
                  <a:lnTo>
                    <a:pt x="116" y="290"/>
                  </a:lnTo>
                  <a:lnTo>
                    <a:pt x="118" y="281"/>
                  </a:lnTo>
                  <a:lnTo>
                    <a:pt x="120" y="266"/>
                  </a:lnTo>
                  <a:lnTo>
                    <a:pt x="122" y="251"/>
                  </a:lnTo>
                  <a:lnTo>
                    <a:pt x="124" y="239"/>
                  </a:lnTo>
                  <a:lnTo>
                    <a:pt x="124" y="230"/>
                  </a:lnTo>
                  <a:lnTo>
                    <a:pt x="124" y="220"/>
                  </a:lnTo>
                  <a:lnTo>
                    <a:pt x="124" y="211"/>
                  </a:lnTo>
                  <a:lnTo>
                    <a:pt x="124" y="204"/>
                  </a:lnTo>
                  <a:lnTo>
                    <a:pt x="124" y="193"/>
                  </a:lnTo>
                  <a:lnTo>
                    <a:pt x="127" y="182"/>
                  </a:lnTo>
                  <a:lnTo>
                    <a:pt x="132" y="170"/>
                  </a:lnTo>
                  <a:lnTo>
                    <a:pt x="137" y="162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78"/>
            <p:cNvSpPr>
              <a:spLocks/>
            </p:cNvSpPr>
            <p:nvPr/>
          </p:nvSpPr>
          <p:spPr bwMode="auto">
            <a:xfrm>
              <a:off x="4867" y="2121"/>
              <a:ext cx="341" cy="503"/>
            </a:xfrm>
            <a:custGeom>
              <a:avLst/>
              <a:gdLst>
                <a:gd name="T0" fmla="*/ 219 w 408"/>
                <a:gd name="T1" fmla="*/ 169 h 597"/>
                <a:gd name="T2" fmla="*/ 227 w 408"/>
                <a:gd name="T3" fmla="*/ 101 h 597"/>
                <a:gd name="T4" fmla="*/ 238 w 408"/>
                <a:gd name="T5" fmla="*/ 27 h 597"/>
                <a:gd name="T6" fmla="*/ 232 w 408"/>
                <a:gd name="T7" fmla="*/ 22 h 597"/>
                <a:gd name="T8" fmla="*/ 223 w 408"/>
                <a:gd name="T9" fmla="*/ 19 h 597"/>
                <a:gd name="T10" fmla="*/ 214 w 408"/>
                <a:gd name="T11" fmla="*/ 17 h 597"/>
                <a:gd name="T12" fmla="*/ 201 w 408"/>
                <a:gd name="T13" fmla="*/ 13 h 597"/>
                <a:gd name="T14" fmla="*/ 186 w 408"/>
                <a:gd name="T15" fmla="*/ 11 h 597"/>
                <a:gd name="T16" fmla="*/ 180 w 408"/>
                <a:gd name="T17" fmla="*/ 11 h 597"/>
                <a:gd name="T18" fmla="*/ 174 w 408"/>
                <a:gd name="T19" fmla="*/ 9 h 597"/>
                <a:gd name="T20" fmla="*/ 165 w 408"/>
                <a:gd name="T21" fmla="*/ 7 h 597"/>
                <a:gd name="T22" fmla="*/ 159 w 408"/>
                <a:gd name="T23" fmla="*/ 3 h 597"/>
                <a:gd name="T24" fmla="*/ 155 w 408"/>
                <a:gd name="T25" fmla="*/ 0 h 597"/>
                <a:gd name="T26" fmla="*/ 155 w 408"/>
                <a:gd name="T27" fmla="*/ 13 h 597"/>
                <a:gd name="T28" fmla="*/ 155 w 408"/>
                <a:gd name="T29" fmla="*/ 51 h 597"/>
                <a:gd name="T30" fmla="*/ 146 w 408"/>
                <a:gd name="T31" fmla="*/ 85 h 597"/>
                <a:gd name="T32" fmla="*/ 136 w 408"/>
                <a:gd name="T33" fmla="*/ 129 h 597"/>
                <a:gd name="T34" fmla="*/ 130 w 408"/>
                <a:gd name="T35" fmla="*/ 150 h 597"/>
                <a:gd name="T36" fmla="*/ 124 w 408"/>
                <a:gd name="T37" fmla="*/ 168 h 597"/>
                <a:gd name="T38" fmla="*/ 112 w 408"/>
                <a:gd name="T39" fmla="*/ 138 h 597"/>
                <a:gd name="T40" fmla="*/ 104 w 408"/>
                <a:gd name="T41" fmla="*/ 115 h 597"/>
                <a:gd name="T42" fmla="*/ 102 w 408"/>
                <a:gd name="T43" fmla="*/ 93 h 597"/>
                <a:gd name="T44" fmla="*/ 97 w 408"/>
                <a:gd name="T45" fmla="*/ 54 h 597"/>
                <a:gd name="T46" fmla="*/ 94 w 408"/>
                <a:gd name="T47" fmla="*/ 32 h 597"/>
                <a:gd name="T48" fmla="*/ 87 w 408"/>
                <a:gd name="T49" fmla="*/ 24 h 597"/>
                <a:gd name="T50" fmla="*/ 81 w 408"/>
                <a:gd name="T51" fmla="*/ 20 h 597"/>
                <a:gd name="T52" fmla="*/ 77 w 408"/>
                <a:gd name="T53" fmla="*/ 20 h 597"/>
                <a:gd name="T54" fmla="*/ 69 w 408"/>
                <a:gd name="T55" fmla="*/ 24 h 597"/>
                <a:gd name="T56" fmla="*/ 56 w 408"/>
                <a:gd name="T57" fmla="*/ 29 h 597"/>
                <a:gd name="T58" fmla="*/ 43 w 408"/>
                <a:gd name="T59" fmla="*/ 33 h 597"/>
                <a:gd name="T60" fmla="*/ 33 w 408"/>
                <a:gd name="T61" fmla="*/ 40 h 597"/>
                <a:gd name="T62" fmla="*/ 27 w 408"/>
                <a:gd name="T63" fmla="*/ 47 h 597"/>
                <a:gd name="T64" fmla="*/ 18 w 408"/>
                <a:gd name="T65" fmla="*/ 83 h 597"/>
                <a:gd name="T66" fmla="*/ 13 w 408"/>
                <a:gd name="T67" fmla="*/ 117 h 597"/>
                <a:gd name="T68" fmla="*/ 6 w 408"/>
                <a:gd name="T69" fmla="*/ 182 h 597"/>
                <a:gd name="T70" fmla="*/ 3 w 408"/>
                <a:gd name="T71" fmla="*/ 200 h 597"/>
                <a:gd name="T72" fmla="*/ 0 w 408"/>
                <a:gd name="T73" fmla="*/ 229 h 597"/>
                <a:gd name="T74" fmla="*/ 3 w 408"/>
                <a:gd name="T75" fmla="*/ 279 h 597"/>
                <a:gd name="T76" fmla="*/ 4 w 408"/>
                <a:gd name="T77" fmla="*/ 337 h 597"/>
                <a:gd name="T78" fmla="*/ 18 w 408"/>
                <a:gd name="T79" fmla="*/ 333 h 597"/>
                <a:gd name="T80" fmla="*/ 24 w 408"/>
                <a:gd name="T81" fmla="*/ 333 h 597"/>
                <a:gd name="T82" fmla="*/ 33 w 408"/>
                <a:gd name="T83" fmla="*/ 336 h 597"/>
                <a:gd name="T84" fmla="*/ 40 w 408"/>
                <a:gd name="T85" fmla="*/ 340 h 597"/>
                <a:gd name="T86" fmla="*/ 43 w 408"/>
                <a:gd name="T87" fmla="*/ 348 h 597"/>
                <a:gd name="T88" fmla="*/ 46 w 408"/>
                <a:gd name="T89" fmla="*/ 354 h 597"/>
                <a:gd name="T90" fmla="*/ 53 w 408"/>
                <a:gd name="T91" fmla="*/ 356 h 597"/>
                <a:gd name="T92" fmla="*/ 77 w 408"/>
                <a:gd name="T93" fmla="*/ 355 h 597"/>
                <a:gd name="T94" fmla="*/ 97 w 408"/>
                <a:gd name="T95" fmla="*/ 353 h 597"/>
                <a:gd name="T96" fmla="*/ 106 w 408"/>
                <a:gd name="T97" fmla="*/ 351 h 597"/>
                <a:gd name="T98" fmla="*/ 111 w 408"/>
                <a:gd name="T99" fmla="*/ 339 h 597"/>
                <a:gd name="T100" fmla="*/ 121 w 408"/>
                <a:gd name="T101" fmla="*/ 305 h 597"/>
                <a:gd name="T102" fmla="*/ 130 w 408"/>
                <a:gd name="T103" fmla="*/ 327 h 597"/>
                <a:gd name="T104" fmla="*/ 143 w 408"/>
                <a:gd name="T105" fmla="*/ 329 h 597"/>
                <a:gd name="T106" fmla="*/ 159 w 408"/>
                <a:gd name="T107" fmla="*/ 320 h 597"/>
                <a:gd name="T108" fmla="*/ 171 w 408"/>
                <a:gd name="T109" fmla="*/ 313 h 597"/>
                <a:gd name="T110" fmla="*/ 183 w 408"/>
                <a:gd name="T111" fmla="*/ 312 h 597"/>
                <a:gd name="T112" fmla="*/ 192 w 408"/>
                <a:gd name="T113" fmla="*/ 313 h 597"/>
                <a:gd name="T114" fmla="*/ 202 w 408"/>
                <a:gd name="T115" fmla="*/ 314 h 597"/>
                <a:gd name="T116" fmla="*/ 211 w 408"/>
                <a:gd name="T117" fmla="*/ 314 h 597"/>
                <a:gd name="T118" fmla="*/ 219 w 408"/>
                <a:gd name="T119" fmla="*/ 252 h 597"/>
                <a:gd name="T120" fmla="*/ 219 w 408"/>
                <a:gd name="T121" fmla="*/ 213 h 5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597"/>
                <a:gd name="T185" fmla="*/ 408 w 408"/>
                <a:gd name="T186" fmla="*/ 597 h 5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597">
                  <a:moveTo>
                    <a:pt x="374" y="315"/>
                  </a:moveTo>
                  <a:lnTo>
                    <a:pt x="375" y="302"/>
                  </a:lnTo>
                  <a:lnTo>
                    <a:pt x="376" y="283"/>
                  </a:lnTo>
                  <a:lnTo>
                    <a:pt x="380" y="256"/>
                  </a:lnTo>
                  <a:lnTo>
                    <a:pt x="383" y="226"/>
                  </a:lnTo>
                  <a:lnTo>
                    <a:pt x="390" y="168"/>
                  </a:lnTo>
                  <a:lnTo>
                    <a:pt x="398" y="113"/>
                  </a:lnTo>
                  <a:lnTo>
                    <a:pt x="404" y="69"/>
                  </a:lnTo>
                  <a:lnTo>
                    <a:pt x="408" y="45"/>
                  </a:lnTo>
                  <a:lnTo>
                    <a:pt x="406" y="43"/>
                  </a:lnTo>
                  <a:lnTo>
                    <a:pt x="403" y="40"/>
                  </a:lnTo>
                  <a:lnTo>
                    <a:pt x="398" y="37"/>
                  </a:lnTo>
                  <a:lnTo>
                    <a:pt x="393" y="35"/>
                  </a:lnTo>
                  <a:lnTo>
                    <a:pt x="389" y="34"/>
                  </a:lnTo>
                  <a:lnTo>
                    <a:pt x="383" y="31"/>
                  </a:lnTo>
                  <a:lnTo>
                    <a:pt x="377" y="30"/>
                  </a:lnTo>
                  <a:lnTo>
                    <a:pt x="371" y="29"/>
                  </a:lnTo>
                  <a:lnTo>
                    <a:pt x="366" y="28"/>
                  </a:lnTo>
                  <a:lnTo>
                    <a:pt x="359" y="27"/>
                  </a:lnTo>
                  <a:lnTo>
                    <a:pt x="352" y="24"/>
                  </a:lnTo>
                  <a:lnTo>
                    <a:pt x="344" y="23"/>
                  </a:lnTo>
                  <a:lnTo>
                    <a:pt x="336" y="21"/>
                  </a:lnTo>
                  <a:lnTo>
                    <a:pt x="328" y="20"/>
                  </a:lnTo>
                  <a:lnTo>
                    <a:pt x="320" y="19"/>
                  </a:lnTo>
                  <a:lnTo>
                    <a:pt x="312" y="19"/>
                  </a:lnTo>
                  <a:lnTo>
                    <a:pt x="309" y="19"/>
                  </a:lnTo>
                  <a:lnTo>
                    <a:pt x="307" y="19"/>
                  </a:lnTo>
                  <a:lnTo>
                    <a:pt x="305" y="19"/>
                  </a:lnTo>
                  <a:lnTo>
                    <a:pt x="302" y="20"/>
                  </a:lnTo>
                  <a:lnTo>
                    <a:pt x="298" y="16"/>
                  </a:lnTo>
                  <a:lnTo>
                    <a:pt x="292" y="13"/>
                  </a:lnTo>
                  <a:lnTo>
                    <a:pt x="287" y="12"/>
                  </a:lnTo>
                  <a:lnTo>
                    <a:pt x="283" y="11"/>
                  </a:lnTo>
                  <a:lnTo>
                    <a:pt x="279" y="9"/>
                  </a:lnTo>
                  <a:lnTo>
                    <a:pt x="276" y="7"/>
                  </a:lnTo>
                  <a:lnTo>
                    <a:pt x="272" y="5"/>
                  </a:lnTo>
                  <a:lnTo>
                    <a:pt x="270" y="2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67" y="23"/>
                  </a:lnTo>
                  <a:lnTo>
                    <a:pt x="270" y="46"/>
                  </a:lnTo>
                  <a:lnTo>
                    <a:pt x="268" y="67"/>
                  </a:lnTo>
                  <a:lnTo>
                    <a:pt x="264" y="85"/>
                  </a:lnTo>
                  <a:lnTo>
                    <a:pt x="261" y="98"/>
                  </a:lnTo>
                  <a:lnTo>
                    <a:pt x="256" y="118"/>
                  </a:lnTo>
                  <a:lnTo>
                    <a:pt x="250" y="142"/>
                  </a:lnTo>
                  <a:lnTo>
                    <a:pt x="245" y="167"/>
                  </a:lnTo>
                  <a:lnTo>
                    <a:pt x="239" y="194"/>
                  </a:lnTo>
                  <a:lnTo>
                    <a:pt x="233" y="216"/>
                  </a:lnTo>
                  <a:lnTo>
                    <a:pt x="230" y="233"/>
                  </a:lnTo>
                  <a:lnTo>
                    <a:pt x="227" y="241"/>
                  </a:lnTo>
                  <a:lnTo>
                    <a:pt x="224" y="250"/>
                  </a:lnTo>
                  <a:lnTo>
                    <a:pt x="220" y="262"/>
                  </a:lnTo>
                  <a:lnTo>
                    <a:pt x="217" y="272"/>
                  </a:lnTo>
                  <a:lnTo>
                    <a:pt x="212" y="280"/>
                  </a:lnTo>
                  <a:lnTo>
                    <a:pt x="204" y="264"/>
                  </a:lnTo>
                  <a:lnTo>
                    <a:pt x="197" y="248"/>
                  </a:lnTo>
                  <a:lnTo>
                    <a:pt x="192" y="232"/>
                  </a:lnTo>
                  <a:lnTo>
                    <a:pt x="186" y="217"/>
                  </a:lnTo>
                  <a:lnTo>
                    <a:pt x="182" y="203"/>
                  </a:lnTo>
                  <a:lnTo>
                    <a:pt x="179" y="191"/>
                  </a:lnTo>
                  <a:lnTo>
                    <a:pt x="178" y="181"/>
                  </a:lnTo>
                  <a:lnTo>
                    <a:pt x="177" y="174"/>
                  </a:lnTo>
                  <a:lnTo>
                    <a:pt x="175" y="155"/>
                  </a:lnTo>
                  <a:lnTo>
                    <a:pt x="173" y="130"/>
                  </a:lnTo>
                  <a:lnTo>
                    <a:pt x="170" y="106"/>
                  </a:lnTo>
                  <a:lnTo>
                    <a:pt x="166" y="90"/>
                  </a:lnTo>
                  <a:lnTo>
                    <a:pt x="165" y="80"/>
                  </a:lnTo>
                  <a:lnTo>
                    <a:pt x="163" y="67"/>
                  </a:lnTo>
                  <a:lnTo>
                    <a:pt x="162" y="54"/>
                  </a:lnTo>
                  <a:lnTo>
                    <a:pt x="160" y="47"/>
                  </a:lnTo>
                  <a:lnTo>
                    <a:pt x="154" y="44"/>
                  </a:lnTo>
                  <a:lnTo>
                    <a:pt x="148" y="40"/>
                  </a:lnTo>
                  <a:lnTo>
                    <a:pt x="143" y="37"/>
                  </a:lnTo>
                  <a:lnTo>
                    <a:pt x="142" y="35"/>
                  </a:lnTo>
                  <a:lnTo>
                    <a:pt x="139" y="35"/>
                  </a:lnTo>
                  <a:lnTo>
                    <a:pt x="137" y="34"/>
                  </a:lnTo>
                  <a:lnTo>
                    <a:pt x="135" y="34"/>
                  </a:lnTo>
                  <a:lnTo>
                    <a:pt x="132" y="34"/>
                  </a:lnTo>
                  <a:lnTo>
                    <a:pt x="128" y="36"/>
                  </a:lnTo>
                  <a:lnTo>
                    <a:pt x="122" y="38"/>
                  </a:lnTo>
                  <a:lnTo>
                    <a:pt x="117" y="40"/>
                  </a:lnTo>
                  <a:lnTo>
                    <a:pt x="110" y="43"/>
                  </a:lnTo>
                  <a:lnTo>
                    <a:pt x="103" y="45"/>
                  </a:lnTo>
                  <a:lnTo>
                    <a:pt x="96" y="47"/>
                  </a:lnTo>
                  <a:lnTo>
                    <a:pt x="88" y="50"/>
                  </a:lnTo>
                  <a:lnTo>
                    <a:pt x="81" y="53"/>
                  </a:lnTo>
                  <a:lnTo>
                    <a:pt x="74" y="55"/>
                  </a:lnTo>
                  <a:lnTo>
                    <a:pt x="68" y="59"/>
                  </a:lnTo>
                  <a:lnTo>
                    <a:pt x="62" y="62"/>
                  </a:lnTo>
                  <a:lnTo>
                    <a:pt x="58" y="66"/>
                  </a:lnTo>
                  <a:lnTo>
                    <a:pt x="53" y="69"/>
                  </a:lnTo>
                  <a:lnTo>
                    <a:pt x="49" y="74"/>
                  </a:lnTo>
                  <a:lnTo>
                    <a:pt x="45" y="79"/>
                  </a:lnTo>
                  <a:lnTo>
                    <a:pt x="43" y="84"/>
                  </a:lnTo>
                  <a:lnTo>
                    <a:pt x="35" y="111"/>
                  </a:lnTo>
                  <a:lnTo>
                    <a:pt x="30" y="138"/>
                  </a:lnTo>
                  <a:lnTo>
                    <a:pt x="27" y="160"/>
                  </a:lnTo>
                  <a:lnTo>
                    <a:pt x="24" y="173"/>
                  </a:lnTo>
                  <a:lnTo>
                    <a:pt x="22" y="196"/>
                  </a:lnTo>
                  <a:lnTo>
                    <a:pt x="17" y="239"/>
                  </a:lnTo>
                  <a:lnTo>
                    <a:pt x="12" y="283"/>
                  </a:lnTo>
                  <a:lnTo>
                    <a:pt x="9" y="304"/>
                  </a:lnTo>
                  <a:lnTo>
                    <a:pt x="8" y="313"/>
                  </a:lnTo>
                  <a:lnTo>
                    <a:pt x="7" y="323"/>
                  </a:lnTo>
                  <a:lnTo>
                    <a:pt x="5" y="333"/>
                  </a:lnTo>
                  <a:lnTo>
                    <a:pt x="4" y="342"/>
                  </a:lnTo>
                  <a:lnTo>
                    <a:pt x="1" y="357"/>
                  </a:lnTo>
                  <a:lnTo>
                    <a:pt x="0" y="383"/>
                  </a:lnTo>
                  <a:lnTo>
                    <a:pt x="0" y="413"/>
                  </a:lnTo>
                  <a:lnTo>
                    <a:pt x="1" y="438"/>
                  </a:lnTo>
                  <a:lnTo>
                    <a:pt x="4" y="467"/>
                  </a:lnTo>
                  <a:lnTo>
                    <a:pt x="5" y="506"/>
                  </a:lnTo>
                  <a:lnTo>
                    <a:pt x="7" y="543"/>
                  </a:lnTo>
                  <a:lnTo>
                    <a:pt x="7" y="564"/>
                  </a:lnTo>
                  <a:lnTo>
                    <a:pt x="14" y="561"/>
                  </a:lnTo>
                  <a:lnTo>
                    <a:pt x="22" y="558"/>
                  </a:lnTo>
                  <a:lnTo>
                    <a:pt x="30" y="557"/>
                  </a:lnTo>
                  <a:lnTo>
                    <a:pt x="35" y="556"/>
                  </a:lnTo>
                  <a:lnTo>
                    <a:pt x="37" y="556"/>
                  </a:lnTo>
                  <a:lnTo>
                    <a:pt x="42" y="557"/>
                  </a:lnTo>
                  <a:lnTo>
                    <a:pt x="46" y="558"/>
                  </a:lnTo>
                  <a:lnTo>
                    <a:pt x="52" y="559"/>
                  </a:lnTo>
                  <a:lnTo>
                    <a:pt x="57" y="561"/>
                  </a:lnTo>
                  <a:lnTo>
                    <a:pt x="61" y="564"/>
                  </a:lnTo>
                  <a:lnTo>
                    <a:pt x="66" y="566"/>
                  </a:lnTo>
                  <a:lnTo>
                    <a:pt x="69" y="568"/>
                  </a:lnTo>
                  <a:lnTo>
                    <a:pt x="71" y="573"/>
                  </a:lnTo>
                  <a:lnTo>
                    <a:pt x="72" y="578"/>
                  </a:lnTo>
                  <a:lnTo>
                    <a:pt x="74" y="582"/>
                  </a:lnTo>
                  <a:lnTo>
                    <a:pt x="74" y="587"/>
                  </a:lnTo>
                  <a:lnTo>
                    <a:pt x="76" y="589"/>
                  </a:lnTo>
                  <a:lnTo>
                    <a:pt x="79" y="591"/>
                  </a:lnTo>
                  <a:lnTo>
                    <a:pt x="81" y="595"/>
                  </a:lnTo>
                  <a:lnTo>
                    <a:pt x="83" y="597"/>
                  </a:lnTo>
                  <a:lnTo>
                    <a:pt x="92" y="596"/>
                  </a:lnTo>
                  <a:lnTo>
                    <a:pt x="104" y="595"/>
                  </a:lnTo>
                  <a:lnTo>
                    <a:pt x="118" y="594"/>
                  </a:lnTo>
                  <a:lnTo>
                    <a:pt x="132" y="593"/>
                  </a:lnTo>
                  <a:lnTo>
                    <a:pt x="144" y="591"/>
                  </a:lnTo>
                  <a:lnTo>
                    <a:pt x="156" y="590"/>
                  </a:lnTo>
                  <a:lnTo>
                    <a:pt x="166" y="590"/>
                  </a:lnTo>
                  <a:lnTo>
                    <a:pt x="172" y="590"/>
                  </a:lnTo>
                  <a:lnTo>
                    <a:pt x="179" y="590"/>
                  </a:lnTo>
                  <a:lnTo>
                    <a:pt x="182" y="587"/>
                  </a:lnTo>
                  <a:lnTo>
                    <a:pt x="185" y="582"/>
                  </a:lnTo>
                  <a:lnTo>
                    <a:pt x="187" y="578"/>
                  </a:lnTo>
                  <a:lnTo>
                    <a:pt x="190" y="566"/>
                  </a:lnTo>
                  <a:lnTo>
                    <a:pt x="197" y="544"/>
                  </a:lnTo>
                  <a:lnTo>
                    <a:pt x="203" y="522"/>
                  </a:lnTo>
                  <a:lnTo>
                    <a:pt x="207" y="510"/>
                  </a:lnTo>
                  <a:lnTo>
                    <a:pt x="210" y="519"/>
                  </a:lnTo>
                  <a:lnTo>
                    <a:pt x="216" y="533"/>
                  </a:lnTo>
                  <a:lnTo>
                    <a:pt x="223" y="546"/>
                  </a:lnTo>
                  <a:lnTo>
                    <a:pt x="232" y="556"/>
                  </a:lnTo>
                  <a:lnTo>
                    <a:pt x="238" y="553"/>
                  </a:lnTo>
                  <a:lnTo>
                    <a:pt x="245" y="550"/>
                  </a:lnTo>
                  <a:lnTo>
                    <a:pt x="254" y="544"/>
                  </a:lnTo>
                  <a:lnTo>
                    <a:pt x="263" y="540"/>
                  </a:lnTo>
                  <a:lnTo>
                    <a:pt x="272" y="535"/>
                  </a:lnTo>
                  <a:lnTo>
                    <a:pt x="280" y="530"/>
                  </a:lnTo>
                  <a:lnTo>
                    <a:pt x="288" y="527"/>
                  </a:lnTo>
                  <a:lnTo>
                    <a:pt x="293" y="525"/>
                  </a:lnTo>
                  <a:lnTo>
                    <a:pt x="301" y="522"/>
                  </a:lnTo>
                  <a:lnTo>
                    <a:pt x="308" y="521"/>
                  </a:lnTo>
                  <a:lnTo>
                    <a:pt x="314" y="521"/>
                  </a:lnTo>
                  <a:lnTo>
                    <a:pt x="320" y="523"/>
                  </a:lnTo>
                  <a:lnTo>
                    <a:pt x="323" y="525"/>
                  </a:lnTo>
                  <a:lnTo>
                    <a:pt x="329" y="525"/>
                  </a:lnTo>
                  <a:lnTo>
                    <a:pt x="335" y="526"/>
                  </a:lnTo>
                  <a:lnTo>
                    <a:pt x="341" y="526"/>
                  </a:lnTo>
                  <a:lnTo>
                    <a:pt x="347" y="526"/>
                  </a:lnTo>
                  <a:lnTo>
                    <a:pt x="354" y="526"/>
                  </a:lnTo>
                  <a:lnTo>
                    <a:pt x="359" y="526"/>
                  </a:lnTo>
                  <a:lnTo>
                    <a:pt x="363" y="526"/>
                  </a:lnTo>
                  <a:lnTo>
                    <a:pt x="369" y="497"/>
                  </a:lnTo>
                  <a:lnTo>
                    <a:pt x="373" y="460"/>
                  </a:lnTo>
                  <a:lnTo>
                    <a:pt x="375" y="421"/>
                  </a:lnTo>
                  <a:lnTo>
                    <a:pt x="377" y="381"/>
                  </a:lnTo>
                  <a:lnTo>
                    <a:pt x="377" y="370"/>
                  </a:lnTo>
                  <a:lnTo>
                    <a:pt x="376" y="356"/>
                  </a:lnTo>
                  <a:lnTo>
                    <a:pt x="374" y="339"/>
                  </a:lnTo>
                  <a:lnTo>
                    <a:pt x="374" y="315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>
              <a:off x="4867" y="2237"/>
              <a:ext cx="50" cy="253"/>
            </a:xfrm>
            <a:custGeom>
              <a:avLst/>
              <a:gdLst>
                <a:gd name="T0" fmla="*/ 1 w 60"/>
                <a:gd name="T1" fmla="*/ 180 h 300"/>
                <a:gd name="T2" fmla="*/ 0 w 60"/>
                <a:gd name="T3" fmla="*/ 165 h 300"/>
                <a:gd name="T4" fmla="*/ 0 w 60"/>
                <a:gd name="T5" fmla="*/ 148 h 300"/>
                <a:gd name="T6" fmla="*/ 1 w 60"/>
                <a:gd name="T7" fmla="*/ 132 h 300"/>
                <a:gd name="T8" fmla="*/ 3 w 60"/>
                <a:gd name="T9" fmla="*/ 122 h 300"/>
                <a:gd name="T10" fmla="*/ 3 w 60"/>
                <a:gd name="T11" fmla="*/ 116 h 300"/>
                <a:gd name="T12" fmla="*/ 4 w 60"/>
                <a:gd name="T13" fmla="*/ 111 h 300"/>
                <a:gd name="T14" fmla="*/ 5 w 60"/>
                <a:gd name="T15" fmla="*/ 105 h 300"/>
                <a:gd name="T16" fmla="*/ 6 w 60"/>
                <a:gd name="T17" fmla="*/ 100 h 300"/>
                <a:gd name="T18" fmla="*/ 7 w 60"/>
                <a:gd name="T19" fmla="*/ 87 h 300"/>
                <a:gd name="T20" fmla="*/ 10 w 60"/>
                <a:gd name="T21" fmla="*/ 61 h 300"/>
                <a:gd name="T22" fmla="*/ 13 w 60"/>
                <a:gd name="T23" fmla="*/ 35 h 300"/>
                <a:gd name="T24" fmla="*/ 14 w 60"/>
                <a:gd name="T25" fmla="*/ 21 h 300"/>
                <a:gd name="T26" fmla="*/ 15 w 60"/>
                <a:gd name="T27" fmla="*/ 30 h 300"/>
                <a:gd name="T28" fmla="*/ 16 w 60"/>
                <a:gd name="T29" fmla="*/ 42 h 300"/>
                <a:gd name="T30" fmla="*/ 16 w 60"/>
                <a:gd name="T31" fmla="*/ 52 h 300"/>
                <a:gd name="T32" fmla="*/ 15 w 60"/>
                <a:gd name="T33" fmla="*/ 62 h 300"/>
                <a:gd name="T34" fmla="*/ 18 w 60"/>
                <a:gd name="T35" fmla="*/ 52 h 300"/>
                <a:gd name="T36" fmla="*/ 21 w 60"/>
                <a:gd name="T37" fmla="*/ 44 h 300"/>
                <a:gd name="T38" fmla="*/ 24 w 60"/>
                <a:gd name="T39" fmla="*/ 36 h 300"/>
                <a:gd name="T40" fmla="*/ 28 w 60"/>
                <a:gd name="T41" fmla="*/ 29 h 300"/>
                <a:gd name="T42" fmla="*/ 30 w 60"/>
                <a:gd name="T43" fmla="*/ 20 h 300"/>
                <a:gd name="T44" fmla="*/ 33 w 60"/>
                <a:gd name="T45" fmla="*/ 13 h 300"/>
                <a:gd name="T46" fmla="*/ 34 w 60"/>
                <a:gd name="T47" fmla="*/ 6 h 300"/>
                <a:gd name="T48" fmla="*/ 35 w 60"/>
                <a:gd name="T49" fmla="*/ 0 h 300"/>
                <a:gd name="T50" fmla="*/ 32 w 60"/>
                <a:gd name="T51" fmla="*/ 25 h 300"/>
                <a:gd name="T52" fmla="*/ 25 w 60"/>
                <a:gd name="T53" fmla="*/ 48 h 300"/>
                <a:gd name="T54" fmla="*/ 18 w 60"/>
                <a:gd name="T55" fmla="*/ 67 h 300"/>
                <a:gd name="T56" fmla="*/ 16 w 60"/>
                <a:gd name="T57" fmla="*/ 79 h 300"/>
                <a:gd name="T58" fmla="*/ 15 w 60"/>
                <a:gd name="T59" fmla="*/ 84 h 300"/>
                <a:gd name="T60" fmla="*/ 13 w 60"/>
                <a:gd name="T61" fmla="*/ 89 h 300"/>
                <a:gd name="T62" fmla="*/ 13 w 60"/>
                <a:gd name="T63" fmla="*/ 90 h 300"/>
                <a:gd name="T64" fmla="*/ 12 w 60"/>
                <a:gd name="T65" fmla="*/ 93 h 300"/>
                <a:gd name="T66" fmla="*/ 11 w 60"/>
                <a:gd name="T67" fmla="*/ 97 h 300"/>
                <a:gd name="T68" fmla="*/ 9 w 60"/>
                <a:gd name="T69" fmla="*/ 100 h 300"/>
                <a:gd name="T70" fmla="*/ 9 w 60"/>
                <a:gd name="T71" fmla="*/ 103 h 300"/>
                <a:gd name="T72" fmla="*/ 9 w 60"/>
                <a:gd name="T73" fmla="*/ 107 h 300"/>
                <a:gd name="T74" fmla="*/ 9 w 60"/>
                <a:gd name="T75" fmla="*/ 111 h 300"/>
                <a:gd name="T76" fmla="*/ 9 w 60"/>
                <a:gd name="T77" fmla="*/ 116 h 300"/>
                <a:gd name="T78" fmla="*/ 8 w 60"/>
                <a:gd name="T79" fmla="*/ 120 h 300"/>
                <a:gd name="T80" fmla="*/ 8 w 60"/>
                <a:gd name="T81" fmla="*/ 121 h 300"/>
                <a:gd name="T82" fmla="*/ 7 w 60"/>
                <a:gd name="T83" fmla="*/ 129 h 300"/>
                <a:gd name="T84" fmla="*/ 3 w 60"/>
                <a:gd name="T85" fmla="*/ 143 h 300"/>
                <a:gd name="T86" fmla="*/ 1 w 60"/>
                <a:gd name="T87" fmla="*/ 161 h 300"/>
                <a:gd name="T88" fmla="*/ 1 w 60"/>
                <a:gd name="T89" fmla="*/ 180 h 3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300"/>
                <a:gd name="T137" fmla="*/ 60 w 60"/>
                <a:gd name="T138" fmla="*/ 300 h 3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300">
                  <a:moveTo>
                    <a:pt x="1" y="300"/>
                  </a:moveTo>
                  <a:lnTo>
                    <a:pt x="0" y="275"/>
                  </a:lnTo>
                  <a:lnTo>
                    <a:pt x="0" y="245"/>
                  </a:lnTo>
                  <a:lnTo>
                    <a:pt x="1" y="219"/>
                  </a:lnTo>
                  <a:lnTo>
                    <a:pt x="4" y="204"/>
                  </a:lnTo>
                  <a:lnTo>
                    <a:pt x="5" y="195"/>
                  </a:lnTo>
                  <a:lnTo>
                    <a:pt x="7" y="185"/>
                  </a:lnTo>
                  <a:lnTo>
                    <a:pt x="8" y="175"/>
                  </a:lnTo>
                  <a:lnTo>
                    <a:pt x="9" y="166"/>
                  </a:lnTo>
                  <a:lnTo>
                    <a:pt x="12" y="145"/>
                  </a:lnTo>
                  <a:lnTo>
                    <a:pt x="17" y="101"/>
                  </a:lnTo>
                  <a:lnTo>
                    <a:pt x="22" y="58"/>
                  </a:lnTo>
                  <a:lnTo>
                    <a:pt x="24" y="35"/>
                  </a:lnTo>
                  <a:lnTo>
                    <a:pt x="26" y="51"/>
                  </a:lnTo>
                  <a:lnTo>
                    <a:pt x="27" y="70"/>
                  </a:lnTo>
                  <a:lnTo>
                    <a:pt x="27" y="88"/>
                  </a:lnTo>
                  <a:lnTo>
                    <a:pt x="26" y="102"/>
                  </a:lnTo>
                  <a:lnTo>
                    <a:pt x="30" y="88"/>
                  </a:lnTo>
                  <a:lnTo>
                    <a:pt x="36" y="74"/>
                  </a:lnTo>
                  <a:lnTo>
                    <a:pt x="42" y="60"/>
                  </a:lnTo>
                  <a:lnTo>
                    <a:pt x="47" y="47"/>
                  </a:lnTo>
                  <a:lnTo>
                    <a:pt x="52" y="33"/>
                  </a:lnTo>
                  <a:lnTo>
                    <a:pt x="56" y="21"/>
                  </a:lnTo>
                  <a:lnTo>
                    <a:pt x="59" y="10"/>
                  </a:lnTo>
                  <a:lnTo>
                    <a:pt x="60" y="0"/>
                  </a:lnTo>
                  <a:lnTo>
                    <a:pt x="54" y="41"/>
                  </a:lnTo>
                  <a:lnTo>
                    <a:pt x="43" y="80"/>
                  </a:lnTo>
                  <a:lnTo>
                    <a:pt x="31" y="112"/>
                  </a:lnTo>
                  <a:lnTo>
                    <a:pt x="27" y="132"/>
                  </a:lnTo>
                  <a:lnTo>
                    <a:pt x="26" y="141"/>
                  </a:lnTo>
                  <a:lnTo>
                    <a:pt x="23" y="147"/>
                  </a:lnTo>
                  <a:lnTo>
                    <a:pt x="22" y="150"/>
                  </a:lnTo>
                  <a:lnTo>
                    <a:pt x="20" y="155"/>
                  </a:lnTo>
                  <a:lnTo>
                    <a:pt x="19" y="161"/>
                  </a:lnTo>
                  <a:lnTo>
                    <a:pt x="16" y="166"/>
                  </a:lnTo>
                  <a:lnTo>
                    <a:pt x="15" y="172"/>
                  </a:lnTo>
                  <a:lnTo>
                    <a:pt x="15" y="178"/>
                  </a:lnTo>
                  <a:lnTo>
                    <a:pt x="15" y="185"/>
                  </a:lnTo>
                  <a:lnTo>
                    <a:pt x="15" y="192"/>
                  </a:lnTo>
                  <a:lnTo>
                    <a:pt x="14" y="199"/>
                  </a:lnTo>
                  <a:lnTo>
                    <a:pt x="13" y="203"/>
                  </a:lnTo>
                  <a:lnTo>
                    <a:pt x="11" y="215"/>
                  </a:lnTo>
                  <a:lnTo>
                    <a:pt x="6" y="238"/>
                  </a:lnTo>
                  <a:lnTo>
                    <a:pt x="1" y="268"/>
                  </a:lnTo>
                  <a:lnTo>
                    <a:pt x="1" y="30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>
              <a:off x="5176" y="2144"/>
              <a:ext cx="32" cy="17"/>
            </a:xfrm>
            <a:custGeom>
              <a:avLst/>
              <a:gdLst>
                <a:gd name="T0" fmla="*/ 24 w 37"/>
                <a:gd name="T1" fmla="*/ 10 h 20"/>
                <a:gd name="T2" fmla="*/ 22 w 37"/>
                <a:gd name="T3" fmla="*/ 9 h 20"/>
                <a:gd name="T4" fmla="*/ 21 w 37"/>
                <a:gd name="T5" fmla="*/ 7 h 20"/>
                <a:gd name="T6" fmla="*/ 17 w 37"/>
                <a:gd name="T7" fmla="*/ 5 h 20"/>
                <a:gd name="T8" fmla="*/ 14 w 37"/>
                <a:gd name="T9" fmla="*/ 3 h 20"/>
                <a:gd name="T10" fmla="*/ 12 w 37"/>
                <a:gd name="T11" fmla="*/ 3 h 20"/>
                <a:gd name="T12" fmla="*/ 8 w 37"/>
                <a:gd name="T13" fmla="*/ 2 h 20"/>
                <a:gd name="T14" fmla="*/ 3 w 37"/>
                <a:gd name="T15" fmla="*/ 1 h 20"/>
                <a:gd name="T16" fmla="*/ 0 w 37"/>
                <a:gd name="T17" fmla="*/ 0 h 20"/>
                <a:gd name="T18" fmla="*/ 4 w 37"/>
                <a:gd name="T19" fmla="*/ 3 h 20"/>
                <a:gd name="T20" fmla="*/ 11 w 37"/>
                <a:gd name="T21" fmla="*/ 7 h 20"/>
                <a:gd name="T22" fmla="*/ 16 w 37"/>
                <a:gd name="T23" fmla="*/ 10 h 20"/>
                <a:gd name="T24" fmla="*/ 21 w 37"/>
                <a:gd name="T25" fmla="*/ 12 h 20"/>
                <a:gd name="T26" fmla="*/ 22 w 37"/>
                <a:gd name="T27" fmla="*/ 11 h 20"/>
                <a:gd name="T28" fmla="*/ 22 w 37"/>
                <a:gd name="T29" fmla="*/ 10 h 20"/>
                <a:gd name="T30" fmla="*/ 23 w 37"/>
                <a:gd name="T31" fmla="*/ 10 h 20"/>
                <a:gd name="T32" fmla="*/ 24 w 37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0"/>
                <a:gd name="T53" fmla="*/ 37 w 3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0">
                  <a:moveTo>
                    <a:pt x="37" y="16"/>
                  </a:moveTo>
                  <a:lnTo>
                    <a:pt x="35" y="14"/>
                  </a:lnTo>
                  <a:lnTo>
                    <a:pt x="32" y="11"/>
                  </a:lnTo>
                  <a:lnTo>
                    <a:pt x="27" y="8"/>
                  </a:lnTo>
                  <a:lnTo>
                    <a:pt x="22" y="6"/>
                  </a:lnTo>
                  <a:lnTo>
                    <a:pt x="18" y="5"/>
                  </a:lnTo>
                  <a:lnTo>
                    <a:pt x="12" y="2"/>
                  </a:lnTo>
                  <a:lnTo>
                    <a:pt x="6" y="1"/>
                  </a:lnTo>
                  <a:lnTo>
                    <a:pt x="0" y="0"/>
                  </a:lnTo>
                  <a:lnTo>
                    <a:pt x="7" y="6"/>
                  </a:lnTo>
                  <a:lnTo>
                    <a:pt x="17" y="11"/>
                  </a:lnTo>
                  <a:lnTo>
                    <a:pt x="26" y="16"/>
                  </a:lnTo>
                  <a:lnTo>
                    <a:pt x="32" y="20"/>
                  </a:lnTo>
                  <a:lnTo>
                    <a:pt x="33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7" y="1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>
              <a:off x="5118" y="2136"/>
              <a:ext cx="8" cy="10"/>
            </a:xfrm>
            <a:custGeom>
              <a:avLst/>
              <a:gdLst>
                <a:gd name="T0" fmla="*/ 4 w 11"/>
                <a:gd name="T1" fmla="*/ 0 h 11"/>
                <a:gd name="T2" fmla="*/ 3 w 11"/>
                <a:gd name="T3" fmla="*/ 0 h 11"/>
                <a:gd name="T4" fmla="*/ 2 w 11"/>
                <a:gd name="T5" fmla="*/ 0 h 11"/>
                <a:gd name="T6" fmla="*/ 1 w 11"/>
                <a:gd name="T7" fmla="*/ 0 h 11"/>
                <a:gd name="T8" fmla="*/ 1 w 11"/>
                <a:gd name="T9" fmla="*/ 1 h 11"/>
                <a:gd name="T10" fmla="*/ 1 w 11"/>
                <a:gd name="T11" fmla="*/ 3 h 11"/>
                <a:gd name="T12" fmla="*/ 1 w 11"/>
                <a:gd name="T13" fmla="*/ 5 h 11"/>
                <a:gd name="T14" fmla="*/ 0 w 11"/>
                <a:gd name="T15" fmla="*/ 6 h 11"/>
                <a:gd name="T16" fmla="*/ 0 w 11"/>
                <a:gd name="T17" fmla="*/ 8 h 11"/>
                <a:gd name="T18" fmla="*/ 1 w 11"/>
                <a:gd name="T19" fmla="*/ 6 h 11"/>
                <a:gd name="T20" fmla="*/ 3 w 11"/>
                <a:gd name="T21" fmla="*/ 5 h 11"/>
                <a:gd name="T22" fmla="*/ 4 w 11"/>
                <a:gd name="T23" fmla="*/ 2 h 11"/>
                <a:gd name="T24" fmla="*/ 4 w 11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1"/>
                <a:gd name="T41" fmla="*/ 11 w 11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1">
                  <a:moveTo>
                    <a:pt x="11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4" y="9"/>
                  </a:lnTo>
                  <a:lnTo>
                    <a:pt x="7" y="5"/>
                  </a:lnTo>
                  <a:lnTo>
                    <a:pt x="9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>
              <a:off x="5114" y="2256"/>
              <a:ext cx="47" cy="5"/>
            </a:xfrm>
            <a:custGeom>
              <a:avLst/>
              <a:gdLst>
                <a:gd name="T0" fmla="*/ 1 w 56"/>
                <a:gd name="T1" fmla="*/ 0 h 7"/>
                <a:gd name="T2" fmla="*/ 3 w 56"/>
                <a:gd name="T3" fmla="*/ 0 h 7"/>
                <a:gd name="T4" fmla="*/ 6 w 56"/>
                <a:gd name="T5" fmla="*/ 0 h 7"/>
                <a:gd name="T6" fmla="*/ 11 w 56"/>
                <a:gd name="T7" fmla="*/ 0 h 7"/>
                <a:gd name="T8" fmla="*/ 17 w 56"/>
                <a:gd name="T9" fmla="*/ 0 h 7"/>
                <a:gd name="T10" fmla="*/ 23 w 56"/>
                <a:gd name="T11" fmla="*/ 0 h 7"/>
                <a:gd name="T12" fmla="*/ 28 w 56"/>
                <a:gd name="T13" fmla="*/ 0 h 7"/>
                <a:gd name="T14" fmla="*/ 31 w 56"/>
                <a:gd name="T15" fmla="*/ 0 h 7"/>
                <a:gd name="T16" fmla="*/ 33 w 56"/>
                <a:gd name="T17" fmla="*/ 0 h 7"/>
                <a:gd name="T18" fmla="*/ 33 w 56"/>
                <a:gd name="T19" fmla="*/ 1 h 7"/>
                <a:gd name="T20" fmla="*/ 33 w 56"/>
                <a:gd name="T21" fmla="*/ 1 h 7"/>
                <a:gd name="T22" fmla="*/ 33 w 56"/>
                <a:gd name="T23" fmla="*/ 2 h 7"/>
                <a:gd name="T24" fmla="*/ 33 w 56"/>
                <a:gd name="T25" fmla="*/ 3 h 7"/>
                <a:gd name="T26" fmla="*/ 30 w 56"/>
                <a:gd name="T27" fmla="*/ 3 h 7"/>
                <a:gd name="T28" fmla="*/ 26 w 56"/>
                <a:gd name="T29" fmla="*/ 3 h 7"/>
                <a:gd name="T30" fmla="*/ 21 w 56"/>
                <a:gd name="T31" fmla="*/ 3 h 7"/>
                <a:gd name="T32" fmla="*/ 16 w 56"/>
                <a:gd name="T33" fmla="*/ 3 h 7"/>
                <a:gd name="T34" fmla="*/ 11 w 56"/>
                <a:gd name="T35" fmla="*/ 3 h 7"/>
                <a:gd name="T36" fmla="*/ 6 w 56"/>
                <a:gd name="T37" fmla="*/ 3 h 7"/>
                <a:gd name="T38" fmla="*/ 3 w 56"/>
                <a:gd name="T39" fmla="*/ 3 h 7"/>
                <a:gd name="T40" fmla="*/ 0 w 56"/>
                <a:gd name="T41" fmla="*/ 3 h 7"/>
                <a:gd name="T42" fmla="*/ 1 w 56"/>
                <a:gd name="T43" fmla="*/ 2 h 7"/>
                <a:gd name="T44" fmla="*/ 2 w 56"/>
                <a:gd name="T45" fmla="*/ 1 h 7"/>
                <a:gd name="T46" fmla="*/ 2 w 56"/>
                <a:gd name="T47" fmla="*/ 1 h 7"/>
                <a:gd name="T48" fmla="*/ 1 w 56"/>
                <a:gd name="T49" fmla="*/ 0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7"/>
                <a:gd name="T77" fmla="*/ 56 w 56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7">
                  <a:moveTo>
                    <a:pt x="1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5" y="7"/>
                  </a:lnTo>
                  <a:lnTo>
                    <a:pt x="51" y="7"/>
                  </a:lnTo>
                  <a:lnTo>
                    <a:pt x="44" y="7"/>
                  </a:lnTo>
                  <a:lnTo>
                    <a:pt x="36" y="7"/>
                  </a:lnTo>
                  <a:lnTo>
                    <a:pt x="27" y="7"/>
                  </a:lnTo>
                  <a:lnTo>
                    <a:pt x="18" y="7"/>
                  </a:lnTo>
                  <a:lnTo>
                    <a:pt x="10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>
              <a:off x="4924" y="2536"/>
              <a:ext cx="7" cy="40"/>
            </a:xfrm>
            <a:custGeom>
              <a:avLst/>
              <a:gdLst>
                <a:gd name="T0" fmla="*/ 7 w 7"/>
                <a:gd name="T1" fmla="*/ 0 h 49"/>
                <a:gd name="T2" fmla="*/ 5 w 7"/>
                <a:gd name="T3" fmla="*/ 4 h 49"/>
                <a:gd name="T4" fmla="*/ 3 w 7"/>
                <a:gd name="T5" fmla="*/ 8 h 49"/>
                <a:gd name="T6" fmla="*/ 2 w 7"/>
                <a:gd name="T7" fmla="*/ 13 h 49"/>
                <a:gd name="T8" fmla="*/ 0 w 7"/>
                <a:gd name="T9" fmla="*/ 16 h 49"/>
                <a:gd name="T10" fmla="*/ 0 w 7"/>
                <a:gd name="T11" fmla="*/ 18 h 49"/>
                <a:gd name="T12" fmla="*/ 0 w 7"/>
                <a:gd name="T13" fmla="*/ 20 h 49"/>
                <a:gd name="T14" fmla="*/ 0 w 7"/>
                <a:gd name="T15" fmla="*/ 24 h 49"/>
                <a:gd name="T16" fmla="*/ 0 w 7"/>
                <a:gd name="T17" fmla="*/ 27 h 49"/>
                <a:gd name="T18" fmla="*/ 4 w 7"/>
                <a:gd name="T19" fmla="*/ 20 h 49"/>
                <a:gd name="T20" fmla="*/ 6 w 7"/>
                <a:gd name="T21" fmla="*/ 13 h 49"/>
                <a:gd name="T22" fmla="*/ 7 w 7"/>
                <a:gd name="T23" fmla="*/ 6 h 49"/>
                <a:gd name="T24" fmla="*/ 7 w 7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49"/>
                <a:gd name="T41" fmla="*/ 7 w 7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49">
                  <a:moveTo>
                    <a:pt x="7" y="0"/>
                  </a:moveTo>
                  <a:lnTo>
                    <a:pt x="5" y="7"/>
                  </a:lnTo>
                  <a:lnTo>
                    <a:pt x="3" y="15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6" y="23"/>
                  </a:lnTo>
                  <a:lnTo>
                    <a:pt x="7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>
              <a:off x="5064" y="2536"/>
              <a:ext cx="50" cy="34"/>
            </a:xfrm>
            <a:custGeom>
              <a:avLst/>
              <a:gdLst>
                <a:gd name="T0" fmla="*/ 0 w 61"/>
                <a:gd name="T1" fmla="*/ 23 h 41"/>
                <a:gd name="T2" fmla="*/ 2 w 61"/>
                <a:gd name="T3" fmla="*/ 23 h 41"/>
                <a:gd name="T4" fmla="*/ 2 w 61"/>
                <a:gd name="T5" fmla="*/ 23 h 41"/>
                <a:gd name="T6" fmla="*/ 3 w 61"/>
                <a:gd name="T7" fmla="*/ 23 h 41"/>
                <a:gd name="T8" fmla="*/ 5 w 61"/>
                <a:gd name="T9" fmla="*/ 23 h 41"/>
                <a:gd name="T10" fmla="*/ 6 w 61"/>
                <a:gd name="T11" fmla="*/ 22 h 41"/>
                <a:gd name="T12" fmla="*/ 7 w 61"/>
                <a:gd name="T13" fmla="*/ 20 h 41"/>
                <a:gd name="T14" fmla="*/ 11 w 61"/>
                <a:gd name="T15" fmla="*/ 17 h 41"/>
                <a:gd name="T16" fmla="*/ 14 w 61"/>
                <a:gd name="T17" fmla="*/ 12 h 41"/>
                <a:gd name="T18" fmla="*/ 18 w 61"/>
                <a:gd name="T19" fmla="*/ 10 h 41"/>
                <a:gd name="T20" fmla="*/ 23 w 61"/>
                <a:gd name="T21" fmla="*/ 6 h 41"/>
                <a:gd name="T22" fmla="*/ 28 w 61"/>
                <a:gd name="T23" fmla="*/ 2 h 41"/>
                <a:gd name="T24" fmla="*/ 34 w 61"/>
                <a:gd name="T25" fmla="*/ 0 h 41"/>
                <a:gd name="T26" fmla="*/ 26 w 61"/>
                <a:gd name="T27" fmla="*/ 2 h 41"/>
                <a:gd name="T28" fmla="*/ 21 w 61"/>
                <a:gd name="T29" fmla="*/ 3 h 41"/>
                <a:gd name="T30" fmla="*/ 17 w 61"/>
                <a:gd name="T31" fmla="*/ 6 h 41"/>
                <a:gd name="T32" fmla="*/ 13 w 61"/>
                <a:gd name="T33" fmla="*/ 7 h 41"/>
                <a:gd name="T34" fmla="*/ 11 w 61"/>
                <a:gd name="T35" fmla="*/ 11 h 41"/>
                <a:gd name="T36" fmla="*/ 8 w 61"/>
                <a:gd name="T37" fmla="*/ 14 h 41"/>
                <a:gd name="T38" fmla="*/ 5 w 61"/>
                <a:gd name="T39" fmla="*/ 18 h 41"/>
                <a:gd name="T40" fmla="*/ 0 w 61"/>
                <a:gd name="T41" fmla="*/ 23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41"/>
                <a:gd name="T65" fmla="*/ 61 w 61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41">
                  <a:moveTo>
                    <a:pt x="0" y="41"/>
                  </a:moveTo>
                  <a:lnTo>
                    <a:pt x="2" y="41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10" y="39"/>
                  </a:lnTo>
                  <a:lnTo>
                    <a:pt x="13" y="35"/>
                  </a:lnTo>
                  <a:lnTo>
                    <a:pt x="19" y="29"/>
                  </a:lnTo>
                  <a:lnTo>
                    <a:pt x="26" y="22"/>
                  </a:lnTo>
                  <a:lnTo>
                    <a:pt x="33" y="17"/>
                  </a:lnTo>
                  <a:lnTo>
                    <a:pt x="42" y="10"/>
                  </a:lnTo>
                  <a:lnTo>
                    <a:pt x="51" y="4"/>
                  </a:lnTo>
                  <a:lnTo>
                    <a:pt x="61" y="0"/>
                  </a:lnTo>
                  <a:lnTo>
                    <a:pt x="48" y="3"/>
                  </a:lnTo>
                  <a:lnTo>
                    <a:pt x="39" y="6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20" y="19"/>
                  </a:lnTo>
                  <a:lnTo>
                    <a:pt x="15" y="25"/>
                  </a:lnTo>
                  <a:lnTo>
                    <a:pt x="8" y="3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>
              <a:off x="4901" y="2149"/>
              <a:ext cx="81" cy="43"/>
            </a:xfrm>
            <a:custGeom>
              <a:avLst/>
              <a:gdLst>
                <a:gd name="T0" fmla="*/ 0 w 97"/>
                <a:gd name="T1" fmla="*/ 35 h 48"/>
                <a:gd name="T2" fmla="*/ 2 w 97"/>
                <a:gd name="T3" fmla="*/ 31 h 48"/>
                <a:gd name="T4" fmla="*/ 3 w 97"/>
                <a:gd name="T5" fmla="*/ 28 h 48"/>
                <a:gd name="T6" fmla="*/ 6 w 97"/>
                <a:gd name="T7" fmla="*/ 24 h 48"/>
                <a:gd name="T8" fmla="*/ 9 w 97"/>
                <a:gd name="T9" fmla="*/ 22 h 48"/>
                <a:gd name="T10" fmla="*/ 12 w 97"/>
                <a:gd name="T11" fmla="*/ 19 h 48"/>
                <a:gd name="T12" fmla="*/ 15 w 97"/>
                <a:gd name="T13" fmla="*/ 17 h 48"/>
                <a:gd name="T14" fmla="*/ 19 w 97"/>
                <a:gd name="T15" fmla="*/ 15 h 48"/>
                <a:gd name="T16" fmla="*/ 23 w 97"/>
                <a:gd name="T17" fmla="*/ 12 h 48"/>
                <a:gd name="T18" fmla="*/ 27 w 97"/>
                <a:gd name="T19" fmla="*/ 12 h 48"/>
                <a:gd name="T20" fmla="*/ 28 w 97"/>
                <a:gd name="T21" fmla="*/ 11 h 48"/>
                <a:gd name="T22" fmla="*/ 32 w 97"/>
                <a:gd name="T23" fmla="*/ 8 h 48"/>
                <a:gd name="T24" fmla="*/ 33 w 97"/>
                <a:gd name="T25" fmla="*/ 7 h 48"/>
                <a:gd name="T26" fmla="*/ 36 w 97"/>
                <a:gd name="T27" fmla="*/ 6 h 48"/>
                <a:gd name="T28" fmla="*/ 38 w 97"/>
                <a:gd name="T29" fmla="*/ 5 h 48"/>
                <a:gd name="T30" fmla="*/ 40 w 97"/>
                <a:gd name="T31" fmla="*/ 4 h 48"/>
                <a:gd name="T32" fmla="*/ 43 w 97"/>
                <a:gd name="T33" fmla="*/ 4 h 48"/>
                <a:gd name="T34" fmla="*/ 45 w 97"/>
                <a:gd name="T35" fmla="*/ 2 h 48"/>
                <a:gd name="T36" fmla="*/ 48 w 97"/>
                <a:gd name="T37" fmla="*/ 1 h 48"/>
                <a:gd name="T38" fmla="*/ 51 w 97"/>
                <a:gd name="T39" fmla="*/ 0 h 48"/>
                <a:gd name="T40" fmla="*/ 53 w 97"/>
                <a:gd name="T41" fmla="*/ 0 h 48"/>
                <a:gd name="T42" fmla="*/ 54 w 97"/>
                <a:gd name="T43" fmla="*/ 0 h 48"/>
                <a:gd name="T44" fmla="*/ 54 w 97"/>
                <a:gd name="T45" fmla="*/ 0 h 48"/>
                <a:gd name="T46" fmla="*/ 57 w 97"/>
                <a:gd name="T47" fmla="*/ 1 h 48"/>
                <a:gd name="T48" fmla="*/ 57 w 97"/>
                <a:gd name="T49" fmla="*/ 1 h 48"/>
                <a:gd name="T50" fmla="*/ 53 w 97"/>
                <a:gd name="T51" fmla="*/ 3 h 48"/>
                <a:gd name="T52" fmla="*/ 49 w 97"/>
                <a:gd name="T53" fmla="*/ 4 h 48"/>
                <a:gd name="T54" fmla="*/ 47 w 97"/>
                <a:gd name="T55" fmla="*/ 6 h 48"/>
                <a:gd name="T56" fmla="*/ 44 w 97"/>
                <a:gd name="T57" fmla="*/ 7 h 48"/>
                <a:gd name="T58" fmla="*/ 44 w 97"/>
                <a:gd name="T59" fmla="*/ 8 h 48"/>
                <a:gd name="T60" fmla="*/ 44 w 97"/>
                <a:gd name="T61" fmla="*/ 10 h 48"/>
                <a:gd name="T62" fmla="*/ 42 w 97"/>
                <a:gd name="T63" fmla="*/ 10 h 48"/>
                <a:gd name="T64" fmla="*/ 40 w 97"/>
                <a:gd name="T65" fmla="*/ 11 h 48"/>
                <a:gd name="T66" fmla="*/ 40 w 97"/>
                <a:gd name="T67" fmla="*/ 11 h 48"/>
                <a:gd name="T68" fmla="*/ 37 w 97"/>
                <a:gd name="T69" fmla="*/ 12 h 48"/>
                <a:gd name="T70" fmla="*/ 33 w 97"/>
                <a:gd name="T71" fmla="*/ 13 h 48"/>
                <a:gd name="T72" fmla="*/ 28 w 97"/>
                <a:gd name="T73" fmla="*/ 16 h 48"/>
                <a:gd name="T74" fmla="*/ 24 w 97"/>
                <a:gd name="T75" fmla="*/ 18 h 48"/>
                <a:gd name="T76" fmla="*/ 20 w 97"/>
                <a:gd name="T77" fmla="*/ 20 h 48"/>
                <a:gd name="T78" fmla="*/ 18 w 97"/>
                <a:gd name="T79" fmla="*/ 22 h 48"/>
                <a:gd name="T80" fmla="*/ 15 w 97"/>
                <a:gd name="T81" fmla="*/ 24 h 48"/>
                <a:gd name="T82" fmla="*/ 14 w 97"/>
                <a:gd name="T83" fmla="*/ 24 h 48"/>
                <a:gd name="T84" fmla="*/ 13 w 97"/>
                <a:gd name="T85" fmla="*/ 27 h 48"/>
                <a:gd name="T86" fmla="*/ 13 w 97"/>
                <a:gd name="T87" fmla="*/ 27 h 48"/>
                <a:gd name="T88" fmla="*/ 12 w 97"/>
                <a:gd name="T89" fmla="*/ 29 h 48"/>
                <a:gd name="T90" fmla="*/ 10 w 97"/>
                <a:gd name="T91" fmla="*/ 30 h 48"/>
                <a:gd name="T92" fmla="*/ 9 w 97"/>
                <a:gd name="T93" fmla="*/ 30 h 48"/>
                <a:gd name="T94" fmla="*/ 7 w 97"/>
                <a:gd name="T95" fmla="*/ 30 h 48"/>
                <a:gd name="T96" fmla="*/ 7 w 97"/>
                <a:gd name="T97" fmla="*/ 31 h 48"/>
                <a:gd name="T98" fmla="*/ 6 w 97"/>
                <a:gd name="T99" fmla="*/ 31 h 48"/>
                <a:gd name="T100" fmla="*/ 4 w 97"/>
                <a:gd name="T101" fmla="*/ 33 h 48"/>
                <a:gd name="T102" fmla="*/ 3 w 97"/>
                <a:gd name="T103" fmla="*/ 34 h 48"/>
                <a:gd name="T104" fmla="*/ 0 w 97"/>
                <a:gd name="T105" fmla="*/ 35 h 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48"/>
                <a:gd name="T161" fmla="*/ 97 w 97"/>
                <a:gd name="T162" fmla="*/ 48 h 4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48">
                  <a:moveTo>
                    <a:pt x="0" y="48"/>
                  </a:moveTo>
                  <a:lnTo>
                    <a:pt x="2" y="44"/>
                  </a:lnTo>
                  <a:lnTo>
                    <a:pt x="5" y="39"/>
                  </a:lnTo>
                  <a:lnTo>
                    <a:pt x="10" y="34"/>
                  </a:lnTo>
                  <a:lnTo>
                    <a:pt x="15" y="31"/>
                  </a:lnTo>
                  <a:lnTo>
                    <a:pt x="20" y="26"/>
                  </a:lnTo>
                  <a:lnTo>
                    <a:pt x="26" y="23"/>
                  </a:lnTo>
                  <a:lnTo>
                    <a:pt x="32" y="21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9" y="14"/>
                  </a:lnTo>
                  <a:lnTo>
                    <a:pt x="54" y="11"/>
                  </a:lnTo>
                  <a:lnTo>
                    <a:pt x="57" y="10"/>
                  </a:lnTo>
                  <a:lnTo>
                    <a:pt x="61" y="9"/>
                  </a:lnTo>
                  <a:lnTo>
                    <a:pt x="65" y="8"/>
                  </a:lnTo>
                  <a:lnTo>
                    <a:pt x="70" y="6"/>
                  </a:lnTo>
                  <a:lnTo>
                    <a:pt x="73" y="4"/>
                  </a:lnTo>
                  <a:lnTo>
                    <a:pt x="78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92" y="3"/>
                  </a:lnTo>
                  <a:lnTo>
                    <a:pt x="85" y="6"/>
                  </a:lnTo>
                  <a:lnTo>
                    <a:pt x="80" y="9"/>
                  </a:lnTo>
                  <a:lnTo>
                    <a:pt x="77" y="10"/>
                  </a:lnTo>
                  <a:lnTo>
                    <a:pt x="76" y="11"/>
                  </a:lnTo>
                  <a:lnTo>
                    <a:pt x="75" y="13"/>
                  </a:lnTo>
                  <a:lnTo>
                    <a:pt x="72" y="13"/>
                  </a:lnTo>
                  <a:lnTo>
                    <a:pt x="70" y="14"/>
                  </a:lnTo>
                  <a:lnTo>
                    <a:pt x="68" y="15"/>
                  </a:lnTo>
                  <a:lnTo>
                    <a:pt x="63" y="16"/>
                  </a:lnTo>
                  <a:lnTo>
                    <a:pt x="56" y="18"/>
                  </a:lnTo>
                  <a:lnTo>
                    <a:pt x="49" y="22"/>
                  </a:lnTo>
                  <a:lnTo>
                    <a:pt x="42" y="24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3" y="37"/>
                  </a:lnTo>
                  <a:lnTo>
                    <a:pt x="22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1" y="43"/>
                  </a:lnTo>
                  <a:lnTo>
                    <a:pt x="9" y="44"/>
                  </a:lnTo>
                  <a:lnTo>
                    <a:pt x="7" y="46"/>
                  </a:lnTo>
                  <a:lnTo>
                    <a:pt x="3" y="4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>
              <a:off x="5001" y="2114"/>
              <a:ext cx="90" cy="243"/>
            </a:xfrm>
            <a:custGeom>
              <a:avLst/>
              <a:gdLst>
                <a:gd name="T0" fmla="*/ 56 w 110"/>
                <a:gd name="T1" fmla="*/ 8 h 287"/>
                <a:gd name="T2" fmla="*/ 59 w 110"/>
                <a:gd name="T3" fmla="*/ 16 h 287"/>
                <a:gd name="T4" fmla="*/ 59 w 110"/>
                <a:gd name="T5" fmla="*/ 21 h 287"/>
                <a:gd name="T6" fmla="*/ 60 w 110"/>
                <a:gd name="T7" fmla="*/ 25 h 287"/>
                <a:gd name="T8" fmla="*/ 61 w 110"/>
                <a:gd name="T9" fmla="*/ 35 h 287"/>
                <a:gd name="T10" fmla="*/ 59 w 110"/>
                <a:gd name="T11" fmla="*/ 49 h 287"/>
                <a:gd name="T12" fmla="*/ 56 w 110"/>
                <a:gd name="T13" fmla="*/ 64 h 287"/>
                <a:gd name="T14" fmla="*/ 50 w 110"/>
                <a:gd name="T15" fmla="*/ 90 h 287"/>
                <a:gd name="T16" fmla="*/ 43 w 110"/>
                <a:gd name="T17" fmla="*/ 121 h 287"/>
                <a:gd name="T18" fmla="*/ 38 w 110"/>
                <a:gd name="T19" fmla="*/ 146 h 287"/>
                <a:gd name="T20" fmla="*/ 35 w 110"/>
                <a:gd name="T21" fmla="*/ 157 h 287"/>
                <a:gd name="T22" fmla="*/ 31 w 110"/>
                <a:gd name="T23" fmla="*/ 169 h 287"/>
                <a:gd name="T24" fmla="*/ 24 w 110"/>
                <a:gd name="T25" fmla="*/ 164 h 287"/>
                <a:gd name="T26" fmla="*/ 17 w 110"/>
                <a:gd name="T27" fmla="*/ 145 h 287"/>
                <a:gd name="T28" fmla="*/ 12 w 110"/>
                <a:gd name="T29" fmla="*/ 128 h 287"/>
                <a:gd name="T30" fmla="*/ 10 w 110"/>
                <a:gd name="T31" fmla="*/ 114 h 287"/>
                <a:gd name="T32" fmla="*/ 8 w 110"/>
                <a:gd name="T33" fmla="*/ 98 h 287"/>
                <a:gd name="T34" fmla="*/ 6 w 110"/>
                <a:gd name="T35" fmla="*/ 69 h 287"/>
                <a:gd name="T36" fmla="*/ 2 w 110"/>
                <a:gd name="T37" fmla="*/ 53 h 287"/>
                <a:gd name="T38" fmla="*/ 2 w 110"/>
                <a:gd name="T39" fmla="*/ 37 h 287"/>
                <a:gd name="T40" fmla="*/ 2 w 110"/>
                <a:gd name="T41" fmla="*/ 34 h 287"/>
                <a:gd name="T42" fmla="*/ 10 w 110"/>
                <a:gd name="T43" fmla="*/ 36 h 287"/>
                <a:gd name="T44" fmla="*/ 18 w 110"/>
                <a:gd name="T45" fmla="*/ 36 h 287"/>
                <a:gd name="T46" fmla="*/ 24 w 110"/>
                <a:gd name="T47" fmla="*/ 36 h 287"/>
                <a:gd name="T48" fmla="*/ 31 w 110"/>
                <a:gd name="T49" fmla="*/ 32 h 287"/>
                <a:gd name="T50" fmla="*/ 38 w 110"/>
                <a:gd name="T51" fmla="*/ 24 h 287"/>
                <a:gd name="T52" fmla="*/ 45 w 110"/>
                <a:gd name="T53" fmla="*/ 14 h 287"/>
                <a:gd name="T54" fmla="*/ 50 w 110"/>
                <a:gd name="T55" fmla="*/ 3 h 287"/>
                <a:gd name="T56" fmla="*/ 52 w 110"/>
                <a:gd name="T57" fmla="*/ 0 h 287"/>
                <a:gd name="T58" fmla="*/ 53 w 110"/>
                <a:gd name="T59" fmla="*/ 1 h 287"/>
                <a:gd name="T60" fmla="*/ 53 w 110"/>
                <a:gd name="T61" fmla="*/ 3 h 287"/>
                <a:gd name="T62" fmla="*/ 53 w 110"/>
                <a:gd name="T63" fmla="*/ 3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287"/>
                <a:gd name="T98" fmla="*/ 110 w 110"/>
                <a:gd name="T99" fmla="*/ 287 h 2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287">
                  <a:moveTo>
                    <a:pt x="98" y="7"/>
                  </a:moveTo>
                  <a:lnTo>
                    <a:pt x="102" y="13"/>
                  </a:lnTo>
                  <a:lnTo>
                    <a:pt x="104" y="20"/>
                  </a:lnTo>
                  <a:lnTo>
                    <a:pt x="107" y="27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109" y="38"/>
                  </a:lnTo>
                  <a:lnTo>
                    <a:pt x="109" y="41"/>
                  </a:lnTo>
                  <a:lnTo>
                    <a:pt x="109" y="43"/>
                  </a:lnTo>
                  <a:lnTo>
                    <a:pt x="110" y="57"/>
                  </a:lnTo>
                  <a:lnTo>
                    <a:pt x="109" y="69"/>
                  </a:lnTo>
                  <a:lnTo>
                    <a:pt x="107" y="81"/>
                  </a:lnTo>
                  <a:lnTo>
                    <a:pt x="104" y="92"/>
                  </a:lnTo>
                  <a:lnTo>
                    <a:pt x="101" y="105"/>
                  </a:lnTo>
                  <a:lnTo>
                    <a:pt x="96" y="124"/>
                  </a:lnTo>
                  <a:lnTo>
                    <a:pt x="90" y="148"/>
                  </a:lnTo>
                  <a:lnTo>
                    <a:pt x="85" y="173"/>
                  </a:lnTo>
                  <a:lnTo>
                    <a:pt x="79" y="200"/>
                  </a:lnTo>
                  <a:lnTo>
                    <a:pt x="73" y="223"/>
                  </a:lnTo>
                  <a:lnTo>
                    <a:pt x="70" y="240"/>
                  </a:lnTo>
                  <a:lnTo>
                    <a:pt x="67" y="248"/>
                  </a:lnTo>
                  <a:lnTo>
                    <a:pt x="64" y="257"/>
                  </a:lnTo>
                  <a:lnTo>
                    <a:pt x="60" y="269"/>
                  </a:lnTo>
                  <a:lnTo>
                    <a:pt x="57" y="279"/>
                  </a:lnTo>
                  <a:lnTo>
                    <a:pt x="52" y="287"/>
                  </a:lnTo>
                  <a:lnTo>
                    <a:pt x="44" y="271"/>
                  </a:lnTo>
                  <a:lnTo>
                    <a:pt x="37" y="255"/>
                  </a:lnTo>
                  <a:lnTo>
                    <a:pt x="32" y="239"/>
                  </a:lnTo>
                  <a:lnTo>
                    <a:pt x="26" y="224"/>
                  </a:lnTo>
                  <a:lnTo>
                    <a:pt x="22" y="210"/>
                  </a:lnTo>
                  <a:lnTo>
                    <a:pt x="19" y="198"/>
                  </a:lnTo>
                  <a:lnTo>
                    <a:pt x="18" y="188"/>
                  </a:lnTo>
                  <a:lnTo>
                    <a:pt x="17" y="181"/>
                  </a:lnTo>
                  <a:lnTo>
                    <a:pt x="15" y="162"/>
                  </a:lnTo>
                  <a:lnTo>
                    <a:pt x="13" y="137"/>
                  </a:lnTo>
                  <a:lnTo>
                    <a:pt x="10" y="113"/>
                  </a:lnTo>
                  <a:lnTo>
                    <a:pt x="6" y="97"/>
                  </a:lnTo>
                  <a:lnTo>
                    <a:pt x="5" y="87"/>
                  </a:lnTo>
                  <a:lnTo>
                    <a:pt x="3" y="74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4" y="56"/>
                  </a:lnTo>
                  <a:lnTo>
                    <a:pt x="11" y="57"/>
                  </a:lnTo>
                  <a:lnTo>
                    <a:pt x="18" y="59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4" y="59"/>
                  </a:lnTo>
                  <a:lnTo>
                    <a:pt x="49" y="57"/>
                  </a:lnTo>
                  <a:lnTo>
                    <a:pt x="56" y="53"/>
                  </a:lnTo>
                  <a:lnTo>
                    <a:pt x="63" y="46"/>
                  </a:lnTo>
                  <a:lnTo>
                    <a:pt x="70" y="39"/>
                  </a:lnTo>
                  <a:lnTo>
                    <a:pt x="77" y="31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6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8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5014" y="2161"/>
              <a:ext cx="42" cy="196"/>
            </a:xfrm>
            <a:custGeom>
              <a:avLst/>
              <a:gdLst>
                <a:gd name="T0" fmla="*/ 6 w 50"/>
                <a:gd name="T1" fmla="*/ 3 h 230"/>
                <a:gd name="T2" fmla="*/ 9 w 50"/>
                <a:gd name="T3" fmla="*/ 3 h 230"/>
                <a:gd name="T4" fmla="*/ 13 w 50"/>
                <a:gd name="T5" fmla="*/ 3 h 230"/>
                <a:gd name="T6" fmla="*/ 16 w 50"/>
                <a:gd name="T7" fmla="*/ 2 h 230"/>
                <a:gd name="T8" fmla="*/ 19 w 50"/>
                <a:gd name="T9" fmla="*/ 0 h 230"/>
                <a:gd name="T10" fmla="*/ 20 w 50"/>
                <a:gd name="T11" fmla="*/ 2 h 230"/>
                <a:gd name="T12" fmla="*/ 20 w 50"/>
                <a:gd name="T13" fmla="*/ 3 h 230"/>
                <a:gd name="T14" fmla="*/ 21 w 50"/>
                <a:gd name="T15" fmla="*/ 3 h 230"/>
                <a:gd name="T16" fmla="*/ 23 w 50"/>
                <a:gd name="T17" fmla="*/ 5 h 230"/>
                <a:gd name="T18" fmla="*/ 23 w 50"/>
                <a:gd name="T19" fmla="*/ 8 h 230"/>
                <a:gd name="T20" fmla="*/ 23 w 50"/>
                <a:gd name="T21" fmla="*/ 10 h 230"/>
                <a:gd name="T22" fmla="*/ 23 w 50"/>
                <a:gd name="T23" fmla="*/ 12 h 230"/>
                <a:gd name="T24" fmla="*/ 21 w 50"/>
                <a:gd name="T25" fmla="*/ 15 h 230"/>
                <a:gd name="T26" fmla="*/ 20 w 50"/>
                <a:gd name="T27" fmla="*/ 17 h 230"/>
                <a:gd name="T28" fmla="*/ 20 w 50"/>
                <a:gd name="T29" fmla="*/ 19 h 230"/>
                <a:gd name="T30" fmla="*/ 19 w 50"/>
                <a:gd name="T31" fmla="*/ 20 h 230"/>
                <a:gd name="T32" fmla="*/ 18 w 50"/>
                <a:gd name="T33" fmla="*/ 21 h 230"/>
                <a:gd name="T34" fmla="*/ 20 w 50"/>
                <a:gd name="T35" fmla="*/ 25 h 230"/>
                <a:gd name="T36" fmla="*/ 21 w 50"/>
                <a:gd name="T37" fmla="*/ 28 h 230"/>
                <a:gd name="T38" fmla="*/ 24 w 50"/>
                <a:gd name="T39" fmla="*/ 32 h 230"/>
                <a:gd name="T40" fmla="*/ 24 w 50"/>
                <a:gd name="T41" fmla="*/ 34 h 230"/>
                <a:gd name="T42" fmla="*/ 24 w 50"/>
                <a:gd name="T43" fmla="*/ 37 h 230"/>
                <a:gd name="T44" fmla="*/ 25 w 50"/>
                <a:gd name="T45" fmla="*/ 40 h 230"/>
                <a:gd name="T46" fmla="*/ 27 w 50"/>
                <a:gd name="T47" fmla="*/ 43 h 230"/>
                <a:gd name="T48" fmla="*/ 27 w 50"/>
                <a:gd name="T49" fmla="*/ 47 h 230"/>
                <a:gd name="T50" fmla="*/ 27 w 50"/>
                <a:gd name="T51" fmla="*/ 49 h 230"/>
                <a:gd name="T52" fmla="*/ 28 w 50"/>
                <a:gd name="T53" fmla="*/ 54 h 230"/>
                <a:gd name="T54" fmla="*/ 28 w 50"/>
                <a:gd name="T55" fmla="*/ 59 h 230"/>
                <a:gd name="T56" fmla="*/ 29 w 50"/>
                <a:gd name="T57" fmla="*/ 63 h 230"/>
                <a:gd name="T58" fmla="*/ 29 w 50"/>
                <a:gd name="T59" fmla="*/ 72 h 230"/>
                <a:gd name="T60" fmla="*/ 29 w 50"/>
                <a:gd name="T61" fmla="*/ 90 h 230"/>
                <a:gd name="T62" fmla="*/ 29 w 50"/>
                <a:gd name="T63" fmla="*/ 107 h 230"/>
                <a:gd name="T64" fmla="*/ 29 w 50"/>
                <a:gd name="T65" fmla="*/ 118 h 230"/>
                <a:gd name="T66" fmla="*/ 28 w 50"/>
                <a:gd name="T67" fmla="*/ 124 h 230"/>
                <a:gd name="T68" fmla="*/ 25 w 50"/>
                <a:gd name="T69" fmla="*/ 131 h 230"/>
                <a:gd name="T70" fmla="*/ 24 w 50"/>
                <a:gd name="T71" fmla="*/ 137 h 230"/>
                <a:gd name="T72" fmla="*/ 20 w 50"/>
                <a:gd name="T73" fmla="*/ 142 h 230"/>
                <a:gd name="T74" fmla="*/ 16 w 50"/>
                <a:gd name="T75" fmla="*/ 132 h 230"/>
                <a:gd name="T76" fmla="*/ 12 w 50"/>
                <a:gd name="T77" fmla="*/ 123 h 230"/>
                <a:gd name="T78" fmla="*/ 9 w 50"/>
                <a:gd name="T79" fmla="*/ 112 h 230"/>
                <a:gd name="T80" fmla="*/ 6 w 50"/>
                <a:gd name="T81" fmla="*/ 103 h 230"/>
                <a:gd name="T82" fmla="*/ 3 w 50"/>
                <a:gd name="T83" fmla="*/ 95 h 230"/>
                <a:gd name="T84" fmla="*/ 2 w 50"/>
                <a:gd name="T85" fmla="*/ 87 h 230"/>
                <a:gd name="T86" fmla="*/ 1 w 50"/>
                <a:gd name="T87" fmla="*/ 81 h 230"/>
                <a:gd name="T88" fmla="*/ 0 w 50"/>
                <a:gd name="T89" fmla="*/ 77 h 230"/>
                <a:gd name="T90" fmla="*/ 1 w 50"/>
                <a:gd name="T91" fmla="*/ 63 h 230"/>
                <a:gd name="T92" fmla="*/ 3 w 50"/>
                <a:gd name="T93" fmla="*/ 47 h 230"/>
                <a:gd name="T94" fmla="*/ 6 w 50"/>
                <a:gd name="T95" fmla="*/ 32 h 230"/>
                <a:gd name="T96" fmla="*/ 7 w 50"/>
                <a:gd name="T97" fmla="*/ 23 h 230"/>
                <a:gd name="T98" fmla="*/ 6 w 50"/>
                <a:gd name="T99" fmla="*/ 20 h 230"/>
                <a:gd name="T100" fmla="*/ 3 w 50"/>
                <a:gd name="T101" fmla="*/ 18 h 230"/>
                <a:gd name="T102" fmla="*/ 3 w 50"/>
                <a:gd name="T103" fmla="*/ 15 h 230"/>
                <a:gd name="T104" fmla="*/ 3 w 50"/>
                <a:gd name="T105" fmla="*/ 14 h 230"/>
                <a:gd name="T106" fmla="*/ 3 w 50"/>
                <a:gd name="T107" fmla="*/ 11 h 230"/>
                <a:gd name="T108" fmla="*/ 5 w 50"/>
                <a:gd name="T109" fmla="*/ 9 h 230"/>
                <a:gd name="T110" fmla="*/ 6 w 50"/>
                <a:gd name="T111" fmla="*/ 7 h 230"/>
                <a:gd name="T112" fmla="*/ 6 w 50"/>
                <a:gd name="T113" fmla="*/ 6 h 230"/>
                <a:gd name="T114" fmla="*/ 6 w 50"/>
                <a:gd name="T115" fmla="*/ 5 h 230"/>
                <a:gd name="T116" fmla="*/ 6 w 50"/>
                <a:gd name="T117" fmla="*/ 3 h 230"/>
                <a:gd name="T118" fmla="*/ 6 w 50"/>
                <a:gd name="T119" fmla="*/ 3 h 230"/>
                <a:gd name="T120" fmla="*/ 6 w 50"/>
                <a:gd name="T121" fmla="*/ 3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"/>
                <a:gd name="T184" fmla="*/ 0 h 230"/>
                <a:gd name="T185" fmla="*/ 50 w 50"/>
                <a:gd name="T186" fmla="*/ 230 h 2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" h="230">
                  <a:moveTo>
                    <a:pt x="10" y="3"/>
                  </a:moveTo>
                  <a:lnTo>
                    <a:pt x="16" y="3"/>
                  </a:lnTo>
                  <a:lnTo>
                    <a:pt x="22" y="3"/>
                  </a:lnTo>
                  <a:lnTo>
                    <a:pt x="27" y="2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4" y="30"/>
                  </a:lnTo>
                  <a:lnTo>
                    <a:pt x="32" y="32"/>
                  </a:lnTo>
                  <a:lnTo>
                    <a:pt x="31" y="34"/>
                  </a:lnTo>
                  <a:lnTo>
                    <a:pt x="34" y="40"/>
                  </a:lnTo>
                  <a:lnTo>
                    <a:pt x="36" y="46"/>
                  </a:lnTo>
                  <a:lnTo>
                    <a:pt x="39" y="50"/>
                  </a:lnTo>
                  <a:lnTo>
                    <a:pt x="41" y="55"/>
                  </a:lnTo>
                  <a:lnTo>
                    <a:pt x="42" y="60"/>
                  </a:lnTo>
                  <a:lnTo>
                    <a:pt x="43" y="65"/>
                  </a:lnTo>
                  <a:lnTo>
                    <a:pt x="45" y="70"/>
                  </a:lnTo>
                  <a:lnTo>
                    <a:pt x="45" y="75"/>
                  </a:lnTo>
                  <a:lnTo>
                    <a:pt x="45" y="79"/>
                  </a:lnTo>
                  <a:lnTo>
                    <a:pt x="46" y="87"/>
                  </a:lnTo>
                  <a:lnTo>
                    <a:pt x="47" y="95"/>
                  </a:lnTo>
                  <a:lnTo>
                    <a:pt x="48" y="102"/>
                  </a:lnTo>
                  <a:lnTo>
                    <a:pt x="49" y="117"/>
                  </a:lnTo>
                  <a:lnTo>
                    <a:pt x="49" y="145"/>
                  </a:lnTo>
                  <a:lnTo>
                    <a:pt x="50" y="174"/>
                  </a:lnTo>
                  <a:lnTo>
                    <a:pt x="50" y="191"/>
                  </a:lnTo>
                  <a:lnTo>
                    <a:pt x="47" y="200"/>
                  </a:lnTo>
                  <a:lnTo>
                    <a:pt x="43" y="212"/>
                  </a:lnTo>
                  <a:lnTo>
                    <a:pt x="40" y="222"/>
                  </a:lnTo>
                  <a:lnTo>
                    <a:pt x="35" y="230"/>
                  </a:lnTo>
                  <a:lnTo>
                    <a:pt x="27" y="214"/>
                  </a:lnTo>
                  <a:lnTo>
                    <a:pt x="20" y="198"/>
                  </a:lnTo>
                  <a:lnTo>
                    <a:pt x="15" y="182"/>
                  </a:lnTo>
                  <a:lnTo>
                    <a:pt x="9" y="167"/>
                  </a:lnTo>
                  <a:lnTo>
                    <a:pt x="5" y="153"/>
                  </a:lnTo>
                  <a:lnTo>
                    <a:pt x="2" y="141"/>
                  </a:lnTo>
                  <a:lnTo>
                    <a:pt x="1" y="131"/>
                  </a:lnTo>
                  <a:lnTo>
                    <a:pt x="0" y="124"/>
                  </a:lnTo>
                  <a:lnTo>
                    <a:pt x="1" y="102"/>
                  </a:lnTo>
                  <a:lnTo>
                    <a:pt x="4" y="76"/>
                  </a:lnTo>
                  <a:lnTo>
                    <a:pt x="9" y="52"/>
                  </a:lnTo>
                  <a:lnTo>
                    <a:pt x="12" y="37"/>
                  </a:lnTo>
                  <a:lnTo>
                    <a:pt x="9" y="33"/>
                  </a:lnTo>
                  <a:lnTo>
                    <a:pt x="5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5044" y="2168"/>
              <a:ext cx="20" cy="27"/>
            </a:xfrm>
            <a:custGeom>
              <a:avLst/>
              <a:gdLst>
                <a:gd name="T0" fmla="*/ 0 w 24"/>
                <a:gd name="T1" fmla="*/ 11 h 31"/>
                <a:gd name="T2" fmla="*/ 2 w 24"/>
                <a:gd name="T3" fmla="*/ 8 h 31"/>
                <a:gd name="T4" fmla="*/ 2 w 24"/>
                <a:gd name="T5" fmla="*/ 5 h 31"/>
                <a:gd name="T6" fmla="*/ 2 w 24"/>
                <a:gd name="T7" fmla="*/ 3 h 31"/>
                <a:gd name="T8" fmla="*/ 2 w 24"/>
                <a:gd name="T9" fmla="*/ 0 h 31"/>
                <a:gd name="T10" fmla="*/ 3 w 24"/>
                <a:gd name="T11" fmla="*/ 5 h 31"/>
                <a:gd name="T12" fmla="*/ 6 w 24"/>
                <a:gd name="T13" fmla="*/ 10 h 31"/>
                <a:gd name="T14" fmla="*/ 8 w 24"/>
                <a:gd name="T15" fmla="*/ 16 h 31"/>
                <a:gd name="T16" fmla="*/ 14 w 24"/>
                <a:gd name="T17" fmla="*/ 21 h 31"/>
                <a:gd name="T18" fmla="*/ 11 w 24"/>
                <a:gd name="T19" fmla="*/ 19 h 31"/>
                <a:gd name="T20" fmla="*/ 8 w 24"/>
                <a:gd name="T21" fmla="*/ 18 h 31"/>
                <a:gd name="T22" fmla="*/ 7 w 24"/>
                <a:gd name="T23" fmla="*/ 17 h 31"/>
                <a:gd name="T24" fmla="*/ 4 w 24"/>
                <a:gd name="T25" fmla="*/ 17 h 31"/>
                <a:gd name="T26" fmla="*/ 3 w 24"/>
                <a:gd name="T27" fmla="*/ 16 h 31"/>
                <a:gd name="T28" fmla="*/ 3 w 24"/>
                <a:gd name="T29" fmla="*/ 15 h 31"/>
                <a:gd name="T30" fmla="*/ 3 w 24"/>
                <a:gd name="T31" fmla="*/ 13 h 31"/>
                <a:gd name="T32" fmla="*/ 0 w 24"/>
                <a:gd name="T33" fmla="*/ 1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1"/>
                <a:gd name="T53" fmla="*/ 24 w 24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1">
                  <a:moveTo>
                    <a:pt x="0" y="17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5" y="8"/>
                  </a:lnTo>
                  <a:lnTo>
                    <a:pt x="9" y="16"/>
                  </a:lnTo>
                  <a:lnTo>
                    <a:pt x="14" y="24"/>
                  </a:lnTo>
                  <a:lnTo>
                    <a:pt x="24" y="31"/>
                  </a:lnTo>
                  <a:lnTo>
                    <a:pt x="19" y="29"/>
                  </a:lnTo>
                  <a:lnTo>
                    <a:pt x="14" y="27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5074" y="2143"/>
              <a:ext cx="17" cy="37"/>
            </a:xfrm>
            <a:custGeom>
              <a:avLst/>
              <a:gdLst>
                <a:gd name="T0" fmla="*/ 12 w 20"/>
                <a:gd name="T1" fmla="*/ 5 h 45"/>
                <a:gd name="T2" fmla="*/ 12 w 20"/>
                <a:gd name="T3" fmla="*/ 4 h 45"/>
                <a:gd name="T4" fmla="*/ 12 w 20"/>
                <a:gd name="T5" fmla="*/ 2 h 45"/>
                <a:gd name="T6" fmla="*/ 12 w 20"/>
                <a:gd name="T7" fmla="*/ 2 h 45"/>
                <a:gd name="T8" fmla="*/ 12 w 20"/>
                <a:gd name="T9" fmla="*/ 0 h 45"/>
                <a:gd name="T10" fmla="*/ 8 w 20"/>
                <a:gd name="T11" fmla="*/ 6 h 45"/>
                <a:gd name="T12" fmla="*/ 3 w 20"/>
                <a:gd name="T13" fmla="*/ 13 h 45"/>
                <a:gd name="T14" fmla="*/ 3 w 20"/>
                <a:gd name="T15" fmla="*/ 21 h 45"/>
                <a:gd name="T16" fmla="*/ 0 w 20"/>
                <a:gd name="T17" fmla="*/ 25 h 45"/>
                <a:gd name="T18" fmla="*/ 3 w 20"/>
                <a:gd name="T19" fmla="*/ 17 h 45"/>
                <a:gd name="T20" fmla="*/ 8 w 20"/>
                <a:gd name="T21" fmla="*/ 12 h 45"/>
                <a:gd name="T22" fmla="*/ 10 w 20"/>
                <a:gd name="T23" fmla="*/ 8 h 45"/>
                <a:gd name="T24" fmla="*/ 12 w 20"/>
                <a:gd name="T25" fmla="*/ 5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45"/>
                <a:gd name="T41" fmla="*/ 20 w 20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45">
                  <a:moveTo>
                    <a:pt x="20" y="9"/>
                  </a:moveTo>
                  <a:lnTo>
                    <a:pt x="20" y="7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3" y="11"/>
                  </a:lnTo>
                  <a:lnTo>
                    <a:pt x="6" y="24"/>
                  </a:lnTo>
                  <a:lnTo>
                    <a:pt x="3" y="37"/>
                  </a:lnTo>
                  <a:lnTo>
                    <a:pt x="0" y="45"/>
                  </a:lnTo>
                  <a:lnTo>
                    <a:pt x="6" y="31"/>
                  </a:lnTo>
                  <a:lnTo>
                    <a:pt x="12" y="22"/>
                  </a:lnTo>
                  <a:lnTo>
                    <a:pt x="16" y="15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>
              <a:off x="5006" y="2185"/>
              <a:ext cx="12" cy="20"/>
            </a:xfrm>
            <a:custGeom>
              <a:avLst/>
              <a:gdLst>
                <a:gd name="T0" fmla="*/ 0 w 14"/>
                <a:gd name="T1" fmla="*/ 7 h 25"/>
                <a:gd name="T2" fmla="*/ 3 w 14"/>
                <a:gd name="T3" fmla="*/ 6 h 25"/>
                <a:gd name="T4" fmla="*/ 4 w 14"/>
                <a:gd name="T5" fmla="*/ 4 h 25"/>
                <a:gd name="T6" fmla="*/ 8 w 14"/>
                <a:gd name="T7" fmla="*/ 2 h 25"/>
                <a:gd name="T8" fmla="*/ 9 w 14"/>
                <a:gd name="T9" fmla="*/ 0 h 25"/>
                <a:gd name="T10" fmla="*/ 8 w 14"/>
                <a:gd name="T11" fmla="*/ 3 h 25"/>
                <a:gd name="T12" fmla="*/ 8 w 14"/>
                <a:gd name="T13" fmla="*/ 6 h 25"/>
                <a:gd name="T14" fmla="*/ 7 w 14"/>
                <a:gd name="T15" fmla="*/ 10 h 25"/>
                <a:gd name="T16" fmla="*/ 7 w 14"/>
                <a:gd name="T17" fmla="*/ 13 h 25"/>
                <a:gd name="T18" fmla="*/ 7 w 14"/>
                <a:gd name="T19" fmla="*/ 11 h 25"/>
                <a:gd name="T20" fmla="*/ 5 w 14"/>
                <a:gd name="T21" fmla="*/ 9 h 25"/>
                <a:gd name="T22" fmla="*/ 4 w 14"/>
                <a:gd name="T23" fmla="*/ 6 h 25"/>
                <a:gd name="T24" fmla="*/ 4 w 14"/>
                <a:gd name="T25" fmla="*/ 6 h 25"/>
                <a:gd name="T26" fmla="*/ 3 w 14"/>
                <a:gd name="T27" fmla="*/ 6 h 25"/>
                <a:gd name="T28" fmla="*/ 3 w 14"/>
                <a:gd name="T29" fmla="*/ 6 h 25"/>
                <a:gd name="T30" fmla="*/ 3 w 14"/>
                <a:gd name="T31" fmla="*/ 6 h 25"/>
                <a:gd name="T32" fmla="*/ 0 w 14"/>
                <a:gd name="T33" fmla="*/ 7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5"/>
                <a:gd name="T53" fmla="*/ 14 w 1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5">
                  <a:moveTo>
                    <a:pt x="0" y="14"/>
                  </a:moveTo>
                  <a:lnTo>
                    <a:pt x="3" y="12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3" y="6"/>
                  </a:lnTo>
                  <a:lnTo>
                    <a:pt x="12" y="12"/>
                  </a:lnTo>
                  <a:lnTo>
                    <a:pt x="11" y="19"/>
                  </a:lnTo>
                  <a:lnTo>
                    <a:pt x="11" y="25"/>
                  </a:lnTo>
                  <a:lnTo>
                    <a:pt x="10" y="21"/>
                  </a:lnTo>
                  <a:lnTo>
                    <a:pt x="8" y="17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91"/>
            <p:cNvSpPr>
              <a:spLocks/>
            </p:cNvSpPr>
            <p:nvPr/>
          </p:nvSpPr>
          <p:spPr bwMode="auto">
            <a:xfrm>
              <a:off x="5051" y="2200"/>
              <a:ext cx="20" cy="123"/>
            </a:xfrm>
            <a:custGeom>
              <a:avLst/>
              <a:gdLst>
                <a:gd name="T0" fmla="*/ 13 w 25"/>
                <a:gd name="T1" fmla="*/ 42 h 145"/>
                <a:gd name="T2" fmla="*/ 10 w 25"/>
                <a:gd name="T3" fmla="*/ 59 h 145"/>
                <a:gd name="T4" fmla="*/ 6 w 25"/>
                <a:gd name="T5" fmla="*/ 74 h 145"/>
                <a:gd name="T6" fmla="*/ 5 w 25"/>
                <a:gd name="T7" fmla="*/ 83 h 145"/>
                <a:gd name="T8" fmla="*/ 4 w 25"/>
                <a:gd name="T9" fmla="*/ 88 h 145"/>
                <a:gd name="T10" fmla="*/ 4 w 25"/>
                <a:gd name="T11" fmla="*/ 78 h 145"/>
                <a:gd name="T12" fmla="*/ 3 w 25"/>
                <a:gd name="T13" fmla="*/ 60 h 145"/>
                <a:gd name="T14" fmla="*/ 3 w 25"/>
                <a:gd name="T15" fmla="*/ 43 h 145"/>
                <a:gd name="T16" fmla="*/ 2 w 25"/>
                <a:gd name="T17" fmla="*/ 35 h 145"/>
                <a:gd name="T18" fmla="*/ 2 w 25"/>
                <a:gd name="T19" fmla="*/ 26 h 145"/>
                <a:gd name="T20" fmla="*/ 2 w 25"/>
                <a:gd name="T21" fmla="*/ 16 h 145"/>
                <a:gd name="T22" fmla="*/ 2 w 25"/>
                <a:gd name="T23" fmla="*/ 6 h 145"/>
                <a:gd name="T24" fmla="*/ 0 w 25"/>
                <a:gd name="T25" fmla="*/ 0 h 145"/>
                <a:gd name="T26" fmla="*/ 2 w 25"/>
                <a:gd name="T27" fmla="*/ 1 h 145"/>
                <a:gd name="T28" fmla="*/ 2 w 25"/>
                <a:gd name="T29" fmla="*/ 2 h 145"/>
                <a:gd name="T30" fmla="*/ 2 w 25"/>
                <a:gd name="T31" fmla="*/ 2 h 145"/>
                <a:gd name="T32" fmla="*/ 2 w 25"/>
                <a:gd name="T33" fmla="*/ 2 h 145"/>
                <a:gd name="T34" fmla="*/ 3 w 25"/>
                <a:gd name="T35" fmla="*/ 2 h 145"/>
                <a:gd name="T36" fmla="*/ 4 w 25"/>
                <a:gd name="T37" fmla="*/ 3 h 145"/>
                <a:gd name="T38" fmla="*/ 5 w 25"/>
                <a:gd name="T39" fmla="*/ 3 h 145"/>
                <a:gd name="T40" fmla="*/ 5 w 25"/>
                <a:gd name="T41" fmla="*/ 4 h 145"/>
                <a:gd name="T42" fmla="*/ 6 w 25"/>
                <a:gd name="T43" fmla="*/ 6 h 145"/>
                <a:gd name="T44" fmla="*/ 6 w 25"/>
                <a:gd name="T45" fmla="*/ 7 h 145"/>
                <a:gd name="T46" fmla="*/ 7 w 25"/>
                <a:gd name="T47" fmla="*/ 9 h 145"/>
                <a:gd name="T48" fmla="*/ 8 w 25"/>
                <a:gd name="T49" fmla="*/ 10 h 145"/>
                <a:gd name="T50" fmla="*/ 9 w 25"/>
                <a:gd name="T51" fmla="*/ 12 h 145"/>
                <a:gd name="T52" fmla="*/ 10 w 25"/>
                <a:gd name="T53" fmla="*/ 14 h 145"/>
                <a:gd name="T54" fmla="*/ 10 w 25"/>
                <a:gd name="T55" fmla="*/ 14 h 145"/>
                <a:gd name="T56" fmla="*/ 10 w 25"/>
                <a:gd name="T57" fmla="*/ 15 h 145"/>
                <a:gd name="T58" fmla="*/ 10 w 25"/>
                <a:gd name="T59" fmla="*/ 18 h 145"/>
                <a:gd name="T60" fmla="*/ 10 w 25"/>
                <a:gd name="T61" fmla="*/ 23 h 145"/>
                <a:gd name="T62" fmla="*/ 10 w 25"/>
                <a:gd name="T63" fmla="*/ 28 h 145"/>
                <a:gd name="T64" fmla="*/ 10 w 25"/>
                <a:gd name="T65" fmla="*/ 31 h 145"/>
                <a:gd name="T66" fmla="*/ 11 w 25"/>
                <a:gd name="T67" fmla="*/ 31 h 145"/>
                <a:gd name="T68" fmla="*/ 11 w 25"/>
                <a:gd name="T69" fmla="*/ 31 h 145"/>
                <a:gd name="T70" fmla="*/ 13 w 25"/>
                <a:gd name="T71" fmla="*/ 31 h 145"/>
                <a:gd name="T72" fmla="*/ 13 w 25"/>
                <a:gd name="T73" fmla="*/ 31 h 145"/>
                <a:gd name="T74" fmla="*/ 13 w 25"/>
                <a:gd name="T75" fmla="*/ 34 h 145"/>
                <a:gd name="T76" fmla="*/ 13 w 25"/>
                <a:gd name="T77" fmla="*/ 37 h 145"/>
                <a:gd name="T78" fmla="*/ 13 w 25"/>
                <a:gd name="T79" fmla="*/ 41 h 145"/>
                <a:gd name="T80" fmla="*/ 13 w 25"/>
                <a:gd name="T81" fmla="*/ 42 h 1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"/>
                <a:gd name="T124" fmla="*/ 0 h 145"/>
                <a:gd name="T125" fmla="*/ 25 w 25"/>
                <a:gd name="T126" fmla="*/ 145 h 1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" h="145">
                  <a:moveTo>
                    <a:pt x="25" y="70"/>
                  </a:moveTo>
                  <a:lnTo>
                    <a:pt x="19" y="97"/>
                  </a:lnTo>
                  <a:lnTo>
                    <a:pt x="13" y="120"/>
                  </a:lnTo>
                  <a:lnTo>
                    <a:pt x="10" y="137"/>
                  </a:lnTo>
                  <a:lnTo>
                    <a:pt x="7" y="145"/>
                  </a:lnTo>
                  <a:lnTo>
                    <a:pt x="7" y="128"/>
                  </a:lnTo>
                  <a:lnTo>
                    <a:pt x="6" y="99"/>
                  </a:lnTo>
                  <a:lnTo>
                    <a:pt x="6" y="71"/>
                  </a:lnTo>
                  <a:lnTo>
                    <a:pt x="5" y="56"/>
                  </a:lnTo>
                  <a:lnTo>
                    <a:pt x="5" y="44"/>
                  </a:lnTo>
                  <a:lnTo>
                    <a:pt x="5" y="26"/>
                  </a:lnTo>
                  <a:lnTo>
                    <a:pt x="3" y="1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8" y="19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19" y="46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5" y="55"/>
                  </a:lnTo>
                  <a:lnTo>
                    <a:pt x="25" y="61"/>
                  </a:lnTo>
                  <a:lnTo>
                    <a:pt x="25" y="67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5056" y="2966"/>
              <a:ext cx="62" cy="110"/>
            </a:xfrm>
            <a:custGeom>
              <a:avLst/>
              <a:gdLst>
                <a:gd name="T0" fmla="*/ 31 w 75"/>
                <a:gd name="T1" fmla="*/ 6 h 130"/>
                <a:gd name="T2" fmla="*/ 21 w 75"/>
                <a:gd name="T3" fmla="*/ 5 h 130"/>
                <a:gd name="T4" fmla="*/ 14 w 75"/>
                <a:gd name="T5" fmla="*/ 3 h 130"/>
                <a:gd name="T6" fmla="*/ 11 w 75"/>
                <a:gd name="T7" fmla="*/ 1 h 130"/>
                <a:gd name="T8" fmla="*/ 8 w 75"/>
                <a:gd name="T9" fmla="*/ 3 h 130"/>
                <a:gd name="T10" fmla="*/ 5 w 75"/>
                <a:gd name="T11" fmla="*/ 8 h 130"/>
                <a:gd name="T12" fmla="*/ 5 w 75"/>
                <a:gd name="T13" fmla="*/ 12 h 130"/>
                <a:gd name="T14" fmla="*/ 6 w 75"/>
                <a:gd name="T15" fmla="*/ 16 h 130"/>
                <a:gd name="T16" fmla="*/ 5 w 75"/>
                <a:gd name="T17" fmla="*/ 19 h 130"/>
                <a:gd name="T18" fmla="*/ 4 w 75"/>
                <a:gd name="T19" fmla="*/ 22 h 130"/>
                <a:gd name="T20" fmla="*/ 4 w 75"/>
                <a:gd name="T21" fmla="*/ 27 h 130"/>
                <a:gd name="T22" fmla="*/ 5 w 75"/>
                <a:gd name="T23" fmla="*/ 37 h 130"/>
                <a:gd name="T24" fmla="*/ 5 w 75"/>
                <a:gd name="T25" fmla="*/ 43 h 130"/>
                <a:gd name="T26" fmla="*/ 2 w 75"/>
                <a:gd name="T27" fmla="*/ 52 h 130"/>
                <a:gd name="T28" fmla="*/ 2 w 75"/>
                <a:gd name="T29" fmla="*/ 58 h 130"/>
                <a:gd name="T30" fmla="*/ 1 w 75"/>
                <a:gd name="T31" fmla="*/ 65 h 130"/>
                <a:gd name="T32" fmla="*/ 0 w 75"/>
                <a:gd name="T33" fmla="*/ 69 h 130"/>
                <a:gd name="T34" fmla="*/ 5 w 75"/>
                <a:gd name="T35" fmla="*/ 77 h 130"/>
                <a:gd name="T36" fmla="*/ 12 w 75"/>
                <a:gd name="T37" fmla="*/ 79 h 130"/>
                <a:gd name="T38" fmla="*/ 21 w 75"/>
                <a:gd name="T39" fmla="*/ 78 h 130"/>
                <a:gd name="T40" fmla="*/ 31 w 75"/>
                <a:gd name="T41" fmla="*/ 77 h 130"/>
                <a:gd name="T42" fmla="*/ 37 w 75"/>
                <a:gd name="T43" fmla="*/ 77 h 130"/>
                <a:gd name="T44" fmla="*/ 41 w 75"/>
                <a:gd name="T45" fmla="*/ 73 h 130"/>
                <a:gd name="T46" fmla="*/ 42 w 75"/>
                <a:gd name="T47" fmla="*/ 66 h 130"/>
                <a:gd name="T48" fmla="*/ 41 w 75"/>
                <a:gd name="T49" fmla="*/ 61 h 130"/>
                <a:gd name="T50" fmla="*/ 39 w 75"/>
                <a:gd name="T51" fmla="*/ 52 h 130"/>
                <a:gd name="T52" fmla="*/ 38 w 75"/>
                <a:gd name="T53" fmla="*/ 43 h 130"/>
                <a:gd name="T54" fmla="*/ 37 w 75"/>
                <a:gd name="T55" fmla="*/ 32 h 130"/>
                <a:gd name="T56" fmla="*/ 36 w 75"/>
                <a:gd name="T57" fmla="*/ 25 h 130"/>
                <a:gd name="T58" fmla="*/ 34 w 75"/>
                <a:gd name="T59" fmla="*/ 18 h 130"/>
                <a:gd name="T60" fmla="*/ 34 w 75"/>
                <a:gd name="T61" fmla="*/ 13 h 130"/>
                <a:gd name="T62" fmla="*/ 35 w 75"/>
                <a:gd name="T63" fmla="*/ 6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30"/>
                <a:gd name="T98" fmla="*/ 75 w 75"/>
                <a:gd name="T99" fmla="*/ 130 h 1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30">
                  <a:moveTo>
                    <a:pt x="61" y="6"/>
                  </a:moveTo>
                  <a:lnTo>
                    <a:pt x="54" y="9"/>
                  </a:lnTo>
                  <a:lnTo>
                    <a:pt x="46" y="9"/>
                  </a:lnTo>
                  <a:lnTo>
                    <a:pt x="37" y="8"/>
                  </a:lnTo>
                  <a:lnTo>
                    <a:pt x="29" y="6"/>
                  </a:lnTo>
                  <a:lnTo>
                    <a:pt x="26" y="5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5"/>
                  </a:lnTo>
                  <a:lnTo>
                    <a:pt x="12" y="9"/>
                  </a:lnTo>
                  <a:lnTo>
                    <a:pt x="9" y="14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9" y="23"/>
                  </a:lnTo>
                  <a:lnTo>
                    <a:pt x="11" y="26"/>
                  </a:lnTo>
                  <a:lnTo>
                    <a:pt x="11" y="29"/>
                  </a:lnTo>
                  <a:lnTo>
                    <a:pt x="9" y="31"/>
                  </a:lnTo>
                  <a:lnTo>
                    <a:pt x="8" y="33"/>
                  </a:lnTo>
                  <a:lnTo>
                    <a:pt x="7" y="37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8" y="53"/>
                  </a:lnTo>
                  <a:lnTo>
                    <a:pt x="9" y="61"/>
                  </a:lnTo>
                  <a:lnTo>
                    <a:pt x="9" y="67"/>
                  </a:lnTo>
                  <a:lnTo>
                    <a:pt x="8" y="71"/>
                  </a:lnTo>
                  <a:lnTo>
                    <a:pt x="6" y="78"/>
                  </a:lnTo>
                  <a:lnTo>
                    <a:pt x="5" y="86"/>
                  </a:lnTo>
                  <a:lnTo>
                    <a:pt x="4" y="92"/>
                  </a:lnTo>
                  <a:lnTo>
                    <a:pt x="4" y="96"/>
                  </a:lnTo>
                  <a:lnTo>
                    <a:pt x="2" y="101"/>
                  </a:lnTo>
                  <a:lnTo>
                    <a:pt x="1" y="107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1"/>
                  </a:lnTo>
                  <a:lnTo>
                    <a:pt x="8" y="127"/>
                  </a:lnTo>
                  <a:lnTo>
                    <a:pt x="16" y="130"/>
                  </a:lnTo>
                  <a:lnTo>
                    <a:pt x="22" y="130"/>
                  </a:lnTo>
                  <a:lnTo>
                    <a:pt x="29" y="130"/>
                  </a:lnTo>
                  <a:lnTo>
                    <a:pt x="37" y="129"/>
                  </a:lnTo>
                  <a:lnTo>
                    <a:pt x="46" y="129"/>
                  </a:lnTo>
                  <a:lnTo>
                    <a:pt x="54" y="128"/>
                  </a:lnTo>
                  <a:lnTo>
                    <a:pt x="61" y="128"/>
                  </a:lnTo>
                  <a:lnTo>
                    <a:pt x="67" y="127"/>
                  </a:lnTo>
                  <a:lnTo>
                    <a:pt x="71" y="127"/>
                  </a:lnTo>
                  <a:lnTo>
                    <a:pt x="74" y="121"/>
                  </a:lnTo>
                  <a:lnTo>
                    <a:pt x="75" y="114"/>
                  </a:lnTo>
                  <a:lnTo>
                    <a:pt x="75" y="109"/>
                  </a:lnTo>
                  <a:lnTo>
                    <a:pt x="74" y="106"/>
                  </a:lnTo>
                  <a:lnTo>
                    <a:pt x="72" y="101"/>
                  </a:lnTo>
                  <a:lnTo>
                    <a:pt x="71" y="93"/>
                  </a:lnTo>
                  <a:lnTo>
                    <a:pt x="69" y="85"/>
                  </a:lnTo>
                  <a:lnTo>
                    <a:pt x="68" y="78"/>
                  </a:lnTo>
                  <a:lnTo>
                    <a:pt x="68" y="71"/>
                  </a:lnTo>
                  <a:lnTo>
                    <a:pt x="67" y="62"/>
                  </a:lnTo>
                  <a:lnTo>
                    <a:pt x="66" y="53"/>
                  </a:lnTo>
                  <a:lnTo>
                    <a:pt x="65" y="46"/>
                  </a:lnTo>
                  <a:lnTo>
                    <a:pt x="64" y="40"/>
                  </a:lnTo>
                  <a:lnTo>
                    <a:pt x="61" y="33"/>
                  </a:lnTo>
                  <a:lnTo>
                    <a:pt x="60" y="29"/>
                  </a:lnTo>
                  <a:lnTo>
                    <a:pt x="60" y="25"/>
                  </a:lnTo>
                  <a:lnTo>
                    <a:pt x="61" y="21"/>
                  </a:lnTo>
                  <a:lnTo>
                    <a:pt x="62" y="15"/>
                  </a:lnTo>
                  <a:lnTo>
                    <a:pt x="62" y="10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93"/>
            <p:cNvSpPr>
              <a:spLocks/>
            </p:cNvSpPr>
            <p:nvPr/>
          </p:nvSpPr>
          <p:spPr bwMode="auto">
            <a:xfrm>
              <a:off x="4932" y="3054"/>
              <a:ext cx="87" cy="57"/>
            </a:xfrm>
            <a:custGeom>
              <a:avLst/>
              <a:gdLst>
                <a:gd name="T0" fmla="*/ 23 w 105"/>
                <a:gd name="T1" fmla="*/ 0 h 69"/>
                <a:gd name="T2" fmla="*/ 27 w 105"/>
                <a:gd name="T3" fmla="*/ 2 h 69"/>
                <a:gd name="T4" fmla="*/ 31 w 105"/>
                <a:gd name="T5" fmla="*/ 2 h 69"/>
                <a:gd name="T6" fmla="*/ 35 w 105"/>
                <a:gd name="T7" fmla="*/ 2 h 69"/>
                <a:gd name="T8" fmla="*/ 40 w 105"/>
                <a:gd name="T9" fmla="*/ 2 h 69"/>
                <a:gd name="T10" fmla="*/ 45 w 105"/>
                <a:gd name="T11" fmla="*/ 2 h 69"/>
                <a:gd name="T12" fmla="*/ 50 w 105"/>
                <a:gd name="T13" fmla="*/ 2 h 69"/>
                <a:gd name="T14" fmla="*/ 54 w 105"/>
                <a:gd name="T15" fmla="*/ 2 h 69"/>
                <a:gd name="T16" fmla="*/ 58 w 105"/>
                <a:gd name="T17" fmla="*/ 2 h 69"/>
                <a:gd name="T18" fmla="*/ 60 w 105"/>
                <a:gd name="T19" fmla="*/ 8 h 69"/>
                <a:gd name="T20" fmla="*/ 60 w 105"/>
                <a:gd name="T21" fmla="*/ 14 h 69"/>
                <a:gd name="T22" fmla="*/ 58 w 105"/>
                <a:gd name="T23" fmla="*/ 20 h 69"/>
                <a:gd name="T24" fmla="*/ 58 w 105"/>
                <a:gd name="T25" fmla="*/ 23 h 69"/>
                <a:gd name="T26" fmla="*/ 56 w 105"/>
                <a:gd name="T27" fmla="*/ 25 h 69"/>
                <a:gd name="T28" fmla="*/ 54 w 105"/>
                <a:gd name="T29" fmla="*/ 26 h 69"/>
                <a:gd name="T30" fmla="*/ 51 w 105"/>
                <a:gd name="T31" fmla="*/ 28 h 69"/>
                <a:gd name="T32" fmla="*/ 50 w 105"/>
                <a:gd name="T33" fmla="*/ 31 h 69"/>
                <a:gd name="T34" fmla="*/ 48 w 105"/>
                <a:gd name="T35" fmla="*/ 34 h 69"/>
                <a:gd name="T36" fmla="*/ 46 w 105"/>
                <a:gd name="T37" fmla="*/ 35 h 69"/>
                <a:gd name="T38" fmla="*/ 41 w 105"/>
                <a:gd name="T39" fmla="*/ 37 h 69"/>
                <a:gd name="T40" fmla="*/ 37 w 105"/>
                <a:gd name="T41" fmla="*/ 37 h 69"/>
                <a:gd name="T42" fmla="*/ 34 w 105"/>
                <a:gd name="T43" fmla="*/ 37 h 69"/>
                <a:gd name="T44" fmla="*/ 30 w 105"/>
                <a:gd name="T45" fmla="*/ 37 h 69"/>
                <a:gd name="T46" fmla="*/ 26 w 105"/>
                <a:gd name="T47" fmla="*/ 38 h 69"/>
                <a:gd name="T48" fmla="*/ 20 w 105"/>
                <a:gd name="T49" fmla="*/ 38 h 69"/>
                <a:gd name="T50" fmla="*/ 15 w 105"/>
                <a:gd name="T51" fmla="*/ 39 h 69"/>
                <a:gd name="T52" fmla="*/ 10 w 105"/>
                <a:gd name="T53" fmla="*/ 39 h 69"/>
                <a:gd name="T54" fmla="*/ 6 w 105"/>
                <a:gd name="T55" fmla="*/ 39 h 69"/>
                <a:gd name="T56" fmla="*/ 4 w 105"/>
                <a:gd name="T57" fmla="*/ 38 h 69"/>
                <a:gd name="T58" fmla="*/ 2 w 105"/>
                <a:gd name="T59" fmla="*/ 38 h 69"/>
                <a:gd name="T60" fmla="*/ 2 w 105"/>
                <a:gd name="T61" fmla="*/ 37 h 69"/>
                <a:gd name="T62" fmla="*/ 2 w 105"/>
                <a:gd name="T63" fmla="*/ 37 h 69"/>
                <a:gd name="T64" fmla="*/ 1 w 105"/>
                <a:gd name="T65" fmla="*/ 36 h 69"/>
                <a:gd name="T66" fmla="*/ 0 w 105"/>
                <a:gd name="T67" fmla="*/ 32 h 69"/>
                <a:gd name="T68" fmla="*/ 2 w 105"/>
                <a:gd name="T69" fmla="*/ 28 h 69"/>
                <a:gd name="T70" fmla="*/ 5 w 105"/>
                <a:gd name="T71" fmla="*/ 25 h 69"/>
                <a:gd name="T72" fmla="*/ 8 w 105"/>
                <a:gd name="T73" fmla="*/ 22 h 69"/>
                <a:gd name="T74" fmla="*/ 10 w 105"/>
                <a:gd name="T75" fmla="*/ 20 h 69"/>
                <a:gd name="T76" fmla="*/ 11 w 105"/>
                <a:gd name="T77" fmla="*/ 17 h 69"/>
                <a:gd name="T78" fmla="*/ 13 w 105"/>
                <a:gd name="T79" fmla="*/ 15 h 69"/>
                <a:gd name="T80" fmla="*/ 14 w 105"/>
                <a:gd name="T81" fmla="*/ 14 h 69"/>
                <a:gd name="T82" fmla="*/ 15 w 105"/>
                <a:gd name="T83" fmla="*/ 14 h 69"/>
                <a:gd name="T84" fmla="*/ 15 w 105"/>
                <a:gd name="T85" fmla="*/ 13 h 69"/>
                <a:gd name="T86" fmla="*/ 15 w 105"/>
                <a:gd name="T87" fmla="*/ 12 h 69"/>
                <a:gd name="T88" fmla="*/ 15 w 105"/>
                <a:gd name="T89" fmla="*/ 12 h 69"/>
                <a:gd name="T90" fmla="*/ 15 w 105"/>
                <a:gd name="T91" fmla="*/ 10 h 69"/>
                <a:gd name="T92" fmla="*/ 16 w 105"/>
                <a:gd name="T93" fmla="*/ 8 h 69"/>
                <a:gd name="T94" fmla="*/ 17 w 105"/>
                <a:gd name="T95" fmla="*/ 6 h 69"/>
                <a:gd name="T96" fmla="*/ 18 w 105"/>
                <a:gd name="T97" fmla="*/ 5 h 69"/>
                <a:gd name="T98" fmla="*/ 18 w 105"/>
                <a:gd name="T99" fmla="*/ 4 h 69"/>
                <a:gd name="T100" fmla="*/ 21 w 105"/>
                <a:gd name="T101" fmla="*/ 2 h 69"/>
                <a:gd name="T102" fmla="*/ 22 w 105"/>
                <a:gd name="T103" fmla="*/ 2 h 69"/>
                <a:gd name="T104" fmla="*/ 23 w 105"/>
                <a:gd name="T105" fmla="*/ 0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5"/>
                <a:gd name="T160" fmla="*/ 0 h 69"/>
                <a:gd name="T161" fmla="*/ 105 w 105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5" h="69">
                  <a:moveTo>
                    <a:pt x="41" y="0"/>
                  </a:move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0" y="5"/>
                  </a:lnTo>
                  <a:lnTo>
                    <a:pt x="78" y="5"/>
                  </a:lnTo>
                  <a:lnTo>
                    <a:pt x="87" y="5"/>
                  </a:lnTo>
                  <a:lnTo>
                    <a:pt x="95" y="5"/>
                  </a:lnTo>
                  <a:lnTo>
                    <a:pt x="103" y="5"/>
                  </a:lnTo>
                  <a:lnTo>
                    <a:pt x="105" y="15"/>
                  </a:lnTo>
                  <a:lnTo>
                    <a:pt x="105" y="25"/>
                  </a:lnTo>
                  <a:lnTo>
                    <a:pt x="103" y="35"/>
                  </a:lnTo>
                  <a:lnTo>
                    <a:pt x="102" y="41"/>
                  </a:lnTo>
                  <a:lnTo>
                    <a:pt x="98" y="43"/>
                  </a:lnTo>
                  <a:lnTo>
                    <a:pt x="94" y="47"/>
                  </a:lnTo>
                  <a:lnTo>
                    <a:pt x="91" y="50"/>
                  </a:lnTo>
                  <a:lnTo>
                    <a:pt x="87" y="55"/>
                  </a:lnTo>
                  <a:lnTo>
                    <a:pt x="84" y="60"/>
                  </a:lnTo>
                  <a:lnTo>
                    <a:pt x="80" y="62"/>
                  </a:lnTo>
                  <a:lnTo>
                    <a:pt x="73" y="65"/>
                  </a:lnTo>
                  <a:lnTo>
                    <a:pt x="65" y="67"/>
                  </a:lnTo>
                  <a:lnTo>
                    <a:pt x="60" y="67"/>
                  </a:lnTo>
                  <a:lnTo>
                    <a:pt x="53" y="67"/>
                  </a:lnTo>
                  <a:lnTo>
                    <a:pt x="45" y="68"/>
                  </a:lnTo>
                  <a:lnTo>
                    <a:pt x="35" y="68"/>
                  </a:lnTo>
                  <a:lnTo>
                    <a:pt x="26" y="69"/>
                  </a:lnTo>
                  <a:lnTo>
                    <a:pt x="18" y="69"/>
                  </a:lnTo>
                  <a:lnTo>
                    <a:pt x="11" y="69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3" y="67"/>
                  </a:lnTo>
                  <a:lnTo>
                    <a:pt x="2" y="65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2" y="50"/>
                  </a:lnTo>
                  <a:lnTo>
                    <a:pt x="8" y="43"/>
                  </a:lnTo>
                  <a:lnTo>
                    <a:pt x="15" y="40"/>
                  </a:lnTo>
                  <a:lnTo>
                    <a:pt x="17" y="35"/>
                  </a:lnTo>
                  <a:lnTo>
                    <a:pt x="19" y="31"/>
                  </a:lnTo>
                  <a:lnTo>
                    <a:pt x="23" y="27"/>
                  </a:lnTo>
                  <a:lnTo>
                    <a:pt x="25" y="25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6" y="4"/>
                  </a:lnTo>
                  <a:lnTo>
                    <a:pt x="39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94"/>
            <p:cNvSpPr>
              <a:spLocks/>
            </p:cNvSpPr>
            <p:nvPr/>
          </p:nvSpPr>
          <p:spPr bwMode="auto">
            <a:xfrm>
              <a:off x="5041" y="2608"/>
              <a:ext cx="42" cy="141"/>
            </a:xfrm>
            <a:custGeom>
              <a:avLst/>
              <a:gdLst>
                <a:gd name="T0" fmla="*/ 7 w 49"/>
                <a:gd name="T1" fmla="*/ 56 h 166"/>
                <a:gd name="T2" fmla="*/ 6 w 49"/>
                <a:gd name="T3" fmla="*/ 65 h 166"/>
                <a:gd name="T4" fmla="*/ 3 w 49"/>
                <a:gd name="T5" fmla="*/ 79 h 166"/>
                <a:gd name="T6" fmla="*/ 1 w 49"/>
                <a:gd name="T7" fmla="*/ 93 h 166"/>
                <a:gd name="T8" fmla="*/ 0 w 49"/>
                <a:gd name="T9" fmla="*/ 102 h 166"/>
                <a:gd name="T10" fmla="*/ 3 w 49"/>
                <a:gd name="T11" fmla="*/ 97 h 166"/>
                <a:gd name="T12" fmla="*/ 3 w 49"/>
                <a:gd name="T13" fmla="*/ 93 h 166"/>
                <a:gd name="T14" fmla="*/ 6 w 49"/>
                <a:gd name="T15" fmla="*/ 89 h 166"/>
                <a:gd name="T16" fmla="*/ 7 w 49"/>
                <a:gd name="T17" fmla="*/ 87 h 166"/>
                <a:gd name="T18" fmla="*/ 8 w 49"/>
                <a:gd name="T19" fmla="*/ 83 h 166"/>
                <a:gd name="T20" fmla="*/ 10 w 49"/>
                <a:gd name="T21" fmla="*/ 74 h 166"/>
                <a:gd name="T22" fmla="*/ 13 w 49"/>
                <a:gd name="T23" fmla="*/ 65 h 166"/>
                <a:gd name="T24" fmla="*/ 16 w 49"/>
                <a:gd name="T25" fmla="*/ 57 h 166"/>
                <a:gd name="T26" fmla="*/ 18 w 49"/>
                <a:gd name="T27" fmla="*/ 55 h 166"/>
                <a:gd name="T28" fmla="*/ 19 w 49"/>
                <a:gd name="T29" fmla="*/ 51 h 166"/>
                <a:gd name="T30" fmla="*/ 20 w 49"/>
                <a:gd name="T31" fmla="*/ 48 h 166"/>
                <a:gd name="T32" fmla="*/ 20 w 49"/>
                <a:gd name="T33" fmla="*/ 46 h 166"/>
                <a:gd name="T34" fmla="*/ 20 w 49"/>
                <a:gd name="T35" fmla="*/ 42 h 166"/>
                <a:gd name="T36" fmla="*/ 20 w 49"/>
                <a:gd name="T37" fmla="*/ 38 h 166"/>
                <a:gd name="T38" fmla="*/ 21 w 49"/>
                <a:gd name="T39" fmla="*/ 34 h 166"/>
                <a:gd name="T40" fmla="*/ 23 w 49"/>
                <a:gd name="T41" fmla="*/ 31 h 166"/>
                <a:gd name="T42" fmla="*/ 21 w 49"/>
                <a:gd name="T43" fmla="*/ 31 h 166"/>
                <a:gd name="T44" fmla="*/ 20 w 49"/>
                <a:gd name="T45" fmla="*/ 30 h 166"/>
                <a:gd name="T46" fmla="*/ 20 w 49"/>
                <a:gd name="T47" fmla="*/ 28 h 166"/>
                <a:gd name="T48" fmla="*/ 18 w 49"/>
                <a:gd name="T49" fmla="*/ 28 h 166"/>
                <a:gd name="T50" fmla="*/ 20 w 49"/>
                <a:gd name="T51" fmla="*/ 24 h 166"/>
                <a:gd name="T52" fmla="*/ 23 w 49"/>
                <a:gd name="T53" fmla="*/ 20 h 166"/>
                <a:gd name="T54" fmla="*/ 26 w 49"/>
                <a:gd name="T55" fmla="*/ 15 h 166"/>
                <a:gd name="T56" fmla="*/ 29 w 49"/>
                <a:gd name="T57" fmla="*/ 12 h 166"/>
                <a:gd name="T58" fmla="*/ 31 w 49"/>
                <a:gd name="T59" fmla="*/ 10 h 166"/>
                <a:gd name="T60" fmla="*/ 29 w 49"/>
                <a:gd name="T61" fmla="*/ 9 h 166"/>
                <a:gd name="T62" fmla="*/ 28 w 49"/>
                <a:gd name="T63" fmla="*/ 10 h 166"/>
                <a:gd name="T64" fmla="*/ 26 w 49"/>
                <a:gd name="T65" fmla="*/ 10 h 166"/>
                <a:gd name="T66" fmla="*/ 24 w 49"/>
                <a:gd name="T67" fmla="*/ 12 h 166"/>
                <a:gd name="T68" fmla="*/ 21 w 49"/>
                <a:gd name="T69" fmla="*/ 14 h 166"/>
                <a:gd name="T70" fmla="*/ 18 w 49"/>
                <a:gd name="T71" fmla="*/ 16 h 166"/>
                <a:gd name="T72" fmla="*/ 15 w 49"/>
                <a:gd name="T73" fmla="*/ 18 h 166"/>
                <a:gd name="T74" fmla="*/ 15 w 49"/>
                <a:gd name="T75" fmla="*/ 17 h 166"/>
                <a:gd name="T76" fmla="*/ 15 w 49"/>
                <a:gd name="T77" fmla="*/ 16 h 166"/>
                <a:gd name="T78" fmla="*/ 15 w 49"/>
                <a:gd name="T79" fmla="*/ 14 h 166"/>
                <a:gd name="T80" fmla="*/ 16 w 49"/>
                <a:gd name="T81" fmla="*/ 14 h 166"/>
                <a:gd name="T82" fmla="*/ 18 w 49"/>
                <a:gd name="T83" fmla="*/ 12 h 166"/>
                <a:gd name="T84" fmla="*/ 16 w 49"/>
                <a:gd name="T85" fmla="*/ 8 h 166"/>
                <a:gd name="T86" fmla="*/ 15 w 49"/>
                <a:gd name="T87" fmla="*/ 3 h 166"/>
                <a:gd name="T88" fmla="*/ 16 w 49"/>
                <a:gd name="T89" fmla="*/ 0 h 166"/>
                <a:gd name="T90" fmla="*/ 13 w 49"/>
                <a:gd name="T91" fmla="*/ 7 h 166"/>
                <a:gd name="T92" fmla="*/ 9 w 49"/>
                <a:gd name="T93" fmla="*/ 14 h 166"/>
                <a:gd name="T94" fmla="*/ 7 w 49"/>
                <a:gd name="T95" fmla="*/ 21 h 166"/>
                <a:gd name="T96" fmla="*/ 6 w 49"/>
                <a:gd name="T97" fmla="*/ 25 h 166"/>
                <a:gd name="T98" fmla="*/ 7 w 49"/>
                <a:gd name="T99" fmla="*/ 29 h 166"/>
                <a:gd name="T100" fmla="*/ 8 w 49"/>
                <a:gd name="T101" fmla="*/ 32 h 166"/>
                <a:gd name="T102" fmla="*/ 8 w 49"/>
                <a:gd name="T103" fmla="*/ 36 h 166"/>
                <a:gd name="T104" fmla="*/ 7 w 49"/>
                <a:gd name="T105" fmla="*/ 39 h 166"/>
                <a:gd name="T106" fmla="*/ 7 w 49"/>
                <a:gd name="T107" fmla="*/ 42 h 166"/>
                <a:gd name="T108" fmla="*/ 7 w 49"/>
                <a:gd name="T109" fmla="*/ 47 h 166"/>
                <a:gd name="T110" fmla="*/ 7 w 49"/>
                <a:gd name="T111" fmla="*/ 53 h 166"/>
                <a:gd name="T112" fmla="*/ 7 w 49"/>
                <a:gd name="T113" fmla="*/ 5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166"/>
                <a:gd name="T173" fmla="*/ 49 w 49"/>
                <a:gd name="T174" fmla="*/ 166 h 1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166">
                  <a:moveTo>
                    <a:pt x="11" y="92"/>
                  </a:moveTo>
                  <a:lnTo>
                    <a:pt x="9" y="107"/>
                  </a:lnTo>
                  <a:lnTo>
                    <a:pt x="4" y="130"/>
                  </a:lnTo>
                  <a:lnTo>
                    <a:pt x="1" y="153"/>
                  </a:lnTo>
                  <a:lnTo>
                    <a:pt x="0" y="166"/>
                  </a:lnTo>
                  <a:lnTo>
                    <a:pt x="3" y="158"/>
                  </a:lnTo>
                  <a:lnTo>
                    <a:pt x="6" y="151"/>
                  </a:lnTo>
                  <a:lnTo>
                    <a:pt x="9" y="146"/>
                  </a:lnTo>
                  <a:lnTo>
                    <a:pt x="10" y="143"/>
                  </a:lnTo>
                  <a:lnTo>
                    <a:pt x="13" y="135"/>
                  </a:lnTo>
                  <a:lnTo>
                    <a:pt x="16" y="121"/>
                  </a:lnTo>
                  <a:lnTo>
                    <a:pt x="21" y="105"/>
                  </a:lnTo>
                  <a:lnTo>
                    <a:pt x="26" y="93"/>
                  </a:lnTo>
                  <a:lnTo>
                    <a:pt x="29" y="89"/>
                  </a:lnTo>
                  <a:lnTo>
                    <a:pt x="30" y="84"/>
                  </a:lnTo>
                  <a:lnTo>
                    <a:pt x="31" y="79"/>
                  </a:lnTo>
                  <a:lnTo>
                    <a:pt x="31" y="75"/>
                  </a:lnTo>
                  <a:lnTo>
                    <a:pt x="31" y="70"/>
                  </a:lnTo>
                  <a:lnTo>
                    <a:pt x="32" y="62"/>
                  </a:lnTo>
                  <a:lnTo>
                    <a:pt x="33" y="55"/>
                  </a:lnTo>
                  <a:lnTo>
                    <a:pt x="36" y="51"/>
                  </a:lnTo>
                  <a:lnTo>
                    <a:pt x="34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29" y="46"/>
                  </a:lnTo>
                  <a:lnTo>
                    <a:pt x="32" y="39"/>
                  </a:lnTo>
                  <a:lnTo>
                    <a:pt x="37" y="32"/>
                  </a:lnTo>
                  <a:lnTo>
                    <a:pt x="41" y="25"/>
                  </a:lnTo>
                  <a:lnTo>
                    <a:pt x="47" y="20"/>
                  </a:lnTo>
                  <a:lnTo>
                    <a:pt x="49" y="16"/>
                  </a:lnTo>
                  <a:lnTo>
                    <a:pt x="47" y="15"/>
                  </a:lnTo>
                  <a:lnTo>
                    <a:pt x="44" y="16"/>
                  </a:lnTo>
                  <a:lnTo>
                    <a:pt x="41" y="17"/>
                  </a:lnTo>
                  <a:lnTo>
                    <a:pt x="38" y="20"/>
                  </a:lnTo>
                  <a:lnTo>
                    <a:pt x="33" y="23"/>
                  </a:lnTo>
                  <a:lnTo>
                    <a:pt x="29" y="26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8" y="20"/>
                  </a:lnTo>
                  <a:lnTo>
                    <a:pt x="26" y="13"/>
                  </a:lnTo>
                  <a:lnTo>
                    <a:pt x="25" y="6"/>
                  </a:lnTo>
                  <a:lnTo>
                    <a:pt x="26" y="0"/>
                  </a:lnTo>
                  <a:lnTo>
                    <a:pt x="21" y="11"/>
                  </a:lnTo>
                  <a:lnTo>
                    <a:pt x="15" y="24"/>
                  </a:lnTo>
                  <a:lnTo>
                    <a:pt x="11" y="35"/>
                  </a:lnTo>
                  <a:lnTo>
                    <a:pt x="9" y="41"/>
                  </a:lnTo>
                  <a:lnTo>
                    <a:pt x="11" y="47"/>
                  </a:lnTo>
                  <a:lnTo>
                    <a:pt x="13" y="53"/>
                  </a:lnTo>
                  <a:lnTo>
                    <a:pt x="13" y="59"/>
                  </a:lnTo>
                  <a:lnTo>
                    <a:pt x="11" y="63"/>
                  </a:lnTo>
                  <a:lnTo>
                    <a:pt x="11" y="69"/>
                  </a:lnTo>
                  <a:lnTo>
                    <a:pt x="11" y="77"/>
                  </a:lnTo>
                  <a:lnTo>
                    <a:pt x="11" y="86"/>
                  </a:lnTo>
                  <a:lnTo>
                    <a:pt x="11" y="9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95"/>
            <p:cNvSpPr>
              <a:spLocks/>
            </p:cNvSpPr>
            <p:nvPr/>
          </p:nvSpPr>
          <p:spPr bwMode="auto">
            <a:xfrm>
              <a:off x="5048" y="2809"/>
              <a:ext cx="8" cy="21"/>
            </a:xfrm>
            <a:custGeom>
              <a:avLst/>
              <a:gdLst>
                <a:gd name="T0" fmla="*/ 0 w 9"/>
                <a:gd name="T1" fmla="*/ 14 h 23"/>
                <a:gd name="T2" fmla="*/ 1 w 9"/>
                <a:gd name="T3" fmla="*/ 10 h 23"/>
                <a:gd name="T4" fmla="*/ 1 w 9"/>
                <a:gd name="T5" fmla="*/ 5 h 23"/>
                <a:gd name="T6" fmla="*/ 1 w 9"/>
                <a:gd name="T7" fmla="*/ 4 h 23"/>
                <a:gd name="T8" fmla="*/ 0 w 9"/>
                <a:gd name="T9" fmla="*/ 0 h 23"/>
                <a:gd name="T10" fmla="*/ 3 w 9"/>
                <a:gd name="T11" fmla="*/ 5 h 23"/>
                <a:gd name="T12" fmla="*/ 4 w 9"/>
                <a:gd name="T13" fmla="*/ 7 h 23"/>
                <a:gd name="T14" fmla="*/ 5 w 9"/>
                <a:gd name="T15" fmla="*/ 12 h 23"/>
                <a:gd name="T16" fmla="*/ 6 w 9"/>
                <a:gd name="T17" fmla="*/ 17 h 23"/>
                <a:gd name="T18" fmla="*/ 4 w 9"/>
                <a:gd name="T19" fmla="*/ 16 h 23"/>
                <a:gd name="T20" fmla="*/ 4 w 9"/>
                <a:gd name="T21" fmla="*/ 15 h 23"/>
                <a:gd name="T22" fmla="*/ 2 w 9"/>
                <a:gd name="T23" fmla="*/ 14 h 23"/>
                <a:gd name="T24" fmla="*/ 0 w 9"/>
                <a:gd name="T25" fmla="*/ 14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3"/>
                <a:gd name="T41" fmla="*/ 9 w 9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3">
                  <a:moveTo>
                    <a:pt x="0" y="17"/>
                  </a:moveTo>
                  <a:lnTo>
                    <a:pt x="1" y="13"/>
                  </a:lnTo>
                  <a:lnTo>
                    <a:pt x="1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3" y="5"/>
                  </a:lnTo>
                  <a:lnTo>
                    <a:pt x="6" y="10"/>
                  </a:lnTo>
                  <a:lnTo>
                    <a:pt x="8" y="15"/>
                  </a:lnTo>
                  <a:lnTo>
                    <a:pt x="9" y="23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2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96"/>
            <p:cNvSpPr>
              <a:spLocks/>
            </p:cNvSpPr>
            <p:nvPr/>
          </p:nvSpPr>
          <p:spPr bwMode="auto">
            <a:xfrm>
              <a:off x="5056" y="2924"/>
              <a:ext cx="23" cy="47"/>
            </a:xfrm>
            <a:custGeom>
              <a:avLst/>
              <a:gdLst>
                <a:gd name="T0" fmla="*/ 14 w 29"/>
                <a:gd name="T1" fmla="*/ 32 h 57"/>
                <a:gd name="T2" fmla="*/ 10 w 29"/>
                <a:gd name="T3" fmla="*/ 30 h 57"/>
                <a:gd name="T4" fmla="*/ 6 w 29"/>
                <a:gd name="T5" fmla="*/ 27 h 57"/>
                <a:gd name="T6" fmla="*/ 3 w 29"/>
                <a:gd name="T7" fmla="*/ 26 h 57"/>
                <a:gd name="T8" fmla="*/ 2 w 29"/>
                <a:gd name="T9" fmla="*/ 25 h 57"/>
                <a:gd name="T10" fmla="*/ 2 w 29"/>
                <a:gd name="T11" fmla="*/ 21 h 57"/>
                <a:gd name="T12" fmla="*/ 1 w 29"/>
                <a:gd name="T13" fmla="*/ 14 h 57"/>
                <a:gd name="T14" fmla="*/ 0 w 29"/>
                <a:gd name="T15" fmla="*/ 7 h 57"/>
                <a:gd name="T16" fmla="*/ 0 w 29"/>
                <a:gd name="T17" fmla="*/ 0 h 57"/>
                <a:gd name="T18" fmla="*/ 2 w 29"/>
                <a:gd name="T19" fmla="*/ 8 h 57"/>
                <a:gd name="T20" fmla="*/ 6 w 29"/>
                <a:gd name="T21" fmla="*/ 18 h 57"/>
                <a:gd name="T22" fmla="*/ 10 w 29"/>
                <a:gd name="T23" fmla="*/ 26 h 57"/>
                <a:gd name="T24" fmla="*/ 14 w 29"/>
                <a:gd name="T25" fmla="*/ 32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57"/>
                <a:gd name="T41" fmla="*/ 29 w 29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57">
                  <a:moveTo>
                    <a:pt x="29" y="57"/>
                  </a:moveTo>
                  <a:lnTo>
                    <a:pt x="20" y="53"/>
                  </a:lnTo>
                  <a:lnTo>
                    <a:pt x="13" y="49"/>
                  </a:lnTo>
                  <a:lnTo>
                    <a:pt x="6" y="46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15"/>
                  </a:lnTo>
                  <a:lnTo>
                    <a:pt x="13" y="33"/>
                  </a:lnTo>
                  <a:lnTo>
                    <a:pt x="21" y="47"/>
                  </a:lnTo>
                  <a:lnTo>
                    <a:pt x="29" y="5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97"/>
            <p:cNvSpPr>
              <a:spLocks/>
            </p:cNvSpPr>
            <p:nvPr/>
          </p:nvSpPr>
          <p:spPr bwMode="auto">
            <a:xfrm>
              <a:off x="4947" y="2755"/>
              <a:ext cx="10" cy="63"/>
            </a:xfrm>
            <a:custGeom>
              <a:avLst/>
              <a:gdLst>
                <a:gd name="T0" fmla="*/ 0 w 13"/>
                <a:gd name="T1" fmla="*/ 46 h 74"/>
                <a:gd name="T2" fmla="*/ 0 w 13"/>
                <a:gd name="T3" fmla="*/ 42 h 74"/>
                <a:gd name="T4" fmla="*/ 0 w 13"/>
                <a:gd name="T5" fmla="*/ 37 h 74"/>
                <a:gd name="T6" fmla="*/ 1 w 13"/>
                <a:gd name="T7" fmla="*/ 34 h 74"/>
                <a:gd name="T8" fmla="*/ 1 w 13"/>
                <a:gd name="T9" fmla="*/ 31 h 74"/>
                <a:gd name="T10" fmla="*/ 1 w 13"/>
                <a:gd name="T11" fmla="*/ 25 h 74"/>
                <a:gd name="T12" fmla="*/ 1 w 13"/>
                <a:gd name="T13" fmla="*/ 16 h 74"/>
                <a:gd name="T14" fmla="*/ 0 w 13"/>
                <a:gd name="T15" fmla="*/ 7 h 74"/>
                <a:gd name="T16" fmla="*/ 0 w 13"/>
                <a:gd name="T17" fmla="*/ 0 h 74"/>
                <a:gd name="T18" fmla="*/ 2 w 13"/>
                <a:gd name="T19" fmla="*/ 9 h 74"/>
                <a:gd name="T20" fmla="*/ 3 w 13"/>
                <a:gd name="T21" fmla="*/ 22 h 74"/>
                <a:gd name="T22" fmla="*/ 4 w 13"/>
                <a:gd name="T23" fmla="*/ 36 h 74"/>
                <a:gd name="T24" fmla="*/ 6 w 13"/>
                <a:gd name="T25" fmla="*/ 43 h 74"/>
                <a:gd name="T26" fmla="*/ 5 w 13"/>
                <a:gd name="T27" fmla="*/ 42 h 74"/>
                <a:gd name="T28" fmla="*/ 4 w 13"/>
                <a:gd name="T29" fmla="*/ 41 h 74"/>
                <a:gd name="T30" fmla="*/ 3 w 13"/>
                <a:gd name="T31" fmla="*/ 38 h 74"/>
                <a:gd name="T32" fmla="*/ 2 w 13"/>
                <a:gd name="T33" fmla="*/ 37 h 74"/>
                <a:gd name="T34" fmla="*/ 2 w 13"/>
                <a:gd name="T35" fmla="*/ 38 h 74"/>
                <a:gd name="T36" fmla="*/ 2 w 13"/>
                <a:gd name="T37" fmla="*/ 41 h 74"/>
                <a:gd name="T38" fmla="*/ 0 w 13"/>
                <a:gd name="T39" fmla="*/ 43 h 74"/>
                <a:gd name="T40" fmla="*/ 0 w 13"/>
                <a:gd name="T41" fmla="*/ 46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74"/>
                <a:gd name="T65" fmla="*/ 13 w 1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74">
                  <a:moveTo>
                    <a:pt x="0" y="74"/>
                  </a:moveTo>
                  <a:lnTo>
                    <a:pt x="0" y="68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1" y="49"/>
                  </a:lnTo>
                  <a:lnTo>
                    <a:pt x="1" y="40"/>
                  </a:lnTo>
                  <a:lnTo>
                    <a:pt x="1" y="2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" y="14"/>
                  </a:lnTo>
                  <a:lnTo>
                    <a:pt x="6" y="36"/>
                  </a:lnTo>
                  <a:lnTo>
                    <a:pt x="9" y="57"/>
                  </a:lnTo>
                  <a:lnTo>
                    <a:pt x="13" y="70"/>
                  </a:lnTo>
                  <a:lnTo>
                    <a:pt x="10" y="68"/>
                  </a:lnTo>
                  <a:lnTo>
                    <a:pt x="8" y="66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98"/>
            <p:cNvSpPr>
              <a:spLocks/>
            </p:cNvSpPr>
            <p:nvPr/>
          </p:nvSpPr>
          <p:spPr bwMode="auto">
            <a:xfrm>
              <a:off x="4996" y="2912"/>
              <a:ext cx="28" cy="122"/>
            </a:xfrm>
            <a:custGeom>
              <a:avLst/>
              <a:gdLst>
                <a:gd name="T0" fmla="*/ 0 w 34"/>
                <a:gd name="T1" fmla="*/ 0 h 142"/>
                <a:gd name="T2" fmla="*/ 0 w 34"/>
                <a:gd name="T3" fmla="*/ 3 h 142"/>
                <a:gd name="T4" fmla="*/ 0 w 34"/>
                <a:gd name="T5" fmla="*/ 8 h 142"/>
                <a:gd name="T6" fmla="*/ 1 w 34"/>
                <a:gd name="T7" fmla="*/ 13 h 142"/>
                <a:gd name="T8" fmla="*/ 2 w 34"/>
                <a:gd name="T9" fmla="*/ 17 h 142"/>
                <a:gd name="T10" fmla="*/ 2 w 34"/>
                <a:gd name="T11" fmla="*/ 22 h 142"/>
                <a:gd name="T12" fmla="*/ 4 w 34"/>
                <a:gd name="T13" fmla="*/ 29 h 142"/>
                <a:gd name="T14" fmla="*/ 5 w 34"/>
                <a:gd name="T15" fmla="*/ 38 h 142"/>
                <a:gd name="T16" fmla="*/ 6 w 34"/>
                <a:gd name="T17" fmla="*/ 45 h 142"/>
                <a:gd name="T18" fmla="*/ 8 w 34"/>
                <a:gd name="T19" fmla="*/ 54 h 142"/>
                <a:gd name="T20" fmla="*/ 10 w 34"/>
                <a:gd name="T21" fmla="*/ 65 h 142"/>
                <a:gd name="T22" fmla="*/ 14 w 34"/>
                <a:gd name="T23" fmla="*/ 79 h 142"/>
                <a:gd name="T24" fmla="*/ 19 w 34"/>
                <a:gd name="T25" fmla="*/ 90 h 142"/>
                <a:gd name="T26" fmla="*/ 17 w 34"/>
                <a:gd name="T27" fmla="*/ 84 h 142"/>
                <a:gd name="T28" fmla="*/ 16 w 34"/>
                <a:gd name="T29" fmla="*/ 80 h 142"/>
                <a:gd name="T30" fmla="*/ 15 w 34"/>
                <a:gd name="T31" fmla="*/ 77 h 142"/>
                <a:gd name="T32" fmla="*/ 14 w 34"/>
                <a:gd name="T33" fmla="*/ 75 h 142"/>
                <a:gd name="T34" fmla="*/ 15 w 34"/>
                <a:gd name="T35" fmla="*/ 74 h 142"/>
                <a:gd name="T36" fmla="*/ 15 w 34"/>
                <a:gd name="T37" fmla="*/ 70 h 142"/>
                <a:gd name="T38" fmla="*/ 15 w 34"/>
                <a:gd name="T39" fmla="*/ 69 h 142"/>
                <a:gd name="T40" fmla="*/ 15 w 34"/>
                <a:gd name="T41" fmla="*/ 67 h 142"/>
                <a:gd name="T42" fmla="*/ 13 w 34"/>
                <a:gd name="T43" fmla="*/ 55 h 142"/>
                <a:gd name="T44" fmla="*/ 10 w 34"/>
                <a:gd name="T45" fmla="*/ 40 h 142"/>
                <a:gd name="T46" fmla="*/ 8 w 34"/>
                <a:gd name="T47" fmla="*/ 27 h 142"/>
                <a:gd name="T48" fmla="*/ 6 w 34"/>
                <a:gd name="T49" fmla="*/ 19 h 142"/>
                <a:gd name="T50" fmla="*/ 5 w 34"/>
                <a:gd name="T51" fmla="*/ 16 h 142"/>
                <a:gd name="T52" fmla="*/ 2 w 34"/>
                <a:gd name="T53" fmla="*/ 13 h 142"/>
                <a:gd name="T54" fmla="*/ 2 w 34"/>
                <a:gd name="T55" fmla="*/ 11 h 142"/>
                <a:gd name="T56" fmla="*/ 2 w 34"/>
                <a:gd name="T57" fmla="*/ 9 h 142"/>
                <a:gd name="T58" fmla="*/ 2 w 34"/>
                <a:gd name="T59" fmla="*/ 7 h 142"/>
                <a:gd name="T60" fmla="*/ 1 w 34"/>
                <a:gd name="T61" fmla="*/ 5 h 142"/>
                <a:gd name="T62" fmla="*/ 1 w 34"/>
                <a:gd name="T63" fmla="*/ 3 h 142"/>
                <a:gd name="T64" fmla="*/ 0 w 34"/>
                <a:gd name="T65" fmla="*/ 0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"/>
                <a:gd name="T100" fmla="*/ 0 h 142"/>
                <a:gd name="T101" fmla="*/ 34 w 34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" h="142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2" y="27"/>
                  </a:lnTo>
                  <a:lnTo>
                    <a:pt x="4" y="35"/>
                  </a:lnTo>
                  <a:lnTo>
                    <a:pt x="7" y="47"/>
                  </a:lnTo>
                  <a:lnTo>
                    <a:pt x="9" y="59"/>
                  </a:lnTo>
                  <a:lnTo>
                    <a:pt x="11" y="70"/>
                  </a:lnTo>
                  <a:lnTo>
                    <a:pt x="14" y="85"/>
                  </a:lnTo>
                  <a:lnTo>
                    <a:pt x="18" y="104"/>
                  </a:lnTo>
                  <a:lnTo>
                    <a:pt x="25" y="125"/>
                  </a:lnTo>
                  <a:lnTo>
                    <a:pt x="34" y="142"/>
                  </a:lnTo>
                  <a:lnTo>
                    <a:pt x="31" y="133"/>
                  </a:lnTo>
                  <a:lnTo>
                    <a:pt x="29" y="126"/>
                  </a:lnTo>
                  <a:lnTo>
                    <a:pt x="27" y="122"/>
                  </a:lnTo>
                  <a:lnTo>
                    <a:pt x="26" y="118"/>
                  </a:lnTo>
                  <a:lnTo>
                    <a:pt x="27" y="116"/>
                  </a:lnTo>
                  <a:lnTo>
                    <a:pt x="27" y="111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3" y="86"/>
                  </a:lnTo>
                  <a:lnTo>
                    <a:pt x="18" y="63"/>
                  </a:lnTo>
                  <a:lnTo>
                    <a:pt x="14" y="42"/>
                  </a:lnTo>
                  <a:lnTo>
                    <a:pt x="10" y="30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1" y="8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99"/>
            <p:cNvSpPr>
              <a:spLocks/>
            </p:cNvSpPr>
            <p:nvPr/>
          </p:nvSpPr>
          <p:spPr bwMode="auto">
            <a:xfrm>
              <a:off x="5119" y="2781"/>
              <a:ext cx="19" cy="23"/>
            </a:xfrm>
            <a:custGeom>
              <a:avLst/>
              <a:gdLst>
                <a:gd name="T0" fmla="*/ 0 w 23"/>
                <a:gd name="T1" fmla="*/ 0 h 27"/>
                <a:gd name="T2" fmla="*/ 2 w 23"/>
                <a:gd name="T3" fmla="*/ 0 h 27"/>
                <a:gd name="T4" fmla="*/ 3 w 23"/>
                <a:gd name="T5" fmla="*/ 0 h 27"/>
                <a:gd name="T6" fmla="*/ 6 w 23"/>
                <a:gd name="T7" fmla="*/ 0 h 27"/>
                <a:gd name="T8" fmla="*/ 7 w 23"/>
                <a:gd name="T9" fmla="*/ 0 h 27"/>
                <a:gd name="T10" fmla="*/ 7 w 23"/>
                <a:gd name="T11" fmla="*/ 2 h 27"/>
                <a:gd name="T12" fmla="*/ 9 w 23"/>
                <a:gd name="T13" fmla="*/ 5 h 27"/>
                <a:gd name="T14" fmla="*/ 12 w 23"/>
                <a:gd name="T15" fmla="*/ 8 h 27"/>
                <a:gd name="T16" fmla="*/ 12 w 23"/>
                <a:gd name="T17" fmla="*/ 10 h 27"/>
                <a:gd name="T18" fmla="*/ 13 w 23"/>
                <a:gd name="T19" fmla="*/ 11 h 27"/>
                <a:gd name="T20" fmla="*/ 13 w 23"/>
                <a:gd name="T21" fmla="*/ 13 h 27"/>
                <a:gd name="T22" fmla="*/ 13 w 23"/>
                <a:gd name="T23" fmla="*/ 14 h 27"/>
                <a:gd name="T24" fmla="*/ 13 w 23"/>
                <a:gd name="T25" fmla="*/ 17 h 27"/>
                <a:gd name="T26" fmla="*/ 11 w 23"/>
                <a:gd name="T27" fmla="*/ 13 h 27"/>
                <a:gd name="T28" fmla="*/ 7 w 23"/>
                <a:gd name="T29" fmla="*/ 9 h 27"/>
                <a:gd name="T30" fmla="*/ 3 w 23"/>
                <a:gd name="T31" fmla="*/ 3 h 27"/>
                <a:gd name="T32" fmla="*/ 0 w 23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7"/>
                <a:gd name="T53" fmla="*/ 23 w 2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7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6" y="8"/>
                  </a:lnTo>
                  <a:lnTo>
                    <a:pt x="20" y="12"/>
                  </a:lnTo>
                  <a:lnTo>
                    <a:pt x="22" y="16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7"/>
                  </a:lnTo>
                  <a:lnTo>
                    <a:pt x="19" y="21"/>
                  </a:lnTo>
                  <a:lnTo>
                    <a:pt x="13" y="1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00"/>
            <p:cNvSpPr>
              <a:spLocks/>
            </p:cNvSpPr>
            <p:nvPr/>
          </p:nvSpPr>
          <p:spPr bwMode="auto">
            <a:xfrm>
              <a:off x="5046" y="2725"/>
              <a:ext cx="15" cy="61"/>
            </a:xfrm>
            <a:custGeom>
              <a:avLst/>
              <a:gdLst>
                <a:gd name="T0" fmla="*/ 8 w 17"/>
                <a:gd name="T1" fmla="*/ 0 h 73"/>
                <a:gd name="T2" fmla="*/ 9 w 17"/>
                <a:gd name="T3" fmla="*/ 5 h 73"/>
                <a:gd name="T4" fmla="*/ 10 w 17"/>
                <a:gd name="T5" fmla="*/ 10 h 73"/>
                <a:gd name="T6" fmla="*/ 11 w 17"/>
                <a:gd name="T7" fmla="*/ 15 h 73"/>
                <a:gd name="T8" fmla="*/ 11 w 17"/>
                <a:gd name="T9" fmla="*/ 18 h 73"/>
                <a:gd name="T10" fmla="*/ 10 w 17"/>
                <a:gd name="T11" fmla="*/ 23 h 73"/>
                <a:gd name="T12" fmla="*/ 6 w 17"/>
                <a:gd name="T13" fmla="*/ 30 h 73"/>
                <a:gd name="T14" fmla="*/ 4 w 17"/>
                <a:gd name="T15" fmla="*/ 37 h 73"/>
                <a:gd name="T16" fmla="*/ 4 w 17"/>
                <a:gd name="T17" fmla="*/ 43 h 73"/>
                <a:gd name="T18" fmla="*/ 3 w 17"/>
                <a:gd name="T19" fmla="*/ 38 h 73"/>
                <a:gd name="T20" fmla="*/ 1 w 17"/>
                <a:gd name="T21" fmla="*/ 33 h 73"/>
                <a:gd name="T22" fmla="*/ 0 w 17"/>
                <a:gd name="T23" fmla="*/ 30 h 73"/>
                <a:gd name="T24" fmla="*/ 0 w 17"/>
                <a:gd name="T25" fmla="*/ 27 h 73"/>
                <a:gd name="T26" fmla="*/ 1 w 17"/>
                <a:gd name="T27" fmla="*/ 24 h 73"/>
                <a:gd name="T28" fmla="*/ 3 w 17"/>
                <a:gd name="T29" fmla="*/ 21 h 73"/>
                <a:gd name="T30" fmla="*/ 4 w 17"/>
                <a:gd name="T31" fmla="*/ 18 h 73"/>
                <a:gd name="T32" fmla="*/ 4 w 17"/>
                <a:gd name="T33" fmla="*/ 15 h 73"/>
                <a:gd name="T34" fmla="*/ 4 w 17"/>
                <a:gd name="T35" fmla="*/ 17 h 73"/>
                <a:gd name="T36" fmla="*/ 4 w 17"/>
                <a:gd name="T37" fmla="*/ 19 h 73"/>
                <a:gd name="T38" fmla="*/ 4 w 17"/>
                <a:gd name="T39" fmla="*/ 21 h 73"/>
                <a:gd name="T40" fmla="*/ 5 w 17"/>
                <a:gd name="T41" fmla="*/ 23 h 73"/>
                <a:gd name="T42" fmla="*/ 5 w 17"/>
                <a:gd name="T43" fmla="*/ 19 h 73"/>
                <a:gd name="T44" fmla="*/ 5 w 17"/>
                <a:gd name="T45" fmla="*/ 16 h 73"/>
                <a:gd name="T46" fmla="*/ 4 w 17"/>
                <a:gd name="T47" fmla="*/ 13 h 73"/>
                <a:gd name="T48" fmla="*/ 4 w 17"/>
                <a:gd name="T49" fmla="*/ 11 h 73"/>
                <a:gd name="T50" fmla="*/ 5 w 17"/>
                <a:gd name="T51" fmla="*/ 8 h 73"/>
                <a:gd name="T52" fmla="*/ 6 w 17"/>
                <a:gd name="T53" fmla="*/ 6 h 73"/>
                <a:gd name="T54" fmla="*/ 7 w 17"/>
                <a:gd name="T55" fmla="*/ 3 h 73"/>
                <a:gd name="T56" fmla="*/ 8 w 17"/>
                <a:gd name="T57" fmla="*/ 0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73"/>
                <a:gd name="T89" fmla="*/ 17 w 17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73">
                  <a:moveTo>
                    <a:pt x="11" y="0"/>
                  </a:moveTo>
                  <a:lnTo>
                    <a:pt x="12" y="8"/>
                  </a:lnTo>
                  <a:lnTo>
                    <a:pt x="15" y="17"/>
                  </a:lnTo>
                  <a:lnTo>
                    <a:pt x="16" y="25"/>
                  </a:lnTo>
                  <a:lnTo>
                    <a:pt x="17" y="31"/>
                  </a:lnTo>
                  <a:lnTo>
                    <a:pt x="14" y="40"/>
                  </a:lnTo>
                  <a:lnTo>
                    <a:pt x="9" y="52"/>
                  </a:lnTo>
                  <a:lnTo>
                    <a:pt x="6" y="63"/>
                  </a:lnTo>
                  <a:lnTo>
                    <a:pt x="4" y="73"/>
                  </a:lnTo>
                  <a:lnTo>
                    <a:pt x="3" y="66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1" y="42"/>
                  </a:lnTo>
                  <a:lnTo>
                    <a:pt x="3" y="36"/>
                  </a:lnTo>
                  <a:lnTo>
                    <a:pt x="4" y="30"/>
                  </a:lnTo>
                  <a:lnTo>
                    <a:pt x="4" y="25"/>
                  </a:lnTo>
                  <a:lnTo>
                    <a:pt x="6" y="29"/>
                  </a:lnTo>
                  <a:lnTo>
                    <a:pt x="7" y="32"/>
                  </a:lnTo>
                  <a:lnTo>
                    <a:pt x="7" y="36"/>
                  </a:lnTo>
                  <a:lnTo>
                    <a:pt x="8" y="39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8" y="14"/>
                  </a:lnTo>
                  <a:lnTo>
                    <a:pt x="9" y="9"/>
                  </a:lnTo>
                  <a:lnTo>
                    <a:pt x="1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01"/>
            <p:cNvSpPr>
              <a:spLocks/>
            </p:cNvSpPr>
            <p:nvPr/>
          </p:nvSpPr>
          <p:spPr bwMode="auto">
            <a:xfrm>
              <a:off x="4932" y="3059"/>
              <a:ext cx="37" cy="49"/>
            </a:xfrm>
            <a:custGeom>
              <a:avLst/>
              <a:gdLst>
                <a:gd name="T0" fmla="*/ 1 w 43"/>
                <a:gd name="T1" fmla="*/ 34 h 59"/>
                <a:gd name="T2" fmla="*/ 0 w 43"/>
                <a:gd name="T3" fmla="*/ 30 h 59"/>
                <a:gd name="T4" fmla="*/ 2 w 43"/>
                <a:gd name="T5" fmla="*/ 26 h 59"/>
                <a:gd name="T6" fmla="*/ 5 w 43"/>
                <a:gd name="T7" fmla="*/ 22 h 59"/>
                <a:gd name="T8" fmla="*/ 9 w 43"/>
                <a:gd name="T9" fmla="*/ 20 h 59"/>
                <a:gd name="T10" fmla="*/ 11 w 43"/>
                <a:gd name="T11" fmla="*/ 17 h 59"/>
                <a:gd name="T12" fmla="*/ 12 w 43"/>
                <a:gd name="T13" fmla="*/ 15 h 59"/>
                <a:gd name="T14" fmla="*/ 15 w 43"/>
                <a:gd name="T15" fmla="*/ 12 h 59"/>
                <a:gd name="T16" fmla="*/ 16 w 43"/>
                <a:gd name="T17" fmla="*/ 12 h 59"/>
                <a:gd name="T18" fmla="*/ 16 w 43"/>
                <a:gd name="T19" fmla="*/ 11 h 59"/>
                <a:gd name="T20" fmla="*/ 16 w 43"/>
                <a:gd name="T21" fmla="*/ 10 h 59"/>
                <a:gd name="T22" fmla="*/ 16 w 43"/>
                <a:gd name="T23" fmla="*/ 10 h 59"/>
                <a:gd name="T24" fmla="*/ 16 w 43"/>
                <a:gd name="T25" fmla="*/ 8 h 59"/>
                <a:gd name="T26" fmla="*/ 19 w 43"/>
                <a:gd name="T27" fmla="*/ 7 h 59"/>
                <a:gd name="T28" fmla="*/ 21 w 43"/>
                <a:gd name="T29" fmla="*/ 6 h 59"/>
                <a:gd name="T30" fmla="*/ 21 w 43"/>
                <a:gd name="T31" fmla="*/ 4 h 59"/>
                <a:gd name="T32" fmla="*/ 22 w 43"/>
                <a:gd name="T33" fmla="*/ 2 h 59"/>
                <a:gd name="T34" fmla="*/ 23 w 43"/>
                <a:gd name="T35" fmla="*/ 2 h 59"/>
                <a:gd name="T36" fmla="*/ 25 w 43"/>
                <a:gd name="T37" fmla="*/ 2 h 59"/>
                <a:gd name="T38" fmla="*/ 26 w 43"/>
                <a:gd name="T39" fmla="*/ 2 h 59"/>
                <a:gd name="T40" fmla="*/ 28 w 43"/>
                <a:gd name="T41" fmla="*/ 0 h 59"/>
                <a:gd name="T42" fmla="*/ 27 w 43"/>
                <a:gd name="T43" fmla="*/ 2 h 59"/>
                <a:gd name="T44" fmla="*/ 25 w 43"/>
                <a:gd name="T45" fmla="*/ 6 h 59"/>
                <a:gd name="T46" fmla="*/ 24 w 43"/>
                <a:gd name="T47" fmla="*/ 8 h 59"/>
                <a:gd name="T48" fmla="*/ 23 w 43"/>
                <a:gd name="T49" fmla="*/ 10 h 59"/>
                <a:gd name="T50" fmla="*/ 22 w 43"/>
                <a:gd name="T51" fmla="*/ 12 h 59"/>
                <a:gd name="T52" fmla="*/ 18 w 43"/>
                <a:gd name="T53" fmla="*/ 14 h 59"/>
                <a:gd name="T54" fmla="*/ 15 w 43"/>
                <a:gd name="T55" fmla="*/ 16 h 59"/>
                <a:gd name="T56" fmla="*/ 13 w 43"/>
                <a:gd name="T57" fmla="*/ 18 h 59"/>
                <a:gd name="T58" fmla="*/ 16 w 43"/>
                <a:gd name="T59" fmla="*/ 17 h 59"/>
                <a:gd name="T60" fmla="*/ 21 w 43"/>
                <a:gd name="T61" fmla="*/ 15 h 59"/>
                <a:gd name="T62" fmla="*/ 24 w 43"/>
                <a:gd name="T63" fmla="*/ 14 h 59"/>
                <a:gd name="T64" fmla="*/ 27 w 43"/>
                <a:gd name="T65" fmla="*/ 12 h 59"/>
                <a:gd name="T66" fmla="*/ 27 w 43"/>
                <a:gd name="T67" fmla="*/ 14 h 59"/>
                <a:gd name="T68" fmla="*/ 25 w 43"/>
                <a:gd name="T69" fmla="*/ 16 h 59"/>
                <a:gd name="T70" fmla="*/ 25 w 43"/>
                <a:gd name="T71" fmla="*/ 17 h 59"/>
                <a:gd name="T72" fmla="*/ 24 w 43"/>
                <a:gd name="T73" fmla="*/ 18 h 59"/>
                <a:gd name="T74" fmla="*/ 24 w 43"/>
                <a:gd name="T75" fmla="*/ 21 h 59"/>
                <a:gd name="T76" fmla="*/ 23 w 43"/>
                <a:gd name="T77" fmla="*/ 22 h 59"/>
                <a:gd name="T78" fmla="*/ 22 w 43"/>
                <a:gd name="T79" fmla="*/ 25 h 59"/>
                <a:gd name="T80" fmla="*/ 20 w 43"/>
                <a:gd name="T81" fmla="*/ 26 h 59"/>
                <a:gd name="T82" fmla="*/ 15 w 43"/>
                <a:gd name="T83" fmla="*/ 27 h 59"/>
                <a:gd name="T84" fmla="*/ 9 w 43"/>
                <a:gd name="T85" fmla="*/ 29 h 59"/>
                <a:gd name="T86" fmla="*/ 4 w 43"/>
                <a:gd name="T87" fmla="*/ 32 h 59"/>
                <a:gd name="T88" fmla="*/ 1 w 43"/>
                <a:gd name="T89" fmla="*/ 34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"/>
                <a:gd name="T136" fmla="*/ 0 h 59"/>
                <a:gd name="T137" fmla="*/ 43 w 43"/>
                <a:gd name="T138" fmla="*/ 59 h 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" h="59">
                  <a:moveTo>
                    <a:pt x="1" y="59"/>
                  </a:moveTo>
                  <a:lnTo>
                    <a:pt x="0" y="52"/>
                  </a:lnTo>
                  <a:lnTo>
                    <a:pt x="2" y="45"/>
                  </a:lnTo>
                  <a:lnTo>
                    <a:pt x="8" y="38"/>
                  </a:lnTo>
                  <a:lnTo>
                    <a:pt x="15" y="35"/>
                  </a:lnTo>
                  <a:lnTo>
                    <a:pt x="17" y="30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30" y="13"/>
                  </a:lnTo>
                  <a:lnTo>
                    <a:pt x="32" y="10"/>
                  </a:lnTo>
                  <a:lnTo>
                    <a:pt x="33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42" y="5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28" y="24"/>
                  </a:lnTo>
                  <a:lnTo>
                    <a:pt x="24" y="28"/>
                  </a:lnTo>
                  <a:lnTo>
                    <a:pt x="20" y="33"/>
                  </a:lnTo>
                  <a:lnTo>
                    <a:pt x="26" y="30"/>
                  </a:lnTo>
                  <a:lnTo>
                    <a:pt x="32" y="27"/>
                  </a:lnTo>
                  <a:lnTo>
                    <a:pt x="38" y="24"/>
                  </a:lnTo>
                  <a:lnTo>
                    <a:pt x="42" y="21"/>
                  </a:lnTo>
                  <a:lnTo>
                    <a:pt x="42" y="25"/>
                  </a:lnTo>
                  <a:lnTo>
                    <a:pt x="40" y="28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4" y="43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15" y="51"/>
                  </a:lnTo>
                  <a:lnTo>
                    <a:pt x="7" y="56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02"/>
            <p:cNvSpPr>
              <a:spLocks/>
            </p:cNvSpPr>
            <p:nvPr/>
          </p:nvSpPr>
          <p:spPr bwMode="auto">
            <a:xfrm>
              <a:off x="4977" y="3067"/>
              <a:ext cx="22" cy="22"/>
            </a:xfrm>
            <a:custGeom>
              <a:avLst/>
              <a:gdLst>
                <a:gd name="T0" fmla="*/ 17 w 25"/>
                <a:gd name="T1" fmla="*/ 18 h 24"/>
                <a:gd name="T2" fmla="*/ 15 w 25"/>
                <a:gd name="T3" fmla="*/ 18 h 24"/>
                <a:gd name="T4" fmla="*/ 12 w 25"/>
                <a:gd name="T5" fmla="*/ 18 h 24"/>
                <a:gd name="T6" fmla="*/ 11 w 25"/>
                <a:gd name="T7" fmla="*/ 17 h 24"/>
                <a:gd name="T8" fmla="*/ 10 w 25"/>
                <a:gd name="T9" fmla="*/ 16 h 24"/>
                <a:gd name="T10" fmla="*/ 7 w 25"/>
                <a:gd name="T11" fmla="*/ 15 h 24"/>
                <a:gd name="T12" fmla="*/ 4 w 25"/>
                <a:gd name="T13" fmla="*/ 12 h 24"/>
                <a:gd name="T14" fmla="*/ 2 w 25"/>
                <a:gd name="T15" fmla="*/ 9 h 24"/>
                <a:gd name="T16" fmla="*/ 0 w 25"/>
                <a:gd name="T17" fmla="*/ 6 h 24"/>
                <a:gd name="T18" fmla="*/ 0 w 25"/>
                <a:gd name="T19" fmla="*/ 6 h 24"/>
                <a:gd name="T20" fmla="*/ 0 w 25"/>
                <a:gd name="T21" fmla="*/ 3 h 24"/>
                <a:gd name="T22" fmla="*/ 0 w 25"/>
                <a:gd name="T23" fmla="*/ 1 h 24"/>
                <a:gd name="T24" fmla="*/ 1 w 25"/>
                <a:gd name="T25" fmla="*/ 0 h 24"/>
                <a:gd name="T26" fmla="*/ 3 w 25"/>
                <a:gd name="T27" fmla="*/ 0 h 24"/>
                <a:gd name="T28" fmla="*/ 4 w 25"/>
                <a:gd name="T29" fmla="*/ 0 h 24"/>
                <a:gd name="T30" fmla="*/ 5 w 25"/>
                <a:gd name="T31" fmla="*/ 1 h 24"/>
                <a:gd name="T32" fmla="*/ 6 w 25"/>
                <a:gd name="T33" fmla="*/ 2 h 24"/>
                <a:gd name="T34" fmla="*/ 6 w 25"/>
                <a:gd name="T35" fmla="*/ 5 h 24"/>
                <a:gd name="T36" fmla="*/ 8 w 25"/>
                <a:gd name="T37" fmla="*/ 6 h 24"/>
                <a:gd name="T38" fmla="*/ 10 w 25"/>
                <a:gd name="T39" fmla="*/ 12 h 24"/>
                <a:gd name="T40" fmla="*/ 11 w 25"/>
                <a:gd name="T41" fmla="*/ 15 h 24"/>
                <a:gd name="T42" fmla="*/ 14 w 25"/>
                <a:gd name="T43" fmla="*/ 16 h 24"/>
                <a:gd name="T44" fmla="*/ 16 w 25"/>
                <a:gd name="T45" fmla="*/ 17 h 24"/>
                <a:gd name="T46" fmla="*/ 16 w 25"/>
                <a:gd name="T47" fmla="*/ 17 h 24"/>
                <a:gd name="T48" fmla="*/ 17 w 25"/>
                <a:gd name="T49" fmla="*/ 18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24"/>
                <a:gd name="T77" fmla="*/ 25 w 25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24">
                  <a:moveTo>
                    <a:pt x="25" y="24"/>
                  </a:moveTo>
                  <a:lnTo>
                    <a:pt x="22" y="24"/>
                  </a:lnTo>
                  <a:lnTo>
                    <a:pt x="18" y="24"/>
                  </a:lnTo>
                  <a:lnTo>
                    <a:pt x="16" y="23"/>
                  </a:lnTo>
                  <a:lnTo>
                    <a:pt x="14" y="21"/>
                  </a:lnTo>
                  <a:lnTo>
                    <a:pt x="10" y="18"/>
                  </a:lnTo>
                  <a:lnTo>
                    <a:pt x="7" y="15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5"/>
                  </a:lnTo>
                  <a:lnTo>
                    <a:pt x="11" y="9"/>
                  </a:lnTo>
                  <a:lnTo>
                    <a:pt x="14" y="15"/>
                  </a:lnTo>
                  <a:lnTo>
                    <a:pt x="17" y="18"/>
                  </a:lnTo>
                  <a:lnTo>
                    <a:pt x="21" y="20"/>
                  </a:lnTo>
                  <a:lnTo>
                    <a:pt x="23" y="22"/>
                  </a:lnTo>
                  <a:lnTo>
                    <a:pt x="24" y="23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03"/>
            <p:cNvSpPr>
              <a:spLocks/>
            </p:cNvSpPr>
            <p:nvPr/>
          </p:nvSpPr>
          <p:spPr bwMode="auto">
            <a:xfrm>
              <a:off x="5093" y="3040"/>
              <a:ext cx="21" cy="16"/>
            </a:xfrm>
            <a:custGeom>
              <a:avLst/>
              <a:gdLst>
                <a:gd name="T0" fmla="*/ 14 w 26"/>
                <a:gd name="T1" fmla="*/ 9 h 18"/>
                <a:gd name="T2" fmla="*/ 12 w 26"/>
                <a:gd name="T3" fmla="*/ 10 h 18"/>
                <a:gd name="T4" fmla="*/ 11 w 26"/>
                <a:gd name="T5" fmla="*/ 11 h 18"/>
                <a:gd name="T6" fmla="*/ 9 w 26"/>
                <a:gd name="T7" fmla="*/ 12 h 18"/>
                <a:gd name="T8" fmla="*/ 8 w 26"/>
                <a:gd name="T9" fmla="*/ 12 h 18"/>
                <a:gd name="T10" fmla="*/ 9 w 26"/>
                <a:gd name="T11" fmla="*/ 12 h 18"/>
                <a:gd name="T12" fmla="*/ 9 w 26"/>
                <a:gd name="T13" fmla="*/ 11 h 18"/>
                <a:gd name="T14" fmla="*/ 9 w 26"/>
                <a:gd name="T15" fmla="*/ 11 h 18"/>
                <a:gd name="T16" fmla="*/ 9 w 26"/>
                <a:gd name="T17" fmla="*/ 10 h 18"/>
                <a:gd name="T18" fmla="*/ 7 w 26"/>
                <a:gd name="T19" fmla="*/ 8 h 18"/>
                <a:gd name="T20" fmla="*/ 4 w 26"/>
                <a:gd name="T21" fmla="*/ 5 h 18"/>
                <a:gd name="T22" fmla="*/ 2 w 26"/>
                <a:gd name="T23" fmla="*/ 4 h 18"/>
                <a:gd name="T24" fmla="*/ 0 w 26"/>
                <a:gd name="T25" fmla="*/ 3 h 18"/>
                <a:gd name="T26" fmla="*/ 1 w 26"/>
                <a:gd name="T27" fmla="*/ 2 h 18"/>
                <a:gd name="T28" fmla="*/ 2 w 26"/>
                <a:gd name="T29" fmla="*/ 1 h 18"/>
                <a:gd name="T30" fmla="*/ 2 w 26"/>
                <a:gd name="T31" fmla="*/ 1 h 18"/>
                <a:gd name="T32" fmla="*/ 3 w 26"/>
                <a:gd name="T33" fmla="*/ 0 h 18"/>
                <a:gd name="T34" fmla="*/ 5 w 26"/>
                <a:gd name="T35" fmla="*/ 2 h 18"/>
                <a:gd name="T36" fmla="*/ 7 w 26"/>
                <a:gd name="T37" fmla="*/ 3 h 18"/>
                <a:gd name="T38" fmla="*/ 9 w 26"/>
                <a:gd name="T39" fmla="*/ 4 h 18"/>
                <a:gd name="T40" fmla="*/ 10 w 26"/>
                <a:gd name="T41" fmla="*/ 4 h 18"/>
                <a:gd name="T42" fmla="*/ 11 w 26"/>
                <a:gd name="T43" fmla="*/ 5 h 18"/>
                <a:gd name="T44" fmla="*/ 12 w 26"/>
                <a:gd name="T45" fmla="*/ 6 h 18"/>
                <a:gd name="T46" fmla="*/ 12 w 26"/>
                <a:gd name="T47" fmla="*/ 8 h 18"/>
                <a:gd name="T48" fmla="*/ 14 w 26"/>
                <a:gd name="T49" fmla="*/ 9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18"/>
                <a:gd name="T77" fmla="*/ 26 w 26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18">
                  <a:moveTo>
                    <a:pt x="26" y="12"/>
                  </a:moveTo>
                  <a:lnTo>
                    <a:pt x="23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3" y="11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04"/>
            <p:cNvSpPr>
              <a:spLocks/>
            </p:cNvSpPr>
            <p:nvPr/>
          </p:nvSpPr>
          <p:spPr bwMode="auto">
            <a:xfrm>
              <a:off x="5058" y="3003"/>
              <a:ext cx="16" cy="66"/>
            </a:xfrm>
            <a:custGeom>
              <a:avLst/>
              <a:gdLst>
                <a:gd name="T0" fmla="*/ 7 w 18"/>
                <a:gd name="T1" fmla="*/ 49 h 77"/>
                <a:gd name="T2" fmla="*/ 6 w 18"/>
                <a:gd name="T3" fmla="*/ 46 h 77"/>
                <a:gd name="T4" fmla="*/ 6 w 18"/>
                <a:gd name="T5" fmla="*/ 43 h 77"/>
                <a:gd name="T6" fmla="*/ 5 w 18"/>
                <a:gd name="T7" fmla="*/ 39 h 77"/>
                <a:gd name="T8" fmla="*/ 5 w 18"/>
                <a:gd name="T9" fmla="*/ 38 h 77"/>
                <a:gd name="T10" fmla="*/ 6 w 18"/>
                <a:gd name="T11" fmla="*/ 33 h 77"/>
                <a:gd name="T12" fmla="*/ 8 w 18"/>
                <a:gd name="T13" fmla="*/ 28 h 77"/>
                <a:gd name="T14" fmla="*/ 9 w 18"/>
                <a:gd name="T15" fmla="*/ 21 h 77"/>
                <a:gd name="T16" fmla="*/ 10 w 18"/>
                <a:gd name="T17" fmla="*/ 19 h 77"/>
                <a:gd name="T18" fmla="*/ 11 w 18"/>
                <a:gd name="T19" fmla="*/ 18 h 77"/>
                <a:gd name="T20" fmla="*/ 11 w 18"/>
                <a:gd name="T21" fmla="*/ 18 h 77"/>
                <a:gd name="T22" fmla="*/ 12 w 18"/>
                <a:gd name="T23" fmla="*/ 16 h 77"/>
                <a:gd name="T24" fmla="*/ 12 w 18"/>
                <a:gd name="T25" fmla="*/ 16 h 77"/>
                <a:gd name="T26" fmla="*/ 11 w 18"/>
                <a:gd name="T27" fmla="*/ 12 h 77"/>
                <a:gd name="T28" fmla="*/ 9 w 18"/>
                <a:gd name="T29" fmla="*/ 7 h 77"/>
                <a:gd name="T30" fmla="*/ 7 w 18"/>
                <a:gd name="T31" fmla="*/ 3 h 77"/>
                <a:gd name="T32" fmla="*/ 6 w 18"/>
                <a:gd name="T33" fmla="*/ 0 h 77"/>
                <a:gd name="T34" fmla="*/ 6 w 18"/>
                <a:gd name="T35" fmla="*/ 3 h 77"/>
                <a:gd name="T36" fmla="*/ 6 w 18"/>
                <a:gd name="T37" fmla="*/ 5 h 77"/>
                <a:gd name="T38" fmla="*/ 6 w 18"/>
                <a:gd name="T39" fmla="*/ 8 h 77"/>
                <a:gd name="T40" fmla="*/ 6 w 18"/>
                <a:gd name="T41" fmla="*/ 10 h 77"/>
                <a:gd name="T42" fmla="*/ 6 w 18"/>
                <a:gd name="T43" fmla="*/ 14 h 77"/>
                <a:gd name="T44" fmla="*/ 4 w 18"/>
                <a:gd name="T45" fmla="*/ 19 h 77"/>
                <a:gd name="T46" fmla="*/ 4 w 18"/>
                <a:gd name="T47" fmla="*/ 24 h 77"/>
                <a:gd name="T48" fmla="*/ 2 w 18"/>
                <a:gd name="T49" fmla="*/ 28 h 77"/>
                <a:gd name="T50" fmla="*/ 1 w 18"/>
                <a:gd name="T51" fmla="*/ 33 h 77"/>
                <a:gd name="T52" fmla="*/ 0 w 18"/>
                <a:gd name="T53" fmla="*/ 37 h 77"/>
                <a:gd name="T54" fmla="*/ 3 w 18"/>
                <a:gd name="T55" fmla="*/ 43 h 77"/>
                <a:gd name="T56" fmla="*/ 7 w 18"/>
                <a:gd name="T57" fmla="*/ 49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77"/>
                <a:gd name="T89" fmla="*/ 18 w 18"/>
                <a:gd name="T90" fmla="*/ 77 h 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77">
                  <a:moveTo>
                    <a:pt x="10" y="77"/>
                  </a:moveTo>
                  <a:lnTo>
                    <a:pt x="9" y="73"/>
                  </a:lnTo>
                  <a:lnTo>
                    <a:pt x="9" y="68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9" y="53"/>
                  </a:lnTo>
                  <a:lnTo>
                    <a:pt x="11" y="44"/>
                  </a:lnTo>
                  <a:lnTo>
                    <a:pt x="12" y="34"/>
                  </a:lnTo>
                  <a:lnTo>
                    <a:pt x="13" y="30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6" y="19"/>
                  </a:lnTo>
                  <a:lnTo>
                    <a:pt x="12" y="11"/>
                  </a:lnTo>
                  <a:lnTo>
                    <a:pt x="10" y="5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8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9" y="22"/>
                  </a:lnTo>
                  <a:lnTo>
                    <a:pt x="7" y="30"/>
                  </a:lnTo>
                  <a:lnTo>
                    <a:pt x="4" y="39"/>
                  </a:lnTo>
                  <a:lnTo>
                    <a:pt x="2" y="45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3" y="68"/>
                  </a:lnTo>
                  <a:lnTo>
                    <a:pt x="10" y="7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05"/>
            <p:cNvSpPr>
              <a:spLocks/>
            </p:cNvSpPr>
            <p:nvPr/>
          </p:nvSpPr>
          <p:spPr bwMode="auto">
            <a:xfrm>
              <a:off x="4981" y="1981"/>
              <a:ext cx="108" cy="116"/>
            </a:xfrm>
            <a:custGeom>
              <a:avLst/>
              <a:gdLst>
                <a:gd name="T0" fmla="*/ 65 w 131"/>
                <a:gd name="T1" fmla="*/ 81 h 137"/>
                <a:gd name="T2" fmla="*/ 67 w 131"/>
                <a:gd name="T3" fmla="*/ 77 h 137"/>
                <a:gd name="T4" fmla="*/ 68 w 131"/>
                <a:gd name="T5" fmla="*/ 74 h 137"/>
                <a:gd name="T6" fmla="*/ 68 w 131"/>
                <a:gd name="T7" fmla="*/ 69 h 137"/>
                <a:gd name="T8" fmla="*/ 72 w 131"/>
                <a:gd name="T9" fmla="*/ 62 h 137"/>
                <a:gd name="T10" fmla="*/ 73 w 131"/>
                <a:gd name="T11" fmla="*/ 54 h 137"/>
                <a:gd name="T12" fmla="*/ 73 w 131"/>
                <a:gd name="T13" fmla="*/ 43 h 137"/>
                <a:gd name="T14" fmla="*/ 72 w 131"/>
                <a:gd name="T15" fmla="*/ 41 h 137"/>
                <a:gd name="T16" fmla="*/ 71 w 131"/>
                <a:gd name="T17" fmla="*/ 35 h 137"/>
                <a:gd name="T18" fmla="*/ 69 w 131"/>
                <a:gd name="T19" fmla="*/ 30 h 137"/>
                <a:gd name="T20" fmla="*/ 63 w 131"/>
                <a:gd name="T21" fmla="*/ 22 h 137"/>
                <a:gd name="T22" fmla="*/ 67 w 131"/>
                <a:gd name="T23" fmla="*/ 22 h 137"/>
                <a:gd name="T24" fmla="*/ 64 w 131"/>
                <a:gd name="T25" fmla="*/ 17 h 137"/>
                <a:gd name="T26" fmla="*/ 59 w 131"/>
                <a:gd name="T27" fmla="*/ 12 h 137"/>
                <a:gd name="T28" fmla="*/ 46 w 131"/>
                <a:gd name="T29" fmla="*/ 3 h 137"/>
                <a:gd name="T30" fmla="*/ 38 w 131"/>
                <a:gd name="T31" fmla="*/ 3 h 137"/>
                <a:gd name="T32" fmla="*/ 29 w 131"/>
                <a:gd name="T33" fmla="*/ 0 h 137"/>
                <a:gd name="T34" fmla="*/ 17 w 131"/>
                <a:gd name="T35" fmla="*/ 3 h 137"/>
                <a:gd name="T36" fmla="*/ 8 w 131"/>
                <a:gd name="T37" fmla="*/ 4 h 137"/>
                <a:gd name="T38" fmla="*/ 2 w 131"/>
                <a:gd name="T39" fmla="*/ 9 h 137"/>
                <a:gd name="T40" fmla="*/ 4 w 131"/>
                <a:gd name="T41" fmla="*/ 8 h 137"/>
                <a:gd name="T42" fmla="*/ 7 w 131"/>
                <a:gd name="T43" fmla="*/ 8 h 137"/>
                <a:gd name="T44" fmla="*/ 4 w 131"/>
                <a:gd name="T45" fmla="*/ 12 h 137"/>
                <a:gd name="T46" fmla="*/ 8 w 131"/>
                <a:gd name="T47" fmla="*/ 11 h 137"/>
                <a:gd name="T48" fmla="*/ 13 w 131"/>
                <a:gd name="T49" fmla="*/ 8 h 137"/>
                <a:gd name="T50" fmla="*/ 17 w 131"/>
                <a:gd name="T51" fmla="*/ 8 h 137"/>
                <a:gd name="T52" fmla="*/ 22 w 131"/>
                <a:gd name="T53" fmla="*/ 9 h 137"/>
                <a:gd name="T54" fmla="*/ 24 w 131"/>
                <a:gd name="T55" fmla="*/ 13 h 137"/>
                <a:gd name="T56" fmla="*/ 31 w 131"/>
                <a:gd name="T57" fmla="*/ 13 h 137"/>
                <a:gd name="T58" fmla="*/ 35 w 131"/>
                <a:gd name="T59" fmla="*/ 16 h 137"/>
                <a:gd name="T60" fmla="*/ 31 w 131"/>
                <a:gd name="T61" fmla="*/ 20 h 137"/>
                <a:gd name="T62" fmla="*/ 36 w 131"/>
                <a:gd name="T63" fmla="*/ 24 h 137"/>
                <a:gd name="T64" fmla="*/ 33 w 131"/>
                <a:gd name="T65" fmla="*/ 25 h 137"/>
                <a:gd name="T66" fmla="*/ 33 w 131"/>
                <a:gd name="T67" fmla="*/ 26 h 137"/>
                <a:gd name="T68" fmla="*/ 36 w 131"/>
                <a:gd name="T69" fmla="*/ 30 h 137"/>
                <a:gd name="T70" fmla="*/ 28 w 131"/>
                <a:gd name="T71" fmla="*/ 27 h 137"/>
                <a:gd name="T72" fmla="*/ 27 w 131"/>
                <a:gd name="T73" fmla="*/ 30 h 137"/>
                <a:gd name="T74" fmla="*/ 27 w 131"/>
                <a:gd name="T75" fmla="*/ 30 h 137"/>
                <a:gd name="T76" fmla="*/ 25 w 131"/>
                <a:gd name="T77" fmla="*/ 30 h 137"/>
                <a:gd name="T78" fmla="*/ 29 w 131"/>
                <a:gd name="T79" fmla="*/ 39 h 137"/>
                <a:gd name="T80" fmla="*/ 27 w 131"/>
                <a:gd name="T81" fmla="*/ 40 h 137"/>
                <a:gd name="T82" fmla="*/ 26 w 131"/>
                <a:gd name="T83" fmla="*/ 40 h 137"/>
                <a:gd name="T84" fmla="*/ 30 w 131"/>
                <a:gd name="T85" fmla="*/ 46 h 137"/>
                <a:gd name="T86" fmla="*/ 31 w 131"/>
                <a:gd name="T87" fmla="*/ 49 h 137"/>
                <a:gd name="T88" fmla="*/ 33 w 131"/>
                <a:gd name="T89" fmla="*/ 54 h 137"/>
                <a:gd name="T90" fmla="*/ 38 w 131"/>
                <a:gd name="T91" fmla="*/ 54 h 137"/>
                <a:gd name="T92" fmla="*/ 37 w 131"/>
                <a:gd name="T93" fmla="*/ 52 h 137"/>
                <a:gd name="T94" fmla="*/ 45 w 131"/>
                <a:gd name="T95" fmla="*/ 46 h 137"/>
                <a:gd name="T96" fmla="*/ 50 w 131"/>
                <a:gd name="T97" fmla="*/ 53 h 137"/>
                <a:gd name="T98" fmla="*/ 50 w 131"/>
                <a:gd name="T99" fmla="*/ 58 h 137"/>
                <a:gd name="T100" fmla="*/ 49 w 131"/>
                <a:gd name="T101" fmla="*/ 62 h 137"/>
                <a:gd name="T102" fmla="*/ 49 w 131"/>
                <a:gd name="T103" fmla="*/ 66 h 137"/>
                <a:gd name="T104" fmla="*/ 49 w 131"/>
                <a:gd name="T105" fmla="*/ 73 h 137"/>
                <a:gd name="T106" fmla="*/ 50 w 131"/>
                <a:gd name="T107" fmla="*/ 78 h 137"/>
                <a:gd name="T108" fmla="*/ 54 w 131"/>
                <a:gd name="T109" fmla="*/ 81 h 137"/>
                <a:gd name="T110" fmla="*/ 58 w 131"/>
                <a:gd name="T111" fmla="*/ 81 h 137"/>
                <a:gd name="T112" fmla="*/ 60 w 131"/>
                <a:gd name="T113" fmla="*/ 82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1"/>
                <a:gd name="T172" fmla="*/ 0 h 137"/>
                <a:gd name="T173" fmla="*/ 131 w 131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1" h="137">
                  <a:moveTo>
                    <a:pt x="112" y="137"/>
                  </a:moveTo>
                  <a:lnTo>
                    <a:pt x="113" y="135"/>
                  </a:lnTo>
                  <a:lnTo>
                    <a:pt x="116" y="134"/>
                  </a:lnTo>
                  <a:lnTo>
                    <a:pt x="117" y="132"/>
                  </a:lnTo>
                  <a:lnTo>
                    <a:pt x="117" y="129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3" y="125"/>
                  </a:lnTo>
                  <a:lnTo>
                    <a:pt x="123" y="122"/>
                  </a:lnTo>
                  <a:lnTo>
                    <a:pt x="121" y="119"/>
                  </a:lnTo>
                  <a:lnTo>
                    <a:pt x="121" y="116"/>
                  </a:lnTo>
                  <a:lnTo>
                    <a:pt x="121" y="113"/>
                  </a:lnTo>
                  <a:lnTo>
                    <a:pt x="121" y="111"/>
                  </a:lnTo>
                  <a:lnTo>
                    <a:pt x="125" y="106"/>
                  </a:lnTo>
                  <a:lnTo>
                    <a:pt x="128" y="102"/>
                  </a:lnTo>
                  <a:lnTo>
                    <a:pt x="130" y="96"/>
                  </a:lnTo>
                  <a:lnTo>
                    <a:pt x="131" y="93"/>
                  </a:lnTo>
                  <a:lnTo>
                    <a:pt x="131" y="88"/>
                  </a:lnTo>
                  <a:lnTo>
                    <a:pt x="131" y="81"/>
                  </a:lnTo>
                  <a:lnTo>
                    <a:pt x="131" y="74"/>
                  </a:lnTo>
                  <a:lnTo>
                    <a:pt x="131" y="71"/>
                  </a:lnTo>
                  <a:lnTo>
                    <a:pt x="130" y="69"/>
                  </a:lnTo>
                  <a:lnTo>
                    <a:pt x="130" y="68"/>
                  </a:lnTo>
                  <a:lnTo>
                    <a:pt x="128" y="67"/>
                  </a:lnTo>
                  <a:lnTo>
                    <a:pt x="127" y="66"/>
                  </a:lnTo>
                  <a:lnTo>
                    <a:pt x="126" y="61"/>
                  </a:lnTo>
                  <a:lnTo>
                    <a:pt x="126" y="58"/>
                  </a:lnTo>
                  <a:lnTo>
                    <a:pt x="126" y="57"/>
                  </a:lnTo>
                  <a:lnTo>
                    <a:pt x="125" y="54"/>
                  </a:lnTo>
                  <a:lnTo>
                    <a:pt x="124" y="51"/>
                  </a:lnTo>
                  <a:lnTo>
                    <a:pt x="120" y="46"/>
                  </a:lnTo>
                  <a:lnTo>
                    <a:pt x="117" y="41"/>
                  </a:lnTo>
                  <a:lnTo>
                    <a:pt x="113" y="37"/>
                  </a:lnTo>
                  <a:lnTo>
                    <a:pt x="116" y="37"/>
                  </a:lnTo>
                  <a:lnTo>
                    <a:pt x="117" y="37"/>
                  </a:lnTo>
                  <a:lnTo>
                    <a:pt x="119" y="37"/>
                  </a:lnTo>
                  <a:lnTo>
                    <a:pt x="120" y="38"/>
                  </a:lnTo>
                  <a:lnTo>
                    <a:pt x="117" y="33"/>
                  </a:lnTo>
                  <a:lnTo>
                    <a:pt x="115" y="28"/>
                  </a:lnTo>
                  <a:lnTo>
                    <a:pt x="111" y="25"/>
                  </a:lnTo>
                  <a:lnTo>
                    <a:pt x="109" y="22"/>
                  </a:lnTo>
                  <a:lnTo>
                    <a:pt x="104" y="19"/>
                  </a:lnTo>
                  <a:lnTo>
                    <a:pt x="97" y="14"/>
                  </a:lnTo>
                  <a:lnTo>
                    <a:pt x="89" y="10"/>
                  </a:lnTo>
                  <a:lnTo>
                    <a:pt x="82" y="6"/>
                  </a:lnTo>
                  <a:lnTo>
                    <a:pt x="79" y="5"/>
                  </a:lnTo>
                  <a:lnTo>
                    <a:pt x="74" y="4"/>
                  </a:lnTo>
                  <a:lnTo>
                    <a:pt x="68" y="3"/>
                  </a:lnTo>
                  <a:lnTo>
                    <a:pt x="64" y="1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7" y="1"/>
                  </a:lnTo>
                  <a:lnTo>
                    <a:pt x="30" y="3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11" y="13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1" y="20"/>
                  </a:lnTo>
                  <a:lnTo>
                    <a:pt x="42" y="21"/>
                  </a:lnTo>
                  <a:lnTo>
                    <a:pt x="44" y="22"/>
                  </a:lnTo>
                  <a:lnTo>
                    <a:pt x="49" y="22"/>
                  </a:lnTo>
                  <a:lnTo>
                    <a:pt x="55" y="21"/>
                  </a:lnTo>
                  <a:lnTo>
                    <a:pt x="60" y="21"/>
                  </a:lnTo>
                  <a:lnTo>
                    <a:pt x="63" y="22"/>
                  </a:lnTo>
                  <a:lnTo>
                    <a:pt x="62" y="26"/>
                  </a:lnTo>
                  <a:lnTo>
                    <a:pt x="59" y="28"/>
                  </a:lnTo>
                  <a:lnTo>
                    <a:pt x="57" y="30"/>
                  </a:lnTo>
                  <a:lnTo>
                    <a:pt x="56" y="33"/>
                  </a:lnTo>
                  <a:lnTo>
                    <a:pt x="58" y="34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3" y="42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7" y="42"/>
                  </a:lnTo>
                  <a:lnTo>
                    <a:pt x="58" y="44"/>
                  </a:lnTo>
                  <a:lnTo>
                    <a:pt x="60" y="46"/>
                  </a:lnTo>
                  <a:lnTo>
                    <a:pt x="62" y="50"/>
                  </a:lnTo>
                  <a:lnTo>
                    <a:pt x="64" y="51"/>
                  </a:lnTo>
                  <a:lnTo>
                    <a:pt x="59" y="50"/>
                  </a:lnTo>
                  <a:lnTo>
                    <a:pt x="55" y="48"/>
                  </a:lnTo>
                  <a:lnTo>
                    <a:pt x="50" y="45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8" y="48"/>
                  </a:lnTo>
                  <a:lnTo>
                    <a:pt x="48" y="51"/>
                  </a:lnTo>
                  <a:lnTo>
                    <a:pt x="49" y="52"/>
                  </a:lnTo>
                  <a:lnTo>
                    <a:pt x="48" y="51"/>
                  </a:lnTo>
                  <a:lnTo>
                    <a:pt x="47" y="51"/>
                  </a:lnTo>
                  <a:lnTo>
                    <a:pt x="45" y="51"/>
                  </a:lnTo>
                  <a:lnTo>
                    <a:pt x="44" y="50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1" y="64"/>
                  </a:lnTo>
                  <a:lnTo>
                    <a:pt x="53" y="66"/>
                  </a:lnTo>
                  <a:lnTo>
                    <a:pt x="51" y="66"/>
                  </a:lnTo>
                  <a:lnTo>
                    <a:pt x="49" y="65"/>
                  </a:lnTo>
                  <a:lnTo>
                    <a:pt x="47" y="63"/>
                  </a:lnTo>
                  <a:lnTo>
                    <a:pt x="45" y="61"/>
                  </a:lnTo>
                  <a:lnTo>
                    <a:pt x="47" y="65"/>
                  </a:lnTo>
                  <a:lnTo>
                    <a:pt x="48" y="69"/>
                  </a:lnTo>
                  <a:lnTo>
                    <a:pt x="50" y="73"/>
                  </a:lnTo>
                  <a:lnTo>
                    <a:pt x="53" y="76"/>
                  </a:lnTo>
                  <a:lnTo>
                    <a:pt x="53" y="78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6" y="81"/>
                  </a:lnTo>
                  <a:lnTo>
                    <a:pt x="57" y="84"/>
                  </a:lnTo>
                  <a:lnTo>
                    <a:pt x="60" y="88"/>
                  </a:lnTo>
                  <a:lnTo>
                    <a:pt x="64" y="90"/>
                  </a:lnTo>
                  <a:lnTo>
                    <a:pt x="70" y="91"/>
                  </a:lnTo>
                  <a:lnTo>
                    <a:pt x="68" y="90"/>
                  </a:lnTo>
                  <a:lnTo>
                    <a:pt x="67" y="89"/>
                  </a:lnTo>
                  <a:lnTo>
                    <a:pt x="66" y="87"/>
                  </a:lnTo>
                  <a:lnTo>
                    <a:pt x="65" y="86"/>
                  </a:lnTo>
                  <a:lnTo>
                    <a:pt x="70" y="81"/>
                  </a:lnTo>
                  <a:lnTo>
                    <a:pt x="75" y="78"/>
                  </a:lnTo>
                  <a:lnTo>
                    <a:pt x="80" y="76"/>
                  </a:lnTo>
                  <a:lnTo>
                    <a:pt x="85" y="79"/>
                  </a:lnTo>
                  <a:lnTo>
                    <a:pt x="88" y="82"/>
                  </a:lnTo>
                  <a:lnTo>
                    <a:pt x="90" y="87"/>
                  </a:lnTo>
                  <a:lnTo>
                    <a:pt x="91" y="90"/>
                  </a:lnTo>
                  <a:lnTo>
                    <a:pt x="90" y="96"/>
                  </a:lnTo>
                  <a:lnTo>
                    <a:pt x="90" y="97"/>
                  </a:lnTo>
                  <a:lnTo>
                    <a:pt x="89" y="99"/>
                  </a:lnTo>
                  <a:lnTo>
                    <a:pt x="88" y="101"/>
                  </a:lnTo>
                  <a:lnTo>
                    <a:pt x="87" y="102"/>
                  </a:lnTo>
                  <a:lnTo>
                    <a:pt x="87" y="104"/>
                  </a:lnTo>
                  <a:lnTo>
                    <a:pt x="87" y="106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14"/>
                  </a:lnTo>
                  <a:lnTo>
                    <a:pt x="87" y="119"/>
                  </a:lnTo>
                  <a:lnTo>
                    <a:pt x="87" y="125"/>
                  </a:lnTo>
                  <a:lnTo>
                    <a:pt x="88" y="128"/>
                  </a:lnTo>
                  <a:lnTo>
                    <a:pt x="90" y="129"/>
                  </a:lnTo>
                  <a:lnTo>
                    <a:pt x="93" y="132"/>
                  </a:lnTo>
                  <a:lnTo>
                    <a:pt x="95" y="133"/>
                  </a:lnTo>
                  <a:lnTo>
                    <a:pt x="97" y="133"/>
                  </a:lnTo>
                  <a:lnTo>
                    <a:pt x="100" y="133"/>
                  </a:lnTo>
                  <a:lnTo>
                    <a:pt x="101" y="133"/>
                  </a:lnTo>
                  <a:lnTo>
                    <a:pt x="103" y="133"/>
                  </a:lnTo>
                  <a:lnTo>
                    <a:pt x="104" y="133"/>
                  </a:lnTo>
                  <a:lnTo>
                    <a:pt x="106" y="134"/>
                  </a:lnTo>
                  <a:lnTo>
                    <a:pt x="108" y="135"/>
                  </a:lnTo>
                  <a:lnTo>
                    <a:pt x="110" y="136"/>
                  </a:lnTo>
                  <a:lnTo>
                    <a:pt x="112" y="1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06"/>
            <p:cNvSpPr>
              <a:spLocks/>
            </p:cNvSpPr>
            <p:nvPr/>
          </p:nvSpPr>
          <p:spPr bwMode="auto">
            <a:xfrm>
              <a:off x="4874" y="2588"/>
              <a:ext cx="62" cy="78"/>
            </a:xfrm>
            <a:custGeom>
              <a:avLst/>
              <a:gdLst>
                <a:gd name="T0" fmla="*/ 42 w 73"/>
                <a:gd name="T1" fmla="*/ 46 h 92"/>
                <a:gd name="T2" fmla="*/ 41 w 73"/>
                <a:gd name="T3" fmla="*/ 46 h 92"/>
                <a:gd name="T4" fmla="*/ 41 w 73"/>
                <a:gd name="T5" fmla="*/ 47 h 92"/>
                <a:gd name="T6" fmla="*/ 42 w 73"/>
                <a:gd name="T7" fmla="*/ 54 h 92"/>
                <a:gd name="T8" fmla="*/ 37 w 73"/>
                <a:gd name="T9" fmla="*/ 54 h 92"/>
                <a:gd name="T10" fmla="*/ 31 w 73"/>
                <a:gd name="T11" fmla="*/ 50 h 92"/>
                <a:gd name="T12" fmla="*/ 29 w 73"/>
                <a:gd name="T13" fmla="*/ 47 h 92"/>
                <a:gd name="T14" fmla="*/ 21 w 73"/>
                <a:gd name="T15" fmla="*/ 47 h 92"/>
                <a:gd name="T16" fmla="*/ 16 w 73"/>
                <a:gd name="T17" fmla="*/ 46 h 92"/>
                <a:gd name="T18" fmla="*/ 12 w 73"/>
                <a:gd name="T19" fmla="*/ 41 h 92"/>
                <a:gd name="T20" fmla="*/ 8 w 73"/>
                <a:gd name="T21" fmla="*/ 36 h 92"/>
                <a:gd name="T22" fmla="*/ 3 w 73"/>
                <a:gd name="T23" fmla="*/ 31 h 92"/>
                <a:gd name="T24" fmla="*/ 2 w 73"/>
                <a:gd name="T25" fmla="*/ 25 h 92"/>
                <a:gd name="T26" fmla="*/ 0 w 73"/>
                <a:gd name="T27" fmla="*/ 10 h 92"/>
                <a:gd name="T28" fmla="*/ 4 w 73"/>
                <a:gd name="T29" fmla="*/ 3 h 92"/>
                <a:gd name="T30" fmla="*/ 13 w 73"/>
                <a:gd name="T31" fmla="*/ 1 h 92"/>
                <a:gd name="T32" fmla="*/ 17 w 73"/>
                <a:gd name="T33" fmla="*/ 0 h 92"/>
                <a:gd name="T34" fmla="*/ 21 w 73"/>
                <a:gd name="T35" fmla="*/ 1 h 92"/>
                <a:gd name="T36" fmla="*/ 27 w 73"/>
                <a:gd name="T37" fmla="*/ 3 h 92"/>
                <a:gd name="T38" fmla="*/ 35 w 73"/>
                <a:gd name="T39" fmla="*/ 6 h 92"/>
                <a:gd name="T40" fmla="*/ 38 w 73"/>
                <a:gd name="T41" fmla="*/ 10 h 92"/>
                <a:gd name="T42" fmla="*/ 40 w 73"/>
                <a:gd name="T43" fmla="*/ 16 h 92"/>
                <a:gd name="T44" fmla="*/ 40 w 73"/>
                <a:gd name="T45" fmla="*/ 24 h 92"/>
                <a:gd name="T46" fmla="*/ 42 w 73"/>
                <a:gd name="T47" fmla="*/ 31 h 92"/>
                <a:gd name="T48" fmla="*/ 45 w 73"/>
                <a:gd name="T49" fmla="*/ 34 h 92"/>
                <a:gd name="T50" fmla="*/ 45 w 73"/>
                <a:gd name="T51" fmla="*/ 36 h 92"/>
                <a:gd name="T52" fmla="*/ 41 w 73"/>
                <a:gd name="T53" fmla="*/ 37 h 92"/>
                <a:gd name="T54" fmla="*/ 36 w 73"/>
                <a:gd name="T55" fmla="*/ 34 h 92"/>
                <a:gd name="T56" fmla="*/ 35 w 73"/>
                <a:gd name="T57" fmla="*/ 31 h 92"/>
                <a:gd name="T58" fmla="*/ 35 w 73"/>
                <a:gd name="T59" fmla="*/ 34 h 92"/>
                <a:gd name="T60" fmla="*/ 36 w 73"/>
                <a:gd name="T61" fmla="*/ 36 h 92"/>
                <a:gd name="T62" fmla="*/ 39 w 73"/>
                <a:gd name="T63" fmla="*/ 36 h 92"/>
                <a:gd name="T64" fmla="*/ 44 w 73"/>
                <a:gd name="T65" fmla="*/ 39 h 92"/>
                <a:gd name="T66" fmla="*/ 45 w 73"/>
                <a:gd name="T67" fmla="*/ 43 h 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"/>
                <a:gd name="T103" fmla="*/ 0 h 92"/>
                <a:gd name="T104" fmla="*/ 73 w 73"/>
                <a:gd name="T105" fmla="*/ 92 h 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" h="92">
                  <a:moveTo>
                    <a:pt x="72" y="73"/>
                  </a:moveTo>
                  <a:lnTo>
                    <a:pt x="70" y="75"/>
                  </a:lnTo>
                  <a:lnTo>
                    <a:pt x="68" y="75"/>
                  </a:lnTo>
                  <a:lnTo>
                    <a:pt x="66" y="75"/>
                  </a:lnTo>
                  <a:lnTo>
                    <a:pt x="64" y="73"/>
                  </a:lnTo>
                  <a:lnTo>
                    <a:pt x="67" y="78"/>
                  </a:lnTo>
                  <a:lnTo>
                    <a:pt x="70" y="84"/>
                  </a:lnTo>
                  <a:lnTo>
                    <a:pt x="70" y="88"/>
                  </a:lnTo>
                  <a:lnTo>
                    <a:pt x="66" y="92"/>
                  </a:lnTo>
                  <a:lnTo>
                    <a:pt x="60" y="88"/>
                  </a:lnTo>
                  <a:lnTo>
                    <a:pt x="57" y="85"/>
                  </a:lnTo>
                  <a:lnTo>
                    <a:pt x="52" y="82"/>
                  </a:lnTo>
                  <a:lnTo>
                    <a:pt x="50" y="79"/>
                  </a:lnTo>
                  <a:lnTo>
                    <a:pt x="47" y="78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9" y="77"/>
                  </a:lnTo>
                  <a:lnTo>
                    <a:pt x="26" y="75"/>
                  </a:lnTo>
                  <a:lnTo>
                    <a:pt x="23" y="71"/>
                  </a:lnTo>
                  <a:lnTo>
                    <a:pt x="20" y="67"/>
                  </a:lnTo>
                  <a:lnTo>
                    <a:pt x="18" y="63"/>
                  </a:lnTo>
                  <a:lnTo>
                    <a:pt x="14" y="59"/>
                  </a:lnTo>
                  <a:lnTo>
                    <a:pt x="11" y="54"/>
                  </a:lnTo>
                  <a:lnTo>
                    <a:pt x="6" y="49"/>
                  </a:lnTo>
                  <a:lnTo>
                    <a:pt x="3" y="46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0" y="17"/>
                  </a:lnTo>
                  <a:lnTo>
                    <a:pt x="0" y="7"/>
                  </a:lnTo>
                  <a:lnTo>
                    <a:pt x="7" y="4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5" y="4"/>
                  </a:lnTo>
                  <a:lnTo>
                    <a:pt x="51" y="7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3" y="22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5" y="39"/>
                  </a:lnTo>
                  <a:lnTo>
                    <a:pt x="67" y="46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3" y="56"/>
                  </a:lnTo>
                  <a:lnTo>
                    <a:pt x="73" y="57"/>
                  </a:lnTo>
                  <a:lnTo>
                    <a:pt x="73" y="60"/>
                  </a:lnTo>
                  <a:lnTo>
                    <a:pt x="72" y="61"/>
                  </a:lnTo>
                  <a:lnTo>
                    <a:pt x="66" y="61"/>
                  </a:lnTo>
                  <a:lnTo>
                    <a:pt x="63" y="60"/>
                  </a:lnTo>
                  <a:lnTo>
                    <a:pt x="59" y="56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7" y="56"/>
                  </a:lnTo>
                  <a:lnTo>
                    <a:pt x="57" y="59"/>
                  </a:lnTo>
                  <a:lnTo>
                    <a:pt x="59" y="59"/>
                  </a:lnTo>
                  <a:lnTo>
                    <a:pt x="62" y="60"/>
                  </a:lnTo>
                  <a:lnTo>
                    <a:pt x="64" y="60"/>
                  </a:lnTo>
                  <a:lnTo>
                    <a:pt x="68" y="62"/>
                  </a:lnTo>
                  <a:lnTo>
                    <a:pt x="72" y="64"/>
                  </a:lnTo>
                  <a:lnTo>
                    <a:pt x="73" y="68"/>
                  </a:lnTo>
                  <a:lnTo>
                    <a:pt x="73" y="71"/>
                  </a:lnTo>
                  <a:lnTo>
                    <a:pt x="72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07"/>
            <p:cNvSpPr>
              <a:spLocks/>
            </p:cNvSpPr>
            <p:nvPr/>
          </p:nvSpPr>
          <p:spPr bwMode="auto">
            <a:xfrm>
              <a:off x="4946" y="1991"/>
              <a:ext cx="132" cy="174"/>
            </a:xfrm>
            <a:custGeom>
              <a:avLst/>
              <a:gdLst>
                <a:gd name="T0" fmla="*/ 31 w 157"/>
                <a:gd name="T1" fmla="*/ 1 h 206"/>
                <a:gd name="T2" fmla="*/ 29 w 157"/>
                <a:gd name="T3" fmla="*/ 3 h 206"/>
                <a:gd name="T4" fmla="*/ 39 w 157"/>
                <a:gd name="T5" fmla="*/ 2 h 206"/>
                <a:gd name="T6" fmla="*/ 46 w 157"/>
                <a:gd name="T7" fmla="*/ 3 h 206"/>
                <a:gd name="T8" fmla="*/ 50 w 157"/>
                <a:gd name="T9" fmla="*/ 6 h 206"/>
                <a:gd name="T10" fmla="*/ 60 w 157"/>
                <a:gd name="T11" fmla="*/ 6 h 206"/>
                <a:gd name="T12" fmla="*/ 58 w 157"/>
                <a:gd name="T13" fmla="*/ 11 h 206"/>
                <a:gd name="T14" fmla="*/ 62 w 157"/>
                <a:gd name="T15" fmla="*/ 16 h 206"/>
                <a:gd name="T16" fmla="*/ 60 w 157"/>
                <a:gd name="T17" fmla="*/ 19 h 206"/>
                <a:gd name="T18" fmla="*/ 61 w 157"/>
                <a:gd name="T19" fmla="*/ 23 h 206"/>
                <a:gd name="T20" fmla="*/ 55 w 157"/>
                <a:gd name="T21" fmla="*/ 20 h 206"/>
                <a:gd name="T22" fmla="*/ 53 w 157"/>
                <a:gd name="T23" fmla="*/ 24 h 206"/>
                <a:gd name="T24" fmla="*/ 51 w 157"/>
                <a:gd name="T25" fmla="*/ 24 h 206"/>
                <a:gd name="T26" fmla="*/ 55 w 157"/>
                <a:gd name="T27" fmla="*/ 31 h 206"/>
                <a:gd name="T28" fmla="*/ 52 w 157"/>
                <a:gd name="T29" fmla="*/ 30 h 206"/>
                <a:gd name="T30" fmla="*/ 55 w 157"/>
                <a:gd name="T31" fmla="*/ 37 h 206"/>
                <a:gd name="T32" fmla="*/ 61 w 157"/>
                <a:gd name="T33" fmla="*/ 46 h 206"/>
                <a:gd name="T34" fmla="*/ 64 w 157"/>
                <a:gd name="T35" fmla="*/ 45 h 206"/>
                <a:gd name="T36" fmla="*/ 72 w 157"/>
                <a:gd name="T37" fmla="*/ 39 h 206"/>
                <a:gd name="T38" fmla="*/ 78 w 157"/>
                <a:gd name="T39" fmla="*/ 47 h 206"/>
                <a:gd name="T40" fmla="*/ 77 w 157"/>
                <a:gd name="T41" fmla="*/ 53 h 206"/>
                <a:gd name="T42" fmla="*/ 77 w 157"/>
                <a:gd name="T43" fmla="*/ 58 h 206"/>
                <a:gd name="T44" fmla="*/ 77 w 157"/>
                <a:gd name="T45" fmla="*/ 68 h 206"/>
                <a:gd name="T46" fmla="*/ 81 w 157"/>
                <a:gd name="T47" fmla="*/ 73 h 206"/>
                <a:gd name="T48" fmla="*/ 86 w 157"/>
                <a:gd name="T49" fmla="*/ 73 h 206"/>
                <a:gd name="T50" fmla="*/ 90 w 157"/>
                <a:gd name="T51" fmla="*/ 75 h 206"/>
                <a:gd name="T52" fmla="*/ 91 w 157"/>
                <a:gd name="T53" fmla="*/ 85 h 206"/>
                <a:gd name="T54" fmla="*/ 87 w 157"/>
                <a:gd name="T55" fmla="*/ 101 h 206"/>
                <a:gd name="T56" fmla="*/ 71 w 157"/>
                <a:gd name="T57" fmla="*/ 120 h 206"/>
                <a:gd name="T58" fmla="*/ 58 w 157"/>
                <a:gd name="T59" fmla="*/ 124 h 206"/>
                <a:gd name="T60" fmla="*/ 40 w 157"/>
                <a:gd name="T61" fmla="*/ 122 h 206"/>
                <a:gd name="T62" fmla="*/ 29 w 157"/>
                <a:gd name="T63" fmla="*/ 114 h 206"/>
                <a:gd name="T64" fmla="*/ 24 w 157"/>
                <a:gd name="T65" fmla="*/ 112 h 206"/>
                <a:gd name="T66" fmla="*/ 17 w 157"/>
                <a:gd name="T67" fmla="*/ 108 h 206"/>
                <a:gd name="T68" fmla="*/ 15 w 157"/>
                <a:gd name="T69" fmla="*/ 102 h 206"/>
                <a:gd name="T70" fmla="*/ 13 w 157"/>
                <a:gd name="T71" fmla="*/ 95 h 206"/>
                <a:gd name="T72" fmla="*/ 11 w 157"/>
                <a:gd name="T73" fmla="*/ 93 h 206"/>
                <a:gd name="T74" fmla="*/ 13 w 157"/>
                <a:gd name="T75" fmla="*/ 90 h 206"/>
                <a:gd name="T76" fmla="*/ 8 w 157"/>
                <a:gd name="T77" fmla="*/ 83 h 206"/>
                <a:gd name="T78" fmla="*/ 8 w 157"/>
                <a:gd name="T79" fmla="*/ 77 h 206"/>
                <a:gd name="T80" fmla="*/ 5 w 157"/>
                <a:gd name="T81" fmla="*/ 75 h 206"/>
                <a:gd name="T82" fmla="*/ 0 w 157"/>
                <a:gd name="T83" fmla="*/ 72 h 206"/>
                <a:gd name="T84" fmla="*/ 3 w 157"/>
                <a:gd name="T85" fmla="*/ 64 h 206"/>
                <a:gd name="T86" fmla="*/ 5 w 157"/>
                <a:gd name="T87" fmla="*/ 56 h 206"/>
                <a:gd name="T88" fmla="*/ 4 w 157"/>
                <a:gd name="T89" fmla="*/ 52 h 206"/>
                <a:gd name="T90" fmla="*/ 5 w 157"/>
                <a:gd name="T91" fmla="*/ 48 h 206"/>
                <a:gd name="T92" fmla="*/ 3 w 157"/>
                <a:gd name="T93" fmla="*/ 45 h 206"/>
                <a:gd name="T94" fmla="*/ 2 w 157"/>
                <a:gd name="T95" fmla="*/ 43 h 206"/>
                <a:gd name="T96" fmla="*/ 3 w 157"/>
                <a:gd name="T97" fmla="*/ 38 h 206"/>
                <a:gd name="T98" fmla="*/ 6 w 157"/>
                <a:gd name="T99" fmla="*/ 25 h 206"/>
                <a:gd name="T100" fmla="*/ 13 w 157"/>
                <a:gd name="T101" fmla="*/ 13 h 206"/>
                <a:gd name="T102" fmla="*/ 24 w 157"/>
                <a:gd name="T103" fmla="*/ 5 h 2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7"/>
                <a:gd name="T157" fmla="*/ 0 h 206"/>
                <a:gd name="T158" fmla="*/ 157 w 157"/>
                <a:gd name="T159" fmla="*/ 206 h 2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7" h="206">
                  <a:moveTo>
                    <a:pt x="41" y="6"/>
                  </a:moveTo>
                  <a:lnTo>
                    <a:pt x="45" y="4"/>
                  </a:lnTo>
                  <a:lnTo>
                    <a:pt x="48" y="2"/>
                  </a:lnTo>
                  <a:lnTo>
                    <a:pt x="52" y="1"/>
                  </a:lnTo>
                  <a:lnTo>
                    <a:pt x="54" y="0"/>
                  </a:lnTo>
                  <a:lnTo>
                    <a:pt x="53" y="2"/>
                  </a:lnTo>
                  <a:lnTo>
                    <a:pt x="52" y="3"/>
                  </a:lnTo>
                  <a:lnTo>
                    <a:pt x="49" y="6"/>
                  </a:lnTo>
                  <a:lnTo>
                    <a:pt x="48" y="7"/>
                  </a:lnTo>
                  <a:lnTo>
                    <a:pt x="54" y="6"/>
                  </a:lnTo>
                  <a:lnTo>
                    <a:pt x="60" y="3"/>
                  </a:lnTo>
                  <a:lnTo>
                    <a:pt x="66" y="2"/>
                  </a:lnTo>
                  <a:lnTo>
                    <a:pt x="69" y="1"/>
                  </a:lnTo>
                  <a:lnTo>
                    <a:pt x="71" y="2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81" y="3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5" y="10"/>
                  </a:lnTo>
                  <a:lnTo>
                    <a:pt x="90" y="10"/>
                  </a:lnTo>
                  <a:lnTo>
                    <a:pt x="96" y="9"/>
                  </a:lnTo>
                  <a:lnTo>
                    <a:pt x="101" y="9"/>
                  </a:lnTo>
                  <a:lnTo>
                    <a:pt x="104" y="10"/>
                  </a:lnTo>
                  <a:lnTo>
                    <a:pt x="103" y="14"/>
                  </a:lnTo>
                  <a:lnTo>
                    <a:pt x="100" y="16"/>
                  </a:lnTo>
                  <a:lnTo>
                    <a:pt x="98" y="18"/>
                  </a:lnTo>
                  <a:lnTo>
                    <a:pt x="97" y="21"/>
                  </a:lnTo>
                  <a:lnTo>
                    <a:pt x="99" y="22"/>
                  </a:lnTo>
                  <a:lnTo>
                    <a:pt x="103" y="24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4" y="30"/>
                  </a:lnTo>
                  <a:lnTo>
                    <a:pt x="101" y="31"/>
                  </a:lnTo>
                  <a:lnTo>
                    <a:pt x="100" y="31"/>
                  </a:lnTo>
                  <a:lnTo>
                    <a:pt x="98" y="30"/>
                  </a:lnTo>
                  <a:lnTo>
                    <a:pt x="99" y="32"/>
                  </a:lnTo>
                  <a:lnTo>
                    <a:pt x="101" y="34"/>
                  </a:lnTo>
                  <a:lnTo>
                    <a:pt x="103" y="38"/>
                  </a:lnTo>
                  <a:lnTo>
                    <a:pt x="105" y="39"/>
                  </a:lnTo>
                  <a:lnTo>
                    <a:pt x="100" y="38"/>
                  </a:lnTo>
                  <a:lnTo>
                    <a:pt x="96" y="36"/>
                  </a:lnTo>
                  <a:lnTo>
                    <a:pt x="91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9" y="36"/>
                  </a:lnTo>
                  <a:lnTo>
                    <a:pt x="89" y="39"/>
                  </a:lnTo>
                  <a:lnTo>
                    <a:pt x="90" y="40"/>
                  </a:lnTo>
                  <a:lnTo>
                    <a:pt x="89" y="39"/>
                  </a:lnTo>
                  <a:lnTo>
                    <a:pt x="88" y="39"/>
                  </a:lnTo>
                  <a:lnTo>
                    <a:pt x="86" y="39"/>
                  </a:lnTo>
                  <a:lnTo>
                    <a:pt x="85" y="38"/>
                  </a:lnTo>
                  <a:lnTo>
                    <a:pt x="86" y="42"/>
                  </a:lnTo>
                  <a:lnTo>
                    <a:pt x="90" y="47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0" y="53"/>
                  </a:lnTo>
                  <a:lnTo>
                    <a:pt x="88" y="51"/>
                  </a:lnTo>
                  <a:lnTo>
                    <a:pt x="86" y="49"/>
                  </a:lnTo>
                  <a:lnTo>
                    <a:pt x="88" y="53"/>
                  </a:lnTo>
                  <a:lnTo>
                    <a:pt x="89" y="57"/>
                  </a:lnTo>
                  <a:lnTo>
                    <a:pt x="91" y="61"/>
                  </a:lnTo>
                  <a:lnTo>
                    <a:pt x="94" y="64"/>
                  </a:lnTo>
                  <a:lnTo>
                    <a:pt x="96" y="68"/>
                  </a:lnTo>
                  <a:lnTo>
                    <a:pt x="98" y="72"/>
                  </a:lnTo>
                  <a:lnTo>
                    <a:pt x="103" y="77"/>
                  </a:lnTo>
                  <a:lnTo>
                    <a:pt x="111" y="79"/>
                  </a:lnTo>
                  <a:lnTo>
                    <a:pt x="109" y="78"/>
                  </a:lnTo>
                  <a:lnTo>
                    <a:pt x="108" y="77"/>
                  </a:lnTo>
                  <a:lnTo>
                    <a:pt x="107" y="75"/>
                  </a:lnTo>
                  <a:lnTo>
                    <a:pt x="106" y="74"/>
                  </a:lnTo>
                  <a:lnTo>
                    <a:pt x="111" y="69"/>
                  </a:lnTo>
                  <a:lnTo>
                    <a:pt x="116" y="66"/>
                  </a:lnTo>
                  <a:lnTo>
                    <a:pt x="121" y="64"/>
                  </a:lnTo>
                  <a:lnTo>
                    <a:pt x="126" y="67"/>
                  </a:lnTo>
                  <a:lnTo>
                    <a:pt x="129" y="70"/>
                  </a:lnTo>
                  <a:lnTo>
                    <a:pt x="131" y="75"/>
                  </a:lnTo>
                  <a:lnTo>
                    <a:pt x="132" y="78"/>
                  </a:lnTo>
                  <a:lnTo>
                    <a:pt x="131" y="84"/>
                  </a:lnTo>
                  <a:lnTo>
                    <a:pt x="131" y="85"/>
                  </a:lnTo>
                  <a:lnTo>
                    <a:pt x="130" y="87"/>
                  </a:lnTo>
                  <a:lnTo>
                    <a:pt x="129" y="89"/>
                  </a:ln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28" y="97"/>
                  </a:lnTo>
                  <a:lnTo>
                    <a:pt x="128" y="99"/>
                  </a:lnTo>
                  <a:lnTo>
                    <a:pt x="128" y="102"/>
                  </a:lnTo>
                  <a:lnTo>
                    <a:pt x="128" y="107"/>
                  </a:lnTo>
                  <a:lnTo>
                    <a:pt x="128" y="113"/>
                  </a:lnTo>
                  <a:lnTo>
                    <a:pt x="129" y="116"/>
                  </a:lnTo>
                  <a:lnTo>
                    <a:pt x="131" y="117"/>
                  </a:lnTo>
                  <a:lnTo>
                    <a:pt x="134" y="120"/>
                  </a:lnTo>
                  <a:lnTo>
                    <a:pt x="136" y="121"/>
                  </a:lnTo>
                  <a:lnTo>
                    <a:pt x="138" y="121"/>
                  </a:lnTo>
                  <a:lnTo>
                    <a:pt x="141" y="121"/>
                  </a:lnTo>
                  <a:lnTo>
                    <a:pt x="142" y="121"/>
                  </a:lnTo>
                  <a:lnTo>
                    <a:pt x="144" y="121"/>
                  </a:lnTo>
                  <a:lnTo>
                    <a:pt x="145" y="121"/>
                  </a:lnTo>
                  <a:lnTo>
                    <a:pt x="147" y="122"/>
                  </a:lnTo>
                  <a:lnTo>
                    <a:pt x="149" y="123"/>
                  </a:lnTo>
                  <a:lnTo>
                    <a:pt x="151" y="124"/>
                  </a:lnTo>
                  <a:lnTo>
                    <a:pt x="153" y="125"/>
                  </a:lnTo>
                  <a:lnTo>
                    <a:pt x="152" y="131"/>
                  </a:lnTo>
                  <a:lnTo>
                    <a:pt x="152" y="137"/>
                  </a:lnTo>
                  <a:lnTo>
                    <a:pt x="153" y="142"/>
                  </a:lnTo>
                  <a:lnTo>
                    <a:pt x="157" y="146"/>
                  </a:lnTo>
                  <a:lnTo>
                    <a:pt x="156" y="152"/>
                  </a:lnTo>
                  <a:lnTo>
                    <a:pt x="152" y="160"/>
                  </a:lnTo>
                  <a:lnTo>
                    <a:pt x="146" y="168"/>
                  </a:lnTo>
                  <a:lnTo>
                    <a:pt x="141" y="177"/>
                  </a:lnTo>
                  <a:lnTo>
                    <a:pt x="134" y="185"/>
                  </a:lnTo>
                  <a:lnTo>
                    <a:pt x="127" y="192"/>
                  </a:lnTo>
                  <a:lnTo>
                    <a:pt x="120" y="199"/>
                  </a:lnTo>
                  <a:lnTo>
                    <a:pt x="113" y="203"/>
                  </a:lnTo>
                  <a:lnTo>
                    <a:pt x="108" y="205"/>
                  </a:lnTo>
                  <a:lnTo>
                    <a:pt x="103" y="206"/>
                  </a:lnTo>
                  <a:lnTo>
                    <a:pt x="97" y="206"/>
                  </a:lnTo>
                  <a:lnTo>
                    <a:pt x="91" y="206"/>
                  </a:lnTo>
                  <a:lnTo>
                    <a:pt x="82" y="205"/>
                  </a:lnTo>
                  <a:lnTo>
                    <a:pt x="75" y="203"/>
                  </a:lnTo>
                  <a:lnTo>
                    <a:pt x="68" y="202"/>
                  </a:lnTo>
                  <a:lnTo>
                    <a:pt x="64" y="200"/>
                  </a:lnTo>
                  <a:lnTo>
                    <a:pt x="58" y="197"/>
                  </a:lnTo>
                  <a:lnTo>
                    <a:pt x="52" y="193"/>
                  </a:lnTo>
                  <a:lnTo>
                    <a:pt x="47" y="190"/>
                  </a:lnTo>
                  <a:lnTo>
                    <a:pt x="46" y="188"/>
                  </a:lnTo>
                  <a:lnTo>
                    <a:pt x="43" y="188"/>
                  </a:lnTo>
                  <a:lnTo>
                    <a:pt x="41" y="187"/>
                  </a:lnTo>
                  <a:lnTo>
                    <a:pt x="39" y="187"/>
                  </a:lnTo>
                  <a:lnTo>
                    <a:pt x="36" y="187"/>
                  </a:lnTo>
                  <a:lnTo>
                    <a:pt x="32" y="184"/>
                  </a:lnTo>
                  <a:lnTo>
                    <a:pt x="30" y="182"/>
                  </a:lnTo>
                  <a:lnTo>
                    <a:pt x="28" y="180"/>
                  </a:lnTo>
                  <a:lnTo>
                    <a:pt x="26" y="176"/>
                  </a:lnTo>
                  <a:lnTo>
                    <a:pt x="25" y="174"/>
                  </a:lnTo>
                  <a:lnTo>
                    <a:pt x="25" y="172"/>
                  </a:lnTo>
                  <a:lnTo>
                    <a:pt x="26" y="169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5" y="161"/>
                  </a:lnTo>
                  <a:lnTo>
                    <a:pt x="22" y="159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8" y="155"/>
                  </a:lnTo>
                  <a:lnTo>
                    <a:pt x="18" y="154"/>
                  </a:lnTo>
                  <a:lnTo>
                    <a:pt x="18" y="153"/>
                  </a:lnTo>
                  <a:lnTo>
                    <a:pt x="19" y="152"/>
                  </a:lnTo>
                  <a:lnTo>
                    <a:pt x="21" y="151"/>
                  </a:lnTo>
                  <a:lnTo>
                    <a:pt x="22" y="149"/>
                  </a:lnTo>
                  <a:lnTo>
                    <a:pt x="24" y="145"/>
                  </a:lnTo>
                  <a:lnTo>
                    <a:pt x="17" y="143"/>
                  </a:lnTo>
                  <a:lnTo>
                    <a:pt x="15" y="140"/>
                  </a:lnTo>
                  <a:lnTo>
                    <a:pt x="14" y="137"/>
                  </a:lnTo>
                  <a:lnTo>
                    <a:pt x="15" y="136"/>
                  </a:lnTo>
                  <a:lnTo>
                    <a:pt x="15" y="134"/>
                  </a:lnTo>
                  <a:lnTo>
                    <a:pt x="15" y="131"/>
                  </a:lnTo>
                  <a:lnTo>
                    <a:pt x="14" y="128"/>
                  </a:lnTo>
                  <a:lnTo>
                    <a:pt x="14" y="125"/>
                  </a:lnTo>
                  <a:lnTo>
                    <a:pt x="13" y="125"/>
                  </a:lnTo>
                  <a:lnTo>
                    <a:pt x="10" y="124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2" y="123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2" y="110"/>
                  </a:lnTo>
                  <a:lnTo>
                    <a:pt x="3" y="107"/>
                  </a:lnTo>
                  <a:lnTo>
                    <a:pt x="4" y="105"/>
                  </a:lnTo>
                  <a:lnTo>
                    <a:pt x="4" y="101"/>
                  </a:lnTo>
                  <a:lnTo>
                    <a:pt x="7" y="97"/>
                  </a:lnTo>
                  <a:lnTo>
                    <a:pt x="8" y="92"/>
                  </a:lnTo>
                  <a:lnTo>
                    <a:pt x="9" y="89"/>
                  </a:lnTo>
                  <a:lnTo>
                    <a:pt x="8" y="87"/>
                  </a:lnTo>
                  <a:lnTo>
                    <a:pt x="7" y="87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8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4" y="76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2" y="71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6" y="63"/>
                  </a:lnTo>
                  <a:lnTo>
                    <a:pt x="8" y="61"/>
                  </a:lnTo>
                  <a:lnTo>
                    <a:pt x="8" y="54"/>
                  </a:lnTo>
                  <a:lnTo>
                    <a:pt x="9" y="48"/>
                  </a:lnTo>
                  <a:lnTo>
                    <a:pt x="10" y="42"/>
                  </a:lnTo>
                  <a:lnTo>
                    <a:pt x="13" y="38"/>
                  </a:lnTo>
                  <a:lnTo>
                    <a:pt x="17" y="30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9" y="15"/>
                  </a:lnTo>
                  <a:lnTo>
                    <a:pt x="34" y="11"/>
                  </a:lnTo>
                  <a:lnTo>
                    <a:pt x="39" y="8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08"/>
            <p:cNvSpPr>
              <a:spLocks/>
            </p:cNvSpPr>
            <p:nvPr/>
          </p:nvSpPr>
          <p:spPr bwMode="auto">
            <a:xfrm>
              <a:off x="4916" y="2608"/>
              <a:ext cx="20" cy="33"/>
            </a:xfrm>
            <a:custGeom>
              <a:avLst/>
              <a:gdLst>
                <a:gd name="T0" fmla="*/ 3 w 23"/>
                <a:gd name="T1" fmla="*/ 0 h 37"/>
                <a:gd name="T2" fmla="*/ 3 w 23"/>
                <a:gd name="T3" fmla="*/ 3 h 37"/>
                <a:gd name="T4" fmla="*/ 3 w 23"/>
                <a:gd name="T5" fmla="*/ 5 h 37"/>
                <a:gd name="T6" fmla="*/ 1 w 23"/>
                <a:gd name="T7" fmla="*/ 10 h 37"/>
                <a:gd name="T8" fmla="*/ 0 w 23"/>
                <a:gd name="T9" fmla="*/ 11 h 37"/>
                <a:gd name="T10" fmla="*/ 1 w 23"/>
                <a:gd name="T11" fmla="*/ 12 h 37"/>
                <a:gd name="T12" fmla="*/ 1 w 23"/>
                <a:gd name="T13" fmla="*/ 14 h 37"/>
                <a:gd name="T14" fmla="*/ 1 w 23"/>
                <a:gd name="T15" fmla="*/ 17 h 37"/>
                <a:gd name="T16" fmla="*/ 1 w 23"/>
                <a:gd name="T17" fmla="*/ 18 h 37"/>
                <a:gd name="T18" fmla="*/ 2 w 23"/>
                <a:gd name="T19" fmla="*/ 19 h 37"/>
                <a:gd name="T20" fmla="*/ 2 w 23"/>
                <a:gd name="T21" fmla="*/ 21 h 37"/>
                <a:gd name="T22" fmla="*/ 2 w 23"/>
                <a:gd name="T23" fmla="*/ 23 h 37"/>
                <a:gd name="T24" fmla="*/ 3 w 23"/>
                <a:gd name="T25" fmla="*/ 25 h 37"/>
                <a:gd name="T26" fmla="*/ 3 w 23"/>
                <a:gd name="T27" fmla="*/ 25 h 37"/>
                <a:gd name="T28" fmla="*/ 3 w 23"/>
                <a:gd name="T29" fmla="*/ 25 h 37"/>
                <a:gd name="T30" fmla="*/ 3 w 23"/>
                <a:gd name="T31" fmla="*/ 25 h 37"/>
                <a:gd name="T32" fmla="*/ 4 w 23"/>
                <a:gd name="T33" fmla="*/ 25 h 37"/>
                <a:gd name="T34" fmla="*/ 4 w 23"/>
                <a:gd name="T35" fmla="*/ 23 h 37"/>
                <a:gd name="T36" fmla="*/ 4 w 23"/>
                <a:gd name="T37" fmla="*/ 21 h 37"/>
                <a:gd name="T38" fmla="*/ 4 w 23"/>
                <a:gd name="T39" fmla="*/ 20 h 37"/>
                <a:gd name="T40" fmla="*/ 4 w 23"/>
                <a:gd name="T41" fmla="*/ 19 h 37"/>
                <a:gd name="T42" fmla="*/ 6 w 23"/>
                <a:gd name="T43" fmla="*/ 23 h 37"/>
                <a:gd name="T44" fmla="*/ 9 w 23"/>
                <a:gd name="T45" fmla="*/ 26 h 37"/>
                <a:gd name="T46" fmla="*/ 10 w 23"/>
                <a:gd name="T47" fmla="*/ 26 h 37"/>
                <a:gd name="T48" fmla="*/ 15 w 23"/>
                <a:gd name="T49" fmla="*/ 26 h 37"/>
                <a:gd name="T50" fmla="*/ 15 w 23"/>
                <a:gd name="T51" fmla="*/ 26 h 37"/>
                <a:gd name="T52" fmla="*/ 15 w 23"/>
                <a:gd name="T53" fmla="*/ 23 h 37"/>
                <a:gd name="T54" fmla="*/ 15 w 23"/>
                <a:gd name="T55" fmla="*/ 23 h 37"/>
                <a:gd name="T56" fmla="*/ 15 w 23"/>
                <a:gd name="T57" fmla="*/ 21 h 37"/>
                <a:gd name="T58" fmla="*/ 13 w 23"/>
                <a:gd name="T59" fmla="*/ 20 h 37"/>
                <a:gd name="T60" fmla="*/ 12 w 23"/>
                <a:gd name="T61" fmla="*/ 17 h 37"/>
                <a:gd name="T62" fmla="*/ 10 w 23"/>
                <a:gd name="T63" fmla="*/ 14 h 37"/>
                <a:gd name="T64" fmla="*/ 10 w 23"/>
                <a:gd name="T65" fmla="*/ 10 h 37"/>
                <a:gd name="T66" fmla="*/ 9 w 23"/>
                <a:gd name="T67" fmla="*/ 8 h 37"/>
                <a:gd name="T68" fmla="*/ 6 w 23"/>
                <a:gd name="T69" fmla="*/ 5 h 37"/>
                <a:gd name="T70" fmla="*/ 4 w 23"/>
                <a:gd name="T71" fmla="*/ 4 h 37"/>
                <a:gd name="T72" fmla="*/ 3 w 23"/>
                <a:gd name="T73" fmla="*/ 0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37"/>
                <a:gd name="T113" fmla="*/ 23 w 23"/>
                <a:gd name="T114" fmla="*/ 37 h 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37">
                  <a:moveTo>
                    <a:pt x="6" y="0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7" y="35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9" y="32"/>
                  </a:lnTo>
                  <a:lnTo>
                    <a:pt x="13" y="36"/>
                  </a:lnTo>
                  <a:lnTo>
                    <a:pt x="16" y="37"/>
                  </a:lnTo>
                  <a:lnTo>
                    <a:pt x="22" y="37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6" y="20"/>
                  </a:lnTo>
                  <a:lnTo>
                    <a:pt x="15" y="14"/>
                  </a:lnTo>
                  <a:lnTo>
                    <a:pt x="13" y="11"/>
                  </a:lnTo>
                  <a:lnTo>
                    <a:pt x="9" y="8"/>
                  </a:lnTo>
                  <a:lnTo>
                    <a:pt x="7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09"/>
            <p:cNvSpPr>
              <a:spLocks/>
            </p:cNvSpPr>
            <p:nvPr/>
          </p:nvSpPr>
          <p:spPr bwMode="auto">
            <a:xfrm>
              <a:off x="4962" y="2119"/>
              <a:ext cx="17" cy="12"/>
            </a:xfrm>
            <a:custGeom>
              <a:avLst/>
              <a:gdLst>
                <a:gd name="T0" fmla="*/ 0 w 21"/>
                <a:gd name="T1" fmla="*/ 1 h 15"/>
                <a:gd name="T2" fmla="*/ 0 w 21"/>
                <a:gd name="T3" fmla="*/ 2 h 15"/>
                <a:gd name="T4" fmla="*/ 0 w 21"/>
                <a:gd name="T5" fmla="*/ 2 h 15"/>
                <a:gd name="T6" fmla="*/ 0 w 21"/>
                <a:gd name="T7" fmla="*/ 3 h 15"/>
                <a:gd name="T8" fmla="*/ 1 w 21"/>
                <a:gd name="T9" fmla="*/ 3 h 15"/>
                <a:gd name="T10" fmla="*/ 2 w 21"/>
                <a:gd name="T11" fmla="*/ 4 h 15"/>
                <a:gd name="T12" fmla="*/ 4 w 21"/>
                <a:gd name="T13" fmla="*/ 5 h 15"/>
                <a:gd name="T14" fmla="*/ 5 w 21"/>
                <a:gd name="T15" fmla="*/ 6 h 15"/>
                <a:gd name="T16" fmla="*/ 5 w 21"/>
                <a:gd name="T17" fmla="*/ 8 h 15"/>
                <a:gd name="T18" fmla="*/ 6 w 21"/>
                <a:gd name="T19" fmla="*/ 6 h 15"/>
                <a:gd name="T20" fmla="*/ 8 w 21"/>
                <a:gd name="T21" fmla="*/ 6 h 15"/>
                <a:gd name="T22" fmla="*/ 10 w 21"/>
                <a:gd name="T23" fmla="*/ 5 h 15"/>
                <a:gd name="T24" fmla="*/ 11 w 21"/>
                <a:gd name="T25" fmla="*/ 4 h 15"/>
                <a:gd name="T26" fmla="*/ 10 w 21"/>
                <a:gd name="T27" fmla="*/ 4 h 15"/>
                <a:gd name="T28" fmla="*/ 9 w 21"/>
                <a:gd name="T29" fmla="*/ 3 h 15"/>
                <a:gd name="T30" fmla="*/ 8 w 21"/>
                <a:gd name="T31" fmla="*/ 2 h 15"/>
                <a:gd name="T32" fmla="*/ 7 w 21"/>
                <a:gd name="T33" fmla="*/ 2 h 15"/>
                <a:gd name="T34" fmla="*/ 7 w 21"/>
                <a:gd name="T35" fmla="*/ 2 h 15"/>
                <a:gd name="T36" fmla="*/ 7 w 21"/>
                <a:gd name="T37" fmla="*/ 2 h 15"/>
                <a:gd name="T38" fmla="*/ 7 w 21"/>
                <a:gd name="T39" fmla="*/ 1 h 15"/>
                <a:gd name="T40" fmla="*/ 7 w 21"/>
                <a:gd name="T41" fmla="*/ 0 h 15"/>
                <a:gd name="T42" fmla="*/ 7 w 21"/>
                <a:gd name="T43" fmla="*/ 1 h 15"/>
                <a:gd name="T44" fmla="*/ 7 w 21"/>
                <a:gd name="T45" fmla="*/ 1 h 15"/>
                <a:gd name="T46" fmla="*/ 6 w 21"/>
                <a:gd name="T47" fmla="*/ 2 h 15"/>
                <a:gd name="T48" fmla="*/ 6 w 21"/>
                <a:gd name="T49" fmla="*/ 2 h 15"/>
                <a:gd name="T50" fmla="*/ 4 w 21"/>
                <a:gd name="T51" fmla="*/ 2 h 15"/>
                <a:gd name="T52" fmla="*/ 2 w 21"/>
                <a:gd name="T53" fmla="*/ 2 h 15"/>
                <a:gd name="T54" fmla="*/ 1 w 21"/>
                <a:gd name="T55" fmla="*/ 2 h 15"/>
                <a:gd name="T56" fmla="*/ 0 w 21"/>
                <a:gd name="T57" fmla="*/ 1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"/>
                <a:gd name="T88" fmla="*/ 0 h 15"/>
                <a:gd name="T89" fmla="*/ 21 w 21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" h="15">
                  <a:moveTo>
                    <a:pt x="0" y="1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6"/>
                  </a:lnTo>
                  <a:lnTo>
                    <a:pt x="4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5" y="12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10"/>
            <p:cNvSpPr>
              <a:spLocks/>
            </p:cNvSpPr>
            <p:nvPr/>
          </p:nvSpPr>
          <p:spPr bwMode="auto">
            <a:xfrm>
              <a:off x="4976" y="2109"/>
              <a:ext cx="5" cy="7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4 h 7"/>
                <a:gd name="T4" fmla="*/ 1 w 7"/>
                <a:gd name="T5" fmla="*/ 3 h 7"/>
                <a:gd name="T6" fmla="*/ 0 w 7"/>
                <a:gd name="T7" fmla="*/ 3 h 7"/>
                <a:gd name="T8" fmla="*/ 0 w 7"/>
                <a:gd name="T9" fmla="*/ 3 h 7"/>
                <a:gd name="T10" fmla="*/ 1 w 7"/>
                <a:gd name="T11" fmla="*/ 3 h 7"/>
                <a:gd name="T12" fmla="*/ 1 w 7"/>
                <a:gd name="T13" fmla="*/ 2 h 7"/>
                <a:gd name="T14" fmla="*/ 1 w 7"/>
                <a:gd name="T15" fmla="*/ 2 h 7"/>
                <a:gd name="T16" fmla="*/ 2 w 7"/>
                <a:gd name="T17" fmla="*/ 0 h 7"/>
                <a:gd name="T18" fmla="*/ 2 w 7"/>
                <a:gd name="T19" fmla="*/ 3 h 7"/>
                <a:gd name="T20" fmla="*/ 2 w 7"/>
                <a:gd name="T21" fmla="*/ 4 h 7"/>
                <a:gd name="T22" fmla="*/ 3 w 7"/>
                <a:gd name="T23" fmla="*/ 6 h 7"/>
                <a:gd name="T24" fmla="*/ 3 w 7"/>
                <a:gd name="T25" fmla="*/ 7 h 7"/>
                <a:gd name="T26" fmla="*/ 2 w 7"/>
                <a:gd name="T27" fmla="*/ 7 h 7"/>
                <a:gd name="T28" fmla="*/ 2 w 7"/>
                <a:gd name="T29" fmla="*/ 6 h 7"/>
                <a:gd name="T30" fmla="*/ 1 w 7"/>
                <a:gd name="T31" fmla="*/ 5 h 7"/>
                <a:gd name="T32" fmla="*/ 1 w 7"/>
                <a:gd name="T33" fmla="*/ 4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2" y="4"/>
                  </a:move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11"/>
            <p:cNvSpPr>
              <a:spLocks/>
            </p:cNvSpPr>
            <p:nvPr/>
          </p:nvSpPr>
          <p:spPr bwMode="auto">
            <a:xfrm>
              <a:off x="4969" y="2058"/>
              <a:ext cx="109" cy="107"/>
            </a:xfrm>
            <a:custGeom>
              <a:avLst/>
              <a:gdLst>
                <a:gd name="T0" fmla="*/ 59 w 131"/>
                <a:gd name="T1" fmla="*/ 9 h 127"/>
                <a:gd name="T2" fmla="*/ 59 w 131"/>
                <a:gd name="T3" fmla="*/ 13 h 127"/>
                <a:gd name="T4" fmla="*/ 60 w 131"/>
                <a:gd name="T5" fmla="*/ 22 h 127"/>
                <a:gd name="T6" fmla="*/ 64 w 131"/>
                <a:gd name="T7" fmla="*/ 24 h 127"/>
                <a:gd name="T8" fmla="*/ 67 w 131"/>
                <a:gd name="T9" fmla="*/ 24 h 127"/>
                <a:gd name="T10" fmla="*/ 70 w 131"/>
                <a:gd name="T11" fmla="*/ 25 h 127"/>
                <a:gd name="T12" fmla="*/ 73 w 131"/>
                <a:gd name="T13" fmla="*/ 28 h 127"/>
                <a:gd name="T14" fmla="*/ 73 w 131"/>
                <a:gd name="T15" fmla="*/ 38 h 127"/>
                <a:gd name="T16" fmla="*/ 72 w 131"/>
                <a:gd name="T17" fmla="*/ 48 h 127"/>
                <a:gd name="T18" fmla="*/ 62 w 131"/>
                <a:gd name="T19" fmla="*/ 63 h 127"/>
                <a:gd name="T20" fmla="*/ 50 w 131"/>
                <a:gd name="T21" fmla="*/ 74 h 127"/>
                <a:gd name="T22" fmla="*/ 41 w 131"/>
                <a:gd name="T23" fmla="*/ 76 h 127"/>
                <a:gd name="T24" fmla="*/ 28 w 131"/>
                <a:gd name="T25" fmla="*/ 74 h 127"/>
                <a:gd name="T26" fmla="*/ 18 w 131"/>
                <a:gd name="T27" fmla="*/ 70 h 127"/>
                <a:gd name="T28" fmla="*/ 12 w 131"/>
                <a:gd name="T29" fmla="*/ 66 h 127"/>
                <a:gd name="T30" fmla="*/ 7 w 131"/>
                <a:gd name="T31" fmla="*/ 65 h 127"/>
                <a:gd name="T32" fmla="*/ 2 w 131"/>
                <a:gd name="T33" fmla="*/ 62 h 127"/>
                <a:gd name="T34" fmla="*/ 2 w 131"/>
                <a:gd name="T35" fmla="*/ 59 h 127"/>
                <a:gd name="T36" fmla="*/ 7 w 131"/>
                <a:gd name="T37" fmla="*/ 58 h 127"/>
                <a:gd name="T38" fmla="*/ 10 w 131"/>
                <a:gd name="T39" fmla="*/ 58 h 127"/>
                <a:gd name="T40" fmla="*/ 15 w 131"/>
                <a:gd name="T41" fmla="*/ 59 h 127"/>
                <a:gd name="T42" fmla="*/ 20 w 131"/>
                <a:gd name="T43" fmla="*/ 56 h 127"/>
                <a:gd name="T44" fmla="*/ 21 w 131"/>
                <a:gd name="T45" fmla="*/ 56 h 127"/>
                <a:gd name="T46" fmla="*/ 29 w 131"/>
                <a:gd name="T47" fmla="*/ 56 h 127"/>
                <a:gd name="T48" fmla="*/ 30 w 131"/>
                <a:gd name="T49" fmla="*/ 56 h 127"/>
                <a:gd name="T50" fmla="*/ 30 w 131"/>
                <a:gd name="T51" fmla="*/ 59 h 127"/>
                <a:gd name="T52" fmla="*/ 35 w 131"/>
                <a:gd name="T53" fmla="*/ 56 h 127"/>
                <a:gd name="T54" fmla="*/ 46 w 131"/>
                <a:gd name="T55" fmla="*/ 49 h 127"/>
                <a:gd name="T56" fmla="*/ 47 w 131"/>
                <a:gd name="T57" fmla="*/ 40 h 127"/>
                <a:gd name="T58" fmla="*/ 43 w 131"/>
                <a:gd name="T59" fmla="*/ 43 h 127"/>
                <a:gd name="T60" fmla="*/ 38 w 131"/>
                <a:gd name="T61" fmla="*/ 43 h 127"/>
                <a:gd name="T62" fmla="*/ 47 w 131"/>
                <a:gd name="T63" fmla="*/ 31 h 127"/>
                <a:gd name="T64" fmla="*/ 50 w 131"/>
                <a:gd name="T65" fmla="*/ 28 h 127"/>
                <a:gd name="T66" fmla="*/ 51 w 131"/>
                <a:gd name="T67" fmla="*/ 25 h 127"/>
                <a:gd name="T68" fmla="*/ 49 w 131"/>
                <a:gd name="T69" fmla="*/ 23 h 127"/>
                <a:gd name="T70" fmla="*/ 52 w 131"/>
                <a:gd name="T71" fmla="*/ 22 h 127"/>
                <a:gd name="T72" fmla="*/ 54 w 131"/>
                <a:gd name="T73" fmla="*/ 18 h 127"/>
                <a:gd name="T74" fmla="*/ 56 w 131"/>
                <a:gd name="T75" fmla="*/ 15 h 127"/>
                <a:gd name="T76" fmla="*/ 57 w 131"/>
                <a:gd name="T77" fmla="*/ 12 h 127"/>
                <a:gd name="T78" fmla="*/ 56 w 131"/>
                <a:gd name="T79" fmla="*/ 11 h 127"/>
                <a:gd name="T80" fmla="*/ 52 w 131"/>
                <a:gd name="T81" fmla="*/ 13 h 127"/>
                <a:gd name="T82" fmla="*/ 49 w 131"/>
                <a:gd name="T83" fmla="*/ 16 h 127"/>
                <a:gd name="T84" fmla="*/ 47 w 131"/>
                <a:gd name="T85" fmla="*/ 16 h 127"/>
                <a:gd name="T86" fmla="*/ 47 w 131"/>
                <a:gd name="T87" fmla="*/ 8 h 127"/>
                <a:gd name="T88" fmla="*/ 49 w 131"/>
                <a:gd name="T89" fmla="*/ 7 h 127"/>
                <a:gd name="T90" fmla="*/ 50 w 131"/>
                <a:gd name="T91" fmla="*/ 6 h 127"/>
                <a:gd name="T92" fmla="*/ 51 w 131"/>
                <a:gd name="T93" fmla="*/ 3 h 127"/>
                <a:gd name="T94" fmla="*/ 56 w 131"/>
                <a:gd name="T95" fmla="*/ 6 h 127"/>
                <a:gd name="T96" fmla="*/ 57 w 131"/>
                <a:gd name="T97" fmla="*/ 3 h 127"/>
                <a:gd name="T98" fmla="*/ 57 w 131"/>
                <a:gd name="T99" fmla="*/ 3 h 127"/>
                <a:gd name="T100" fmla="*/ 57 w 131"/>
                <a:gd name="T101" fmla="*/ 8 h 127"/>
                <a:gd name="T102" fmla="*/ 58 w 131"/>
                <a:gd name="T103" fmla="*/ 7 h 1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1"/>
                <a:gd name="T157" fmla="*/ 0 h 127"/>
                <a:gd name="T158" fmla="*/ 131 w 131"/>
                <a:gd name="T159" fmla="*/ 127 h 1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1" h="127">
                  <a:moveTo>
                    <a:pt x="102" y="11"/>
                  </a:moveTo>
                  <a:lnTo>
                    <a:pt x="102" y="13"/>
                  </a:lnTo>
                  <a:lnTo>
                    <a:pt x="102" y="15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2" y="23"/>
                  </a:lnTo>
                  <a:lnTo>
                    <a:pt x="102" y="28"/>
                  </a:lnTo>
                  <a:lnTo>
                    <a:pt x="102" y="34"/>
                  </a:lnTo>
                  <a:lnTo>
                    <a:pt x="103" y="37"/>
                  </a:lnTo>
                  <a:lnTo>
                    <a:pt x="105" y="38"/>
                  </a:lnTo>
                  <a:lnTo>
                    <a:pt x="108" y="41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5" y="42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3"/>
                  </a:lnTo>
                  <a:lnTo>
                    <a:pt x="123" y="44"/>
                  </a:lnTo>
                  <a:lnTo>
                    <a:pt x="125" y="45"/>
                  </a:lnTo>
                  <a:lnTo>
                    <a:pt x="127" y="46"/>
                  </a:lnTo>
                  <a:lnTo>
                    <a:pt x="126" y="52"/>
                  </a:lnTo>
                  <a:lnTo>
                    <a:pt x="126" y="58"/>
                  </a:lnTo>
                  <a:lnTo>
                    <a:pt x="127" y="63"/>
                  </a:lnTo>
                  <a:lnTo>
                    <a:pt x="131" y="67"/>
                  </a:lnTo>
                  <a:lnTo>
                    <a:pt x="130" y="73"/>
                  </a:lnTo>
                  <a:lnTo>
                    <a:pt x="126" y="81"/>
                  </a:lnTo>
                  <a:lnTo>
                    <a:pt x="120" y="89"/>
                  </a:lnTo>
                  <a:lnTo>
                    <a:pt x="115" y="98"/>
                  </a:lnTo>
                  <a:lnTo>
                    <a:pt x="108" y="106"/>
                  </a:lnTo>
                  <a:lnTo>
                    <a:pt x="101" y="113"/>
                  </a:lnTo>
                  <a:lnTo>
                    <a:pt x="94" y="120"/>
                  </a:lnTo>
                  <a:lnTo>
                    <a:pt x="87" y="124"/>
                  </a:lnTo>
                  <a:lnTo>
                    <a:pt x="82" y="126"/>
                  </a:lnTo>
                  <a:lnTo>
                    <a:pt x="77" y="127"/>
                  </a:lnTo>
                  <a:lnTo>
                    <a:pt x="71" y="127"/>
                  </a:lnTo>
                  <a:lnTo>
                    <a:pt x="65" y="127"/>
                  </a:lnTo>
                  <a:lnTo>
                    <a:pt x="56" y="126"/>
                  </a:lnTo>
                  <a:lnTo>
                    <a:pt x="49" y="124"/>
                  </a:lnTo>
                  <a:lnTo>
                    <a:pt x="42" y="123"/>
                  </a:lnTo>
                  <a:lnTo>
                    <a:pt x="38" y="121"/>
                  </a:lnTo>
                  <a:lnTo>
                    <a:pt x="32" y="118"/>
                  </a:lnTo>
                  <a:lnTo>
                    <a:pt x="26" y="114"/>
                  </a:lnTo>
                  <a:lnTo>
                    <a:pt x="21" y="111"/>
                  </a:lnTo>
                  <a:lnTo>
                    <a:pt x="20" y="109"/>
                  </a:lnTo>
                  <a:lnTo>
                    <a:pt x="17" y="109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0" y="108"/>
                  </a:lnTo>
                  <a:lnTo>
                    <a:pt x="6" y="105"/>
                  </a:lnTo>
                  <a:lnTo>
                    <a:pt x="4" y="103"/>
                  </a:lnTo>
                  <a:lnTo>
                    <a:pt x="2" y="101"/>
                  </a:lnTo>
                  <a:lnTo>
                    <a:pt x="0" y="97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3" y="97"/>
                  </a:lnTo>
                  <a:lnTo>
                    <a:pt x="14" y="97"/>
                  </a:lnTo>
                  <a:lnTo>
                    <a:pt x="17" y="97"/>
                  </a:lnTo>
                  <a:lnTo>
                    <a:pt x="18" y="97"/>
                  </a:lnTo>
                  <a:lnTo>
                    <a:pt x="20" y="98"/>
                  </a:lnTo>
                  <a:lnTo>
                    <a:pt x="22" y="98"/>
                  </a:lnTo>
                  <a:lnTo>
                    <a:pt x="27" y="98"/>
                  </a:lnTo>
                  <a:lnTo>
                    <a:pt x="32" y="97"/>
                  </a:lnTo>
                  <a:lnTo>
                    <a:pt x="34" y="96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40" y="94"/>
                  </a:lnTo>
                  <a:lnTo>
                    <a:pt x="45" y="94"/>
                  </a:lnTo>
                  <a:lnTo>
                    <a:pt x="51" y="94"/>
                  </a:lnTo>
                  <a:lnTo>
                    <a:pt x="57" y="93"/>
                  </a:lnTo>
                  <a:lnTo>
                    <a:pt x="55" y="94"/>
                  </a:lnTo>
                  <a:lnTo>
                    <a:pt x="52" y="95"/>
                  </a:lnTo>
                  <a:lnTo>
                    <a:pt x="50" y="96"/>
                  </a:lnTo>
                  <a:lnTo>
                    <a:pt x="48" y="97"/>
                  </a:lnTo>
                  <a:lnTo>
                    <a:pt x="52" y="98"/>
                  </a:lnTo>
                  <a:lnTo>
                    <a:pt x="56" y="97"/>
                  </a:lnTo>
                  <a:lnTo>
                    <a:pt x="58" y="96"/>
                  </a:lnTo>
                  <a:lnTo>
                    <a:pt x="60" y="95"/>
                  </a:lnTo>
                  <a:lnTo>
                    <a:pt x="65" y="93"/>
                  </a:lnTo>
                  <a:lnTo>
                    <a:pt x="72" y="88"/>
                  </a:lnTo>
                  <a:lnTo>
                    <a:pt x="79" y="82"/>
                  </a:lnTo>
                  <a:lnTo>
                    <a:pt x="82" y="74"/>
                  </a:lnTo>
                  <a:lnTo>
                    <a:pt x="83" y="71"/>
                  </a:lnTo>
                  <a:lnTo>
                    <a:pt x="82" y="68"/>
                  </a:lnTo>
                  <a:lnTo>
                    <a:pt x="80" y="70"/>
                  </a:lnTo>
                  <a:lnTo>
                    <a:pt x="78" y="71"/>
                  </a:lnTo>
                  <a:lnTo>
                    <a:pt x="74" y="72"/>
                  </a:lnTo>
                  <a:lnTo>
                    <a:pt x="68" y="74"/>
                  </a:lnTo>
                  <a:lnTo>
                    <a:pt x="65" y="75"/>
                  </a:lnTo>
                  <a:lnTo>
                    <a:pt x="66" y="72"/>
                  </a:lnTo>
                  <a:lnTo>
                    <a:pt x="71" y="66"/>
                  </a:lnTo>
                  <a:lnTo>
                    <a:pt x="77" y="58"/>
                  </a:lnTo>
                  <a:lnTo>
                    <a:pt x="81" y="52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7" y="46"/>
                  </a:lnTo>
                  <a:lnTo>
                    <a:pt x="88" y="45"/>
                  </a:lnTo>
                  <a:lnTo>
                    <a:pt x="88" y="44"/>
                  </a:lnTo>
                  <a:lnTo>
                    <a:pt x="88" y="43"/>
                  </a:lnTo>
                  <a:lnTo>
                    <a:pt x="87" y="41"/>
                  </a:lnTo>
                  <a:lnTo>
                    <a:pt x="86" y="40"/>
                  </a:lnTo>
                  <a:lnTo>
                    <a:pt x="85" y="38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91" y="37"/>
                  </a:lnTo>
                  <a:lnTo>
                    <a:pt x="91" y="35"/>
                  </a:lnTo>
                  <a:lnTo>
                    <a:pt x="93" y="33"/>
                  </a:lnTo>
                  <a:lnTo>
                    <a:pt x="94" y="30"/>
                  </a:lnTo>
                  <a:lnTo>
                    <a:pt x="95" y="27"/>
                  </a:lnTo>
                  <a:lnTo>
                    <a:pt x="96" y="26"/>
                  </a:lnTo>
                  <a:lnTo>
                    <a:pt x="97" y="25"/>
                  </a:lnTo>
                  <a:lnTo>
                    <a:pt x="98" y="22"/>
                  </a:lnTo>
                  <a:lnTo>
                    <a:pt x="98" y="21"/>
                  </a:lnTo>
                  <a:lnTo>
                    <a:pt x="98" y="20"/>
                  </a:lnTo>
                  <a:lnTo>
                    <a:pt x="97" y="19"/>
                  </a:lnTo>
                  <a:lnTo>
                    <a:pt x="97" y="18"/>
                  </a:lnTo>
                  <a:lnTo>
                    <a:pt x="96" y="18"/>
                  </a:lnTo>
                  <a:lnTo>
                    <a:pt x="95" y="19"/>
                  </a:lnTo>
                  <a:lnTo>
                    <a:pt x="93" y="20"/>
                  </a:lnTo>
                  <a:lnTo>
                    <a:pt x="90" y="22"/>
                  </a:lnTo>
                  <a:lnTo>
                    <a:pt x="87" y="26"/>
                  </a:lnTo>
                  <a:lnTo>
                    <a:pt x="86" y="27"/>
                  </a:lnTo>
                  <a:lnTo>
                    <a:pt x="85" y="27"/>
                  </a:lnTo>
                  <a:lnTo>
                    <a:pt x="85" y="26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2" y="23"/>
                  </a:lnTo>
                  <a:lnTo>
                    <a:pt x="82" y="19"/>
                  </a:lnTo>
                  <a:lnTo>
                    <a:pt x="82" y="14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5" y="11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8" y="8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91" y="7"/>
                  </a:lnTo>
                  <a:lnTo>
                    <a:pt x="94" y="8"/>
                  </a:lnTo>
                  <a:lnTo>
                    <a:pt x="96" y="10"/>
                  </a:lnTo>
                  <a:lnTo>
                    <a:pt x="97" y="11"/>
                  </a:lnTo>
                  <a:lnTo>
                    <a:pt x="98" y="8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100" y="14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2" y="11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12"/>
            <p:cNvSpPr>
              <a:spLocks/>
            </p:cNvSpPr>
            <p:nvPr/>
          </p:nvSpPr>
          <p:spPr bwMode="auto">
            <a:xfrm>
              <a:off x="4982" y="2116"/>
              <a:ext cx="14" cy="8"/>
            </a:xfrm>
            <a:custGeom>
              <a:avLst/>
              <a:gdLst>
                <a:gd name="T0" fmla="*/ 11 w 16"/>
                <a:gd name="T1" fmla="*/ 5 h 10"/>
                <a:gd name="T2" fmla="*/ 9 w 16"/>
                <a:gd name="T3" fmla="*/ 5 h 10"/>
                <a:gd name="T4" fmla="*/ 7 w 16"/>
                <a:gd name="T5" fmla="*/ 4 h 10"/>
                <a:gd name="T6" fmla="*/ 5 w 16"/>
                <a:gd name="T7" fmla="*/ 3 h 10"/>
                <a:gd name="T8" fmla="*/ 4 w 16"/>
                <a:gd name="T9" fmla="*/ 2 h 10"/>
                <a:gd name="T10" fmla="*/ 4 w 16"/>
                <a:gd name="T11" fmla="*/ 2 h 10"/>
                <a:gd name="T12" fmla="*/ 3 w 16"/>
                <a:gd name="T13" fmla="*/ 2 h 10"/>
                <a:gd name="T14" fmla="*/ 2 w 16"/>
                <a:gd name="T15" fmla="*/ 1 h 10"/>
                <a:gd name="T16" fmla="*/ 0 w 16"/>
                <a:gd name="T17" fmla="*/ 0 h 10"/>
                <a:gd name="T18" fmla="*/ 1 w 16"/>
                <a:gd name="T19" fmla="*/ 1 h 10"/>
                <a:gd name="T20" fmla="*/ 3 w 16"/>
                <a:gd name="T21" fmla="*/ 2 h 10"/>
                <a:gd name="T22" fmla="*/ 4 w 16"/>
                <a:gd name="T23" fmla="*/ 2 h 10"/>
                <a:gd name="T24" fmla="*/ 4 w 16"/>
                <a:gd name="T25" fmla="*/ 3 h 10"/>
                <a:gd name="T26" fmla="*/ 4 w 16"/>
                <a:gd name="T27" fmla="*/ 4 h 10"/>
                <a:gd name="T28" fmla="*/ 4 w 16"/>
                <a:gd name="T29" fmla="*/ 4 h 10"/>
                <a:gd name="T30" fmla="*/ 4 w 16"/>
                <a:gd name="T31" fmla="*/ 5 h 10"/>
                <a:gd name="T32" fmla="*/ 5 w 16"/>
                <a:gd name="T33" fmla="*/ 5 h 10"/>
                <a:gd name="T34" fmla="*/ 6 w 16"/>
                <a:gd name="T35" fmla="*/ 5 h 10"/>
                <a:gd name="T36" fmla="*/ 8 w 16"/>
                <a:gd name="T37" fmla="*/ 5 h 10"/>
                <a:gd name="T38" fmla="*/ 9 w 16"/>
                <a:gd name="T39" fmla="*/ 5 h 10"/>
                <a:gd name="T40" fmla="*/ 11 w 16"/>
                <a:gd name="T41" fmla="*/ 5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10"/>
                <a:gd name="T65" fmla="*/ 16 w 16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10">
                  <a:moveTo>
                    <a:pt x="16" y="10"/>
                  </a:moveTo>
                  <a:lnTo>
                    <a:pt x="13" y="9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13"/>
            <p:cNvSpPr>
              <a:spLocks/>
            </p:cNvSpPr>
            <p:nvPr/>
          </p:nvSpPr>
          <p:spPr bwMode="auto">
            <a:xfrm>
              <a:off x="4946" y="2089"/>
              <a:ext cx="30" cy="25"/>
            </a:xfrm>
            <a:custGeom>
              <a:avLst/>
              <a:gdLst>
                <a:gd name="T0" fmla="*/ 23 w 34"/>
                <a:gd name="T1" fmla="*/ 16 h 30"/>
                <a:gd name="T2" fmla="*/ 22 w 34"/>
                <a:gd name="T3" fmla="*/ 17 h 30"/>
                <a:gd name="T4" fmla="*/ 20 w 34"/>
                <a:gd name="T5" fmla="*/ 18 h 30"/>
                <a:gd name="T6" fmla="*/ 18 w 34"/>
                <a:gd name="T7" fmla="*/ 18 h 30"/>
                <a:gd name="T8" fmla="*/ 17 w 34"/>
                <a:gd name="T9" fmla="*/ 18 h 30"/>
                <a:gd name="T10" fmla="*/ 11 w 34"/>
                <a:gd name="T11" fmla="*/ 16 h 30"/>
                <a:gd name="T12" fmla="*/ 10 w 34"/>
                <a:gd name="T13" fmla="*/ 15 h 30"/>
                <a:gd name="T14" fmla="*/ 10 w 34"/>
                <a:gd name="T15" fmla="*/ 13 h 30"/>
                <a:gd name="T16" fmla="*/ 10 w 34"/>
                <a:gd name="T17" fmla="*/ 13 h 30"/>
                <a:gd name="T18" fmla="*/ 10 w 34"/>
                <a:gd name="T19" fmla="*/ 11 h 30"/>
                <a:gd name="T20" fmla="*/ 10 w 34"/>
                <a:gd name="T21" fmla="*/ 9 h 30"/>
                <a:gd name="T22" fmla="*/ 10 w 34"/>
                <a:gd name="T23" fmla="*/ 8 h 30"/>
                <a:gd name="T24" fmla="*/ 10 w 34"/>
                <a:gd name="T25" fmla="*/ 6 h 30"/>
                <a:gd name="T26" fmla="*/ 9 w 34"/>
                <a:gd name="T27" fmla="*/ 6 h 30"/>
                <a:gd name="T28" fmla="*/ 7 w 34"/>
                <a:gd name="T29" fmla="*/ 6 h 30"/>
                <a:gd name="T30" fmla="*/ 5 w 34"/>
                <a:gd name="T31" fmla="*/ 6 h 30"/>
                <a:gd name="T32" fmla="*/ 4 w 34"/>
                <a:gd name="T33" fmla="*/ 6 h 30"/>
                <a:gd name="T34" fmla="*/ 2 w 34"/>
                <a:gd name="T35" fmla="*/ 5 h 30"/>
                <a:gd name="T36" fmla="*/ 0 w 34"/>
                <a:gd name="T37" fmla="*/ 4 h 30"/>
                <a:gd name="T38" fmla="*/ 0 w 34"/>
                <a:gd name="T39" fmla="*/ 3 h 30"/>
                <a:gd name="T40" fmla="*/ 0 w 34"/>
                <a:gd name="T41" fmla="*/ 2 h 30"/>
                <a:gd name="T42" fmla="*/ 2 w 34"/>
                <a:gd name="T43" fmla="*/ 3 h 30"/>
                <a:gd name="T44" fmla="*/ 4 w 34"/>
                <a:gd name="T45" fmla="*/ 3 h 30"/>
                <a:gd name="T46" fmla="*/ 5 w 34"/>
                <a:gd name="T47" fmla="*/ 3 h 30"/>
                <a:gd name="T48" fmla="*/ 7 w 34"/>
                <a:gd name="T49" fmla="*/ 3 h 30"/>
                <a:gd name="T50" fmla="*/ 10 w 34"/>
                <a:gd name="T51" fmla="*/ 3 h 30"/>
                <a:gd name="T52" fmla="*/ 11 w 34"/>
                <a:gd name="T53" fmla="*/ 3 h 30"/>
                <a:gd name="T54" fmla="*/ 15 w 34"/>
                <a:gd name="T55" fmla="*/ 2 h 30"/>
                <a:gd name="T56" fmla="*/ 17 w 34"/>
                <a:gd name="T57" fmla="*/ 0 h 30"/>
                <a:gd name="T58" fmla="*/ 18 w 34"/>
                <a:gd name="T59" fmla="*/ 2 h 30"/>
                <a:gd name="T60" fmla="*/ 18 w 34"/>
                <a:gd name="T61" fmla="*/ 3 h 30"/>
                <a:gd name="T62" fmla="*/ 18 w 34"/>
                <a:gd name="T63" fmla="*/ 3 h 30"/>
                <a:gd name="T64" fmla="*/ 17 w 34"/>
                <a:gd name="T65" fmla="*/ 3 h 30"/>
                <a:gd name="T66" fmla="*/ 17 w 34"/>
                <a:gd name="T67" fmla="*/ 4 h 30"/>
                <a:gd name="T68" fmla="*/ 15 w 34"/>
                <a:gd name="T69" fmla="*/ 5 h 30"/>
                <a:gd name="T70" fmla="*/ 13 w 34"/>
                <a:gd name="T71" fmla="*/ 6 h 30"/>
                <a:gd name="T72" fmla="*/ 11 w 34"/>
                <a:gd name="T73" fmla="*/ 6 h 30"/>
                <a:gd name="T74" fmla="*/ 12 w 34"/>
                <a:gd name="T75" fmla="*/ 7 h 30"/>
                <a:gd name="T76" fmla="*/ 12 w 34"/>
                <a:gd name="T77" fmla="*/ 9 h 30"/>
                <a:gd name="T78" fmla="*/ 12 w 34"/>
                <a:gd name="T79" fmla="*/ 12 h 30"/>
                <a:gd name="T80" fmla="*/ 11 w 34"/>
                <a:gd name="T81" fmla="*/ 13 h 30"/>
                <a:gd name="T82" fmla="*/ 12 w 34"/>
                <a:gd name="T83" fmla="*/ 13 h 30"/>
                <a:gd name="T84" fmla="*/ 13 w 34"/>
                <a:gd name="T85" fmla="*/ 13 h 30"/>
                <a:gd name="T86" fmla="*/ 15 w 34"/>
                <a:gd name="T87" fmla="*/ 13 h 30"/>
                <a:gd name="T88" fmla="*/ 15 w 34"/>
                <a:gd name="T89" fmla="*/ 13 h 30"/>
                <a:gd name="T90" fmla="*/ 15 w 34"/>
                <a:gd name="T91" fmla="*/ 13 h 30"/>
                <a:gd name="T92" fmla="*/ 17 w 34"/>
                <a:gd name="T93" fmla="*/ 13 h 30"/>
                <a:gd name="T94" fmla="*/ 19 w 34"/>
                <a:gd name="T95" fmla="*/ 13 h 30"/>
                <a:gd name="T96" fmla="*/ 20 w 34"/>
                <a:gd name="T97" fmla="*/ 13 h 30"/>
                <a:gd name="T98" fmla="*/ 21 w 34"/>
                <a:gd name="T99" fmla="*/ 13 h 30"/>
                <a:gd name="T100" fmla="*/ 22 w 34"/>
                <a:gd name="T101" fmla="*/ 14 h 30"/>
                <a:gd name="T102" fmla="*/ 23 w 34"/>
                <a:gd name="T103" fmla="*/ 16 h 30"/>
                <a:gd name="T104" fmla="*/ 23 w 34"/>
                <a:gd name="T105" fmla="*/ 16 h 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"/>
                <a:gd name="T160" fmla="*/ 0 h 30"/>
                <a:gd name="T161" fmla="*/ 34 w 34"/>
                <a:gd name="T162" fmla="*/ 30 h 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" h="30">
                  <a:moveTo>
                    <a:pt x="34" y="28"/>
                  </a:moveTo>
                  <a:lnTo>
                    <a:pt x="32" y="29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17" y="28"/>
                  </a:lnTo>
                  <a:lnTo>
                    <a:pt x="15" y="25"/>
                  </a:lnTo>
                  <a:lnTo>
                    <a:pt x="14" y="22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4" y="13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29" y="22"/>
                  </a:lnTo>
                  <a:lnTo>
                    <a:pt x="31" y="23"/>
                  </a:lnTo>
                  <a:lnTo>
                    <a:pt x="32" y="24"/>
                  </a:lnTo>
                  <a:lnTo>
                    <a:pt x="34" y="27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14"/>
            <p:cNvSpPr>
              <a:spLocks/>
            </p:cNvSpPr>
            <p:nvPr/>
          </p:nvSpPr>
          <p:spPr bwMode="auto">
            <a:xfrm>
              <a:off x="4951" y="2053"/>
              <a:ext cx="3" cy="12"/>
            </a:xfrm>
            <a:custGeom>
              <a:avLst/>
              <a:gdLst>
                <a:gd name="T0" fmla="*/ 1 w 5"/>
                <a:gd name="T1" fmla="*/ 8 h 15"/>
                <a:gd name="T2" fmla="*/ 1 w 5"/>
                <a:gd name="T3" fmla="*/ 6 h 15"/>
                <a:gd name="T4" fmla="*/ 1 w 5"/>
                <a:gd name="T5" fmla="*/ 6 h 15"/>
                <a:gd name="T6" fmla="*/ 1 w 5"/>
                <a:gd name="T7" fmla="*/ 6 h 15"/>
                <a:gd name="T8" fmla="*/ 1 w 5"/>
                <a:gd name="T9" fmla="*/ 6 h 15"/>
                <a:gd name="T10" fmla="*/ 1 w 5"/>
                <a:gd name="T11" fmla="*/ 5 h 15"/>
                <a:gd name="T12" fmla="*/ 1 w 5"/>
                <a:gd name="T13" fmla="*/ 4 h 15"/>
                <a:gd name="T14" fmla="*/ 1 w 5"/>
                <a:gd name="T15" fmla="*/ 2 h 15"/>
                <a:gd name="T16" fmla="*/ 1 w 5"/>
                <a:gd name="T17" fmla="*/ 2 h 15"/>
                <a:gd name="T18" fmla="*/ 1 w 5"/>
                <a:gd name="T19" fmla="*/ 2 h 15"/>
                <a:gd name="T20" fmla="*/ 0 w 5"/>
                <a:gd name="T21" fmla="*/ 2 h 15"/>
                <a:gd name="T22" fmla="*/ 0 w 5"/>
                <a:gd name="T23" fmla="*/ 1 h 15"/>
                <a:gd name="T24" fmla="*/ 0 w 5"/>
                <a:gd name="T25" fmla="*/ 0 h 15"/>
                <a:gd name="T26" fmla="*/ 1 w 5"/>
                <a:gd name="T27" fmla="*/ 1 h 15"/>
                <a:gd name="T28" fmla="*/ 1 w 5"/>
                <a:gd name="T29" fmla="*/ 1 h 15"/>
                <a:gd name="T30" fmla="*/ 1 w 5"/>
                <a:gd name="T31" fmla="*/ 1 h 15"/>
                <a:gd name="T32" fmla="*/ 1 w 5"/>
                <a:gd name="T33" fmla="*/ 1 h 15"/>
                <a:gd name="T34" fmla="*/ 1 w 5"/>
                <a:gd name="T35" fmla="*/ 2 h 15"/>
                <a:gd name="T36" fmla="*/ 1 w 5"/>
                <a:gd name="T37" fmla="*/ 4 h 15"/>
                <a:gd name="T38" fmla="*/ 1 w 5"/>
                <a:gd name="T39" fmla="*/ 5 h 15"/>
                <a:gd name="T40" fmla="*/ 1 w 5"/>
                <a:gd name="T41" fmla="*/ 8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15"/>
                <a:gd name="T65" fmla="*/ 5 w 5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15">
                  <a:moveTo>
                    <a:pt x="5" y="15"/>
                  </a:moveTo>
                  <a:lnTo>
                    <a:pt x="4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15"/>
            <p:cNvSpPr>
              <a:spLocks/>
            </p:cNvSpPr>
            <p:nvPr/>
          </p:nvSpPr>
          <p:spPr bwMode="auto">
            <a:xfrm>
              <a:off x="4956" y="2052"/>
              <a:ext cx="31" cy="8"/>
            </a:xfrm>
            <a:custGeom>
              <a:avLst/>
              <a:gdLst>
                <a:gd name="T0" fmla="*/ 17 w 38"/>
                <a:gd name="T1" fmla="*/ 1 h 11"/>
                <a:gd name="T2" fmla="*/ 19 w 38"/>
                <a:gd name="T3" fmla="*/ 2 h 11"/>
                <a:gd name="T4" fmla="*/ 20 w 38"/>
                <a:gd name="T5" fmla="*/ 3 h 11"/>
                <a:gd name="T6" fmla="*/ 20 w 38"/>
                <a:gd name="T7" fmla="*/ 4 h 11"/>
                <a:gd name="T8" fmla="*/ 20 w 38"/>
                <a:gd name="T9" fmla="*/ 4 h 11"/>
                <a:gd name="T10" fmla="*/ 20 w 38"/>
                <a:gd name="T11" fmla="*/ 4 h 11"/>
                <a:gd name="T12" fmla="*/ 20 w 38"/>
                <a:gd name="T13" fmla="*/ 4 h 11"/>
                <a:gd name="T14" fmla="*/ 18 w 38"/>
                <a:gd name="T15" fmla="*/ 4 h 11"/>
                <a:gd name="T16" fmla="*/ 17 w 38"/>
                <a:gd name="T17" fmla="*/ 4 h 11"/>
                <a:gd name="T18" fmla="*/ 16 w 38"/>
                <a:gd name="T19" fmla="*/ 4 h 11"/>
                <a:gd name="T20" fmla="*/ 16 w 38"/>
                <a:gd name="T21" fmla="*/ 3 h 11"/>
                <a:gd name="T22" fmla="*/ 16 w 38"/>
                <a:gd name="T23" fmla="*/ 3 h 11"/>
                <a:gd name="T24" fmla="*/ 15 w 38"/>
                <a:gd name="T25" fmla="*/ 3 h 11"/>
                <a:gd name="T26" fmla="*/ 13 w 38"/>
                <a:gd name="T27" fmla="*/ 3 h 11"/>
                <a:gd name="T28" fmla="*/ 11 w 38"/>
                <a:gd name="T29" fmla="*/ 3 h 11"/>
                <a:gd name="T30" fmla="*/ 8 w 38"/>
                <a:gd name="T31" fmla="*/ 3 h 11"/>
                <a:gd name="T32" fmla="*/ 7 w 38"/>
                <a:gd name="T33" fmla="*/ 3 h 11"/>
                <a:gd name="T34" fmla="*/ 6 w 38"/>
                <a:gd name="T35" fmla="*/ 3 h 11"/>
                <a:gd name="T36" fmla="*/ 6 w 38"/>
                <a:gd name="T37" fmla="*/ 3 h 11"/>
                <a:gd name="T38" fmla="*/ 6 w 38"/>
                <a:gd name="T39" fmla="*/ 4 h 11"/>
                <a:gd name="T40" fmla="*/ 6 w 38"/>
                <a:gd name="T41" fmla="*/ 4 h 11"/>
                <a:gd name="T42" fmla="*/ 5 w 38"/>
                <a:gd name="T43" fmla="*/ 4 h 11"/>
                <a:gd name="T44" fmla="*/ 4 w 38"/>
                <a:gd name="T45" fmla="*/ 4 h 11"/>
                <a:gd name="T46" fmla="*/ 2 w 38"/>
                <a:gd name="T47" fmla="*/ 4 h 11"/>
                <a:gd name="T48" fmla="*/ 2 w 38"/>
                <a:gd name="T49" fmla="*/ 3 h 11"/>
                <a:gd name="T50" fmla="*/ 2 w 38"/>
                <a:gd name="T51" fmla="*/ 3 h 11"/>
                <a:gd name="T52" fmla="*/ 2 w 38"/>
                <a:gd name="T53" fmla="*/ 2 h 11"/>
                <a:gd name="T54" fmla="*/ 0 w 38"/>
                <a:gd name="T55" fmla="*/ 1 h 11"/>
                <a:gd name="T56" fmla="*/ 0 w 38"/>
                <a:gd name="T57" fmla="*/ 1 h 11"/>
                <a:gd name="T58" fmla="*/ 2 w 38"/>
                <a:gd name="T59" fmla="*/ 1 h 11"/>
                <a:gd name="T60" fmla="*/ 2 w 38"/>
                <a:gd name="T61" fmla="*/ 1 h 11"/>
                <a:gd name="T62" fmla="*/ 2 w 38"/>
                <a:gd name="T63" fmla="*/ 0 h 11"/>
                <a:gd name="T64" fmla="*/ 3 w 38"/>
                <a:gd name="T65" fmla="*/ 0 h 11"/>
                <a:gd name="T66" fmla="*/ 5 w 38"/>
                <a:gd name="T67" fmla="*/ 0 h 11"/>
                <a:gd name="T68" fmla="*/ 6 w 38"/>
                <a:gd name="T69" fmla="*/ 0 h 11"/>
                <a:gd name="T70" fmla="*/ 7 w 38"/>
                <a:gd name="T71" fmla="*/ 0 h 11"/>
                <a:gd name="T72" fmla="*/ 10 w 38"/>
                <a:gd name="T73" fmla="*/ 0 h 11"/>
                <a:gd name="T74" fmla="*/ 11 w 38"/>
                <a:gd name="T75" fmla="*/ 0 h 11"/>
                <a:gd name="T76" fmla="*/ 13 w 38"/>
                <a:gd name="T77" fmla="*/ 1 h 11"/>
                <a:gd name="T78" fmla="*/ 14 w 38"/>
                <a:gd name="T79" fmla="*/ 1 h 11"/>
                <a:gd name="T80" fmla="*/ 16 w 38"/>
                <a:gd name="T81" fmla="*/ 1 h 11"/>
                <a:gd name="T82" fmla="*/ 16 w 38"/>
                <a:gd name="T83" fmla="*/ 1 h 11"/>
                <a:gd name="T84" fmla="*/ 16 w 38"/>
                <a:gd name="T85" fmla="*/ 1 h 11"/>
                <a:gd name="T86" fmla="*/ 16 w 38"/>
                <a:gd name="T87" fmla="*/ 1 h 11"/>
                <a:gd name="T88" fmla="*/ 17 w 38"/>
                <a:gd name="T89" fmla="*/ 1 h 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"/>
                <a:gd name="T136" fmla="*/ 0 h 11"/>
                <a:gd name="T137" fmla="*/ 38 w 38"/>
                <a:gd name="T138" fmla="*/ 11 h 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" h="11">
                  <a:moveTo>
                    <a:pt x="32" y="4"/>
                  </a:moveTo>
                  <a:lnTo>
                    <a:pt x="34" y="6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0" y="10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16"/>
            <p:cNvSpPr>
              <a:spLocks/>
            </p:cNvSpPr>
            <p:nvPr/>
          </p:nvSpPr>
          <p:spPr bwMode="auto">
            <a:xfrm>
              <a:off x="4962" y="2060"/>
              <a:ext cx="24" cy="7"/>
            </a:xfrm>
            <a:custGeom>
              <a:avLst/>
              <a:gdLst>
                <a:gd name="T0" fmla="*/ 3 w 27"/>
                <a:gd name="T1" fmla="*/ 0 h 8"/>
                <a:gd name="T2" fmla="*/ 4 w 27"/>
                <a:gd name="T3" fmla="*/ 1 h 8"/>
                <a:gd name="T4" fmla="*/ 7 w 27"/>
                <a:gd name="T5" fmla="*/ 1 h 8"/>
                <a:gd name="T6" fmla="*/ 10 w 27"/>
                <a:gd name="T7" fmla="*/ 1 h 8"/>
                <a:gd name="T8" fmla="*/ 11 w 27"/>
                <a:gd name="T9" fmla="*/ 1 h 8"/>
                <a:gd name="T10" fmla="*/ 12 w 27"/>
                <a:gd name="T11" fmla="*/ 2 h 8"/>
                <a:gd name="T12" fmla="*/ 15 w 27"/>
                <a:gd name="T13" fmla="*/ 4 h 8"/>
                <a:gd name="T14" fmla="*/ 18 w 27"/>
                <a:gd name="T15" fmla="*/ 4 h 8"/>
                <a:gd name="T16" fmla="*/ 19 w 27"/>
                <a:gd name="T17" fmla="*/ 4 h 8"/>
                <a:gd name="T18" fmla="*/ 18 w 27"/>
                <a:gd name="T19" fmla="*/ 4 h 8"/>
                <a:gd name="T20" fmla="*/ 18 w 27"/>
                <a:gd name="T21" fmla="*/ 4 h 8"/>
                <a:gd name="T22" fmla="*/ 17 w 27"/>
                <a:gd name="T23" fmla="*/ 5 h 8"/>
                <a:gd name="T24" fmla="*/ 16 w 27"/>
                <a:gd name="T25" fmla="*/ 5 h 8"/>
                <a:gd name="T26" fmla="*/ 15 w 27"/>
                <a:gd name="T27" fmla="*/ 4 h 8"/>
                <a:gd name="T28" fmla="*/ 14 w 27"/>
                <a:gd name="T29" fmla="*/ 4 h 8"/>
                <a:gd name="T30" fmla="*/ 13 w 27"/>
                <a:gd name="T31" fmla="*/ 4 h 8"/>
                <a:gd name="T32" fmla="*/ 12 w 27"/>
                <a:gd name="T33" fmla="*/ 4 h 8"/>
                <a:gd name="T34" fmla="*/ 12 w 27"/>
                <a:gd name="T35" fmla="*/ 4 h 8"/>
                <a:gd name="T36" fmla="*/ 10 w 27"/>
                <a:gd name="T37" fmla="*/ 4 h 8"/>
                <a:gd name="T38" fmla="*/ 8 w 27"/>
                <a:gd name="T39" fmla="*/ 4 h 8"/>
                <a:gd name="T40" fmla="*/ 6 w 27"/>
                <a:gd name="T41" fmla="*/ 4 h 8"/>
                <a:gd name="T42" fmla="*/ 4 w 27"/>
                <a:gd name="T43" fmla="*/ 4 h 8"/>
                <a:gd name="T44" fmla="*/ 4 w 27"/>
                <a:gd name="T45" fmla="*/ 4 h 8"/>
                <a:gd name="T46" fmla="*/ 4 w 27"/>
                <a:gd name="T47" fmla="*/ 4 h 8"/>
                <a:gd name="T48" fmla="*/ 4 w 27"/>
                <a:gd name="T49" fmla="*/ 4 h 8"/>
                <a:gd name="T50" fmla="*/ 4 w 27"/>
                <a:gd name="T51" fmla="*/ 4 h 8"/>
                <a:gd name="T52" fmla="*/ 4 w 27"/>
                <a:gd name="T53" fmla="*/ 4 h 8"/>
                <a:gd name="T54" fmla="*/ 2 w 27"/>
                <a:gd name="T55" fmla="*/ 4 h 8"/>
                <a:gd name="T56" fmla="*/ 0 w 27"/>
                <a:gd name="T57" fmla="*/ 4 h 8"/>
                <a:gd name="T58" fmla="*/ 2 w 27"/>
                <a:gd name="T59" fmla="*/ 3 h 8"/>
                <a:gd name="T60" fmla="*/ 3 w 27"/>
                <a:gd name="T61" fmla="*/ 2 h 8"/>
                <a:gd name="T62" fmla="*/ 3 w 27"/>
                <a:gd name="T63" fmla="*/ 1 h 8"/>
                <a:gd name="T64" fmla="*/ 3 w 27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8"/>
                <a:gd name="T101" fmla="*/ 27 w 27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8">
                  <a:moveTo>
                    <a:pt x="3" y="0"/>
                  </a:moveTo>
                  <a:lnTo>
                    <a:pt x="6" y="1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17"/>
            <p:cNvSpPr>
              <a:spLocks/>
            </p:cNvSpPr>
            <p:nvPr/>
          </p:nvSpPr>
          <p:spPr bwMode="auto">
            <a:xfrm>
              <a:off x="4964" y="2067"/>
              <a:ext cx="17" cy="5"/>
            </a:xfrm>
            <a:custGeom>
              <a:avLst/>
              <a:gdLst>
                <a:gd name="T0" fmla="*/ 0 w 19"/>
                <a:gd name="T1" fmla="*/ 1 h 7"/>
                <a:gd name="T2" fmla="*/ 2 w 19"/>
                <a:gd name="T3" fmla="*/ 1 h 7"/>
                <a:gd name="T4" fmla="*/ 4 w 19"/>
                <a:gd name="T5" fmla="*/ 2 h 7"/>
                <a:gd name="T6" fmla="*/ 4 w 19"/>
                <a:gd name="T7" fmla="*/ 3 h 7"/>
                <a:gd name="T8" fmla="*/ 6 w 19"/>
                <a:gd name="T9" fmla="*/ 3 h 7"/>
                <a:gd name="T10" fmla="*/ 8 w 19"/>
                <a:gd name="T11" fmla="*/ 2 h 7"/>
                <a:gd name="T12" fmla="*/ 11 w 19"/>
                <a:gd name="T13" fmla="*/ 1 h 7"/>
                <a:gd name="T14" fmla="*/ 12 w 19"/>
                <a:gd name="T15" fmla="*/ 1 h 7"/>
                <a:gd name="T16" fmla="*/ 13 w 19"/>
                <a:gd name="T17" fmla="*/ 0 h 7"/>
                <a:gd name="T18" fmla="*/ 13 w 19"/>
                <a:gd name="T19" fmla="*/ 1 h 7"/>
                <a:gd name="T20" fmla="*/ 12 w 19"/>
                <a:gd name="T21" fmla="*/ 1 h 7"/>
                <a:gd name="T22" fmla="*/ 11 w 19"/>
                <a:gd name="T23" fmla="*/ 1 h 7"/>
                <a:gd name="T24" fmla="*/ 9 w 19"/>
                <a:gd name="T25" fmla="*/ 1 h 7"/>
                <a:gd name="T26" fmla="*/ 7 w 19"/>
                <a:gd name="T27" fmla="*/ 1 h 7"/>
                <a:gd name="T28" fmla="*/ 4 w 19"/>
                <a:gd name="T29" fmla="*/ 1 h 7"/>
                <a:gd name="T30" fmla="*/ 2 w 19"/>
                <a:gd name="T31" fmla="*/ 1 h 7"/>
                <a:gd name="T32" fmla="*/ 0 w 19"/>
                <a:gd name="T33" fmla="*/ 1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7"/>
                <a:gd name="T53" fmla="*/ 19 w 19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7">
                  <a:moveTo>
                    <a:pt x="0" y="1"/>
                  </a:moveTo>
                  <a:lnTo>
                    <a:pt x="2" y="3"/>
                  </a:lnTo>
                  <a:lnTo>
                    <a:pt x="4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18"/>
            <p:cNvSpPr>
              <a:spLocks/>
            </p:cNvSpPr>
            <p:nvPr/>
          </p:nvSpPr>
          <p:spPr bwMode="auto">
            <a:xfrm>
              <a:off x="4874" y="2588"/>
              <a:ext cx="62" cy="64"/>
            </a:xfrm>
            <a:custGeom>
              <a:avLst/>
              <a:gdLst>
                <a:gd name="T0" fmla="*/ 13 w 73"/>
                <a:gd name="T1" fmla="*/ 1 h 75"/>
                <a:gd name="T2" fmla="*/ 4 w 73"/>
                <a:gd name="T3" fmla="*/ 3 h 75"/>
                <a:gd name="T4" fmla="*/ 0 w 73"/>
                <a:gd name="T5" fmla="*/ 11 h 75"/>
                <a:gd name="T6" fmla="*/ 2 w 73"/>
                <a:gd name="T7" fmla="*/ 25 h 75"/>
                <a:gd name="T8" fmla="*/ 3 w 73"/>
                <a:gd name="T9" fmla="*/ 28 h 75"/>
                <a:gd name="T10" fmla="*/ 5 w 73"/>
                <a:gd name="T11" fmla="*/ 28 h 75"/>
                <a:gd name="T12" fmla="*/ 5 w 73"/>
                <a:gd name="T13" fmla="*/ 27 h 75"/>
                <a:gd name="T14" fmla="*/ 6 w 73"/>
                <a:gd name="T15" fmla="*/ 26 h 75"/>
                <a:gd name="T16" fmla="*/ 7 w 73"/>
                <a:gd name="T17" fmla="*/ 26 h 75"/>
                <a:gd name="T18" fmla="*/ 10 w 73"/>
                <a:gd name="T19" fmla="*/ 27 h 75"/>
                <a:gd name="T20" fmla="*/ 12 w 73"/>
                <a:gd name="T21" fmla="*/ 26 h 75"/>
                <a:gd name="T22" fmla="*/ 14 w 73"/>
                <a:gd name="T23" fmla="*/ 20 h 75"/>
                <a:gd name="T24" fmla="*/ 16 w 73"/>
                <a:gd name="T25" fmla="*/ 19 h 75"/>
                <a:gd name="T26" fmla="*/ 21 w 73"/>
                <a:gd name="T27" fmla="*/ 21 h 75"/>
                <a:gd name="T28" fmla="*/ 22 w 73"/>
                <a:gd name="T29" fmla="*/ 25 h 75"/>
                <a:gd name="T30" fmla="*/ 25 w 73"/>
                <a:gd name="T31" fmla="*/ 37 h 75"/>
                <a:gd name="T32" fmla="*/ 25 w 73"/>
                <a:gd name="T33" fmla="*/ 40 h 75"/>
                <a:gd name="T34" fmla="*/ 26 w 73"/>
                <a:gd name="T35" fmla="*/ 43 h 75"/>
                <a:gd name="T36" fmla="*/ 31 w 73"/>
                <a:gd name="T37" fmla="*/ 43 h 75"/>
                <a:gd name="T38" fmla="*/ 36 w 73"/>
                <a:gd name="T39" fmla="*/ 44 h 75"/>
                <a:gd name="T40" fmla="*/ 41 w 73"/>
                <a:gd name="T41" fmla="*/ 47 h 75"/>
                <a:gd name="T42" fmla="*/ 42 w 73"/>
                <a:gd name="T43" fmla="*/ 47 h 75"/>
                <a:gd name="T44" fmla="*/ 45 w 73"/>
                <a:gd name="T45" fmla="*/ 44 h 75"/>
                <a:gd name="T46" fmla="*/ 44 w 73"/>
                <a:gd name="T47" fmla="*/ 40 h 75"/>
                <a:gd name="T48" fmla="*/ 39 w 73"/>
                <a:gd name="T49" fmla="*/ 38 h 75"/>
                <a:gd name="T50" fmla="*/ 36 w 73"/>
                <a:gd name="T51" fmla="*/ 37 h 75"/>
                <a:gd name="T52" fmla="*/ 35 w 73"/>
                <a:gd name="T53" fmla="*/ 37 h 75"/>
                <a:gd name="T54" fmla="*/ 34 w 73"/>
                <a:gd name="T55" fmla="*/ 37 h 75"/>
                <a:gd name="T56" fmla="*/ 31 w 73"/>
                <a:gd name="T57" fmla="*/ 35 h 75"/>
                <a:gd name="T58" fmla="*/ 31 w 73"/>
                <a:gd name="T59" fmla="*/ 32 h 75"/>
                <a:gd name="T60" fmla="*/ 31 w 73"/>
                <a:gd name="T61" fmla="*/ 29 h 75"/>
                <a:gd name="T62" fmla="*/ 31 w 73"/>
                <a:gd name="T63" fmla="*/ 26 h 75"/>
                <a:gd name="T64" fmla="*/ 31 w 73"/>
                <a:gd name="T65" fmla="*/ 23 h 75"/>
                <a:gd name="T66" fmla="*/ 35 w 73"/>
                <a:gd name="T67" fmla="*/ 17 h 75"/>
                <a:gd name="T68" fmla="*/ 34 w 73"/>
                <a:gd name="T69" fmla="*/ 14 h 75"/>
                <a:gd name="T70" fmla="*/ 31 w 73"/>
                <a:gd name="T71" fmla="*/ 11 h 75"/>
                <a:gd name="T72" fmla="*/ 31 w 73"/>
                <a:gd name="T73" fmla="*/ 9 h 75"/>
                <a:gd name="T74" fmla="*/ 27 w 73"/>
                <a:gd name="T75" fmla="*/ 6 h 75"/>
                <a:gd name="T76" fmla="*/ 25 w 73"/>
                <a:gd name="T77" fmla="*/ 3 h 75"/>
                <a:gd name="T78" fmla="*/ 20 w 73"/>
                <a:gd name="T79" fmla="*/ 1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"/>
                <a:gd name="T121" fmla="*/ 0 h 75"/>
                <a:gd name="T122" fmla="*/ 73 w 73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" h="75">
                  <a:moveTo>
                    <a:pt x="26" y="0"/>
                  </a:moveTo>
                  <a:lnTo>
                    <a:pt x="21" y="1"/>
                  </a:lnTo>
                  <a:lnTo>
                    <a:pt x="15" y="2"/>
                  </a:lnTo>
                  <a:lnTo>
                    <a:pt x="7" y="4"/>
                  </a:lnTo>
                  <a:lnTo>
                    <a:pt x="0" y="7"/>
                  </a:lnTo>
                  <a:lnTo>
                    <a:pt x="0" y="17"/>
                  </a:lnTo>
                  <a:lnTo>
                    <a:pt x="2" y="30"/>
                  </a:lnTo>
                  <a:lnTo>
                    <a:pt x="2" y="40"/>
                  </a:lnTo>
                  <a:lnTo>
                    <a:pt x="3" y="46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1"/>
                  </a:lnTo>
                  <a:lnTo>
                    <a:pt x="20" y="37"/>
                  </a:lnTo>
                  <a:lnTo>
                    <a:pt x="22" y="33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30" y="32"/>
                  </a:lnTo>
                  <a:lnTo>
                    <a:pt x="34" y="34"/>
                  </a:lnTo>
                  <a:lnTo>
                    <a:pt x="36" y="35"/>
                  </a:lnTo>
                  <a:lnTo>
                    <a:pt x="36" y="40"/>
                  </a:lnTo>
                  <a:lnTo>
                    <a:pt x="38" y="49"/>
                  </a:lnTo>
                  <a:lnTo>
                    <a:pt x="40" y="59"/>
                  </a:lnTo>
                  <a:lnTo>
                    <a:pt x="40" y="64"/>
                  </a:lnTo>
                  <a:lnTo>
                    <a:pt x="41" y="65"/>
                  </a:lnTo>
                  <a:lnTo>
                    <a:pt x="42" y="68"/>
                  </a:lnTo>
                  <a:lnTo>
                    <a:pt x="44" y="69"/>
                  </a:lnTo>
                  <a:lnTo>
                    <a:pt x="47" y="69"/>
                  </a:lnTo>
                  <a:lnTo>
                    <a:pt x="50" y="69"/>
                  </a:lnTo>
                  <a:lnTo>
                    <a:pt x="55" y="70"/>
                  </a:lnTo>
                  <a:lnTo>
                    <a:pt x="59" y="72"/>
                  </a:lnTo>
                  <a:lnTo>
                    <a:pt x="64" y="73"/>
                  </a:lnTo>
                  <a:lnTo>
                    <a:pt x="66" y="75"/>
                  </a:lnTo>
                  <a:lnTo>
                    <a:pt x="68" y="75"/>
                  </a:lnTo>
                  <a:lnTo>
                    <a:pt x="70" y="75"/>
                  </a:lnTo>
                  <a:lnTo>
                    <a:pt x="72" y="73"/>
                  </a:lnTo>
                  <a:lnTo>
                    <a:pt x="73" y="71"/>
                  </a:lnTo>
                  <a:lnTo>
                    <a:pt x="73" y="68"/>
                  </a:lnTo>
                  <a:lnTo>
                    <a:pt x="72" y="64"/>
                  </a:lnTo>
                  <a:lnTo>
                    <a:pt x="68" y="62"/>
                  </a:lnTo>
                  <a:lnTo>
                    <a:pt x="64" y="60"/>
                  </a:lnTo>
                  <a:lnTo>
                    <a:pt x="62" y="60"/>
                  </a:lnTo>
                  <a:lnTo>
                    <a:pt x="59" y="59"/>
                  </a:lnTo>
                  <a:lnTo>
                    <a:pt x="57" y="59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3" y="59"/>
                  </a:lnTo>
                  <a:lnTo>
                    <a:pt x="52" y="56"/>
                  </a:lnTo>
                  <a:lnTo>
                    <a:pt x="52" y="53"/>
                  </a:lnTo>
                  <a:lnTo>
                    <a:pt x="52" y="50"/>
                  </a:lnTo>
                  <a:lnTo>
                    <a:pt x="51" y="49"/>
                  </a:lnTo>
                  <a:lnTo>
                    <a:pt x="51" y="47"/>
                  </a:lnTo>
                  <a:lnTo>
                    <a:pt x="51" y="44"/>
                  </a:lnTo>
                  <a:lnTo>
                    <a:pt x="51" y="41"/>
                  </a:lnTo>
                  <a:lnTo>
                    <a:pt x="50" y="39"/>
                  </a:lnTo>
                  <a:lnTo>
                    <a:pt x="51" y="37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5" y="22"/>
                  </a:lnTo>
                  <a:lnTo>
                    <a:pt x="53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49" y="15"/>
                  </a:lnTo>
                  <a:lnTo>
                    <a:pt x="47" y="12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41" y="4"/>
                  </a:lnTo>
                  <a:lnTo>
                    <a:pt x="36" y="3"/>
                  </a:lnTo>
                  <a:lnTo>
                    <a:pt x="32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19"/>
            <p:cNvSpPr>
              <a:spLocks/>
            </p:cNvSpPr>
            <p:nvPr/>
          </p:nvSpPr>
          <p:spPr bwMode="auto">
            <a:xfrm>
              <a:off x="4962" y="2111"/>
              <a:ext cx="14" cy="11"/>
            </a:xfrm>
            <a:custGeom>
              <a:avLst/>
              <a:gdLst>
                <a:gd name="T0" fmla="*/ 0 w 18"/>
                <a:gd name="T1" fmla="*/ 7 h 12"/>
                <a:gd name="T2" fmla="*/ 1 w 18"/>
                <a:gd name="T3" fmla="*/ 6 h 12"/>
                <a:gd name="T4" fmla="*/ 2 w 18"/>
                <a:gd name="T5" fmla="*/ 6 h 12"/>
                <a:gd name="T6" fmla="*/ 2 w 18"/>
                <a:gd name="T7" fmla="*/ 6 h 12"/>
                <a:gd name="T8" fmla="*/ 3 w 18"/>
                <a:gd name="T9" fmla="*/ 2 h 12"/>
                <a:gd name="T10" fmla="*/ 4 w 18"/>
                <a:gd name="T11" fmla="*/ 2 h 12"/>
                <a:gd name="T12" fmla="*/ 5 w 18"/>
                <a:gd name="T13" fmla="*/ 2 h 12"/>
                <a:gd name="T14" fmla="*/ 7 w 18"/>
                <a:gd name="T15" fmla="*/ 1 h 12"/>
                <a:gd name="T16" fmla="*/ 7 w 18"/>
                <a:gd name="T17" fmla="*/ 0 h 12"/>
                <a:gd name="T18" fmla="*/ 7 w 18"/>
                <a:gd name="T19" fmla="*/ 0 h 12"/>
                <a:gd name="T20" fmla="*/ 9 w 18"/>
                <a:gd name="T21" fmla="*/ 0 h 12"/>
                <a:gd name="T22" fmla="*/ 9 w 18"/>
                <a:gd name="T23" fmla="*/ 1 h 12"/>
                <a:gd name="T24" fmla="*/ 9 w 18"/>
                <a:gd name="T25" fmla="*/ 1 h 12"/>
                <a:gd name="T26" fmla="*/ 7 w 18"/>
                <a:gd name="T27" fmla="*/ 3 h 12"/>
                <a:gd name="T28" fmla="*/ 7 w 18"/>
                <a:gd name="T29" fmla="*/ 4 h 12"/>
                <a:gd name="T30" fmla="*/ 7 w 18"/>
                <a:gd name="T31" fmla="*/ 6 h 12"/>
                <a:gd name="T32" fmla="*/ 7 w 18"/>
                <a:gd name="T33" fmla="*/ 6 h 12"/>
                <a:gd name="T34" fmla="*/ 6 w 18"/>
                <a:gd name="T35" fmla="*/ 7 h 12"/>
                <a:gd name="T36" fmla="*/ 6 w 18"/>
                <a:gd name="T37" fmla="*/ 7 h 12"/>
                <a:gd name="T38" fmla="*/ 5 w 18"/>
                <a:gd name="T39" fmla="*/ 8 h 12"/>
                <a:gd name="T40" fmla="*/ 5 w 18"/>
                <a:gd name="T41" fmla="*/ 9 h 12"/>
                <a:gd name="T42" fmla="*/ 4 w 18"/>
                <a:gd name="T43" fmla="*/ 9 h 12"/>
                <a:gd name="T44" fmla="*/ 2 w 18"/>
                <a:gd name="T45" fmla="*/ 9 h 12"/>
                <a:gd name="T46" fmla="*/ 1 w 18"/>
                <a:gd name="T47" fmla="*/ 9 h 12"/>
                <a:gd name="T48" fmla="*/ 0 w 18"/>
                <a:gd name="T49" fmla="*/ 7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2"/>
                <a:gd name="T77" fmla="*/ 18 w 18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2">
                  <a:moveTo>
                    <a:pt x="0" y="10"/>
                  </a:moveTo>
                  <a:lnTo>
                    <a:pt x="1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1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20"/>
            <p:cNvSpPr>
              <a:spLocks/>
            </p:cNvSpPr>
            <p:nvPr/>
          </p:nvSpPr>
          <p:spPr bwMode="auto">
            <a:xfrm>
              <a:off x="5028" y="2080"/>
              <a:ext cx="8" cy="12"/>
            </a:xfrm>
            <a:custGeom>
              <a:avLst/>
              <a:gdLst>
                <a:gd name="T0" fmla="*/ 3 w 10"/>
                <a:gd name="T1" fmla="*/ 4 h 14"/>
                <a:gd name="T2" fmla="*/ 3 w 10"/>
                <a:gd name="T3" fmla="*/ 3 h 14"/>
                <a:gd name="T4" fmla="*/ 3 w 10"/>
                <a:gd name="T5" fmla="*/ 1 h 14"/>
                <a:gd name="T6" fmla="*/ 2 w 10"/>
                <a:gd name="T7" fmla="*/ 0 h 14"/>
                <a:gd name="T8" fmla="*/ 2 w 10"/>
                <a:gd name="T9" fmla="*/ 0 h 14"/>
                <a:gd name="T10" fmla="*/ 1 w 10"/>
                <a:gd name="T11" fmla="*/ 0 h 14"/>
                <a:gd name="T12" fmla="*/ 0 w 10"/>
                <a:gd name="T13" fmla="*/ 1 h 14"/>
                <a:gd name="T14" fmla="*/ 0 w 10"/>
                <a:gd name="T15" fmla="*/ 3 h 14"/>
                <a:gd name="T16" fmla="*/ 0 w 10"/>
                <a:gd name="T17" fmla="*/ 3 h 14"/>
                <a:gd name="T18" fmla="*/ 0 w 10"/>
                <a:gd name="T19" fmla="*/ 3 h 14"/>
                <a:gd name="T20" fmla="*/ 1 w 10"/>
                <a:gd name="T21" fmla="*/ 5 h 14"/>
                <a:gd name="T22" fmla="*/ 2 w 10"/>
                <a:gd name="T23" fmla="*/ 7 h 14"/>
                <a:gd name="T24" fmla="*/ 3 w 10"/>
                <a:gd name="T25" fmla="*/ 8 h 14"/>
                <a:gd name="T26" fmla="*/ 4 w 10"/>
                <a:gd name="T27" fmla="*/ 9 h 14"/>
                <a:gd name="T28" fmla="*/ 5 w 10"/>
                <a:gd name="T29" fmla="*/ 9 h 14"/>
                <a:gd name="T30" fmla="*/ 5 w 10"/>
                <a:gd name="T31" fmla="*/ 8 h 14"/>
                <a:gd name="T32" fmla="*/ 5 w 10"/>
                <a:gd name="T33" fmla="*/ 7 h 14"/>
                <a:gd name="T34" fmla="*/ 4 w 10"/>
                <a:gd name="T35" fmla="*/ 7 h 14"/>
                <a:gd name="T36" fmla="*/ 4 w 10"/>
                <a:gd name="T37" fmla="*/ 6 h 14"/>
                <a:gd name="T38" fmla="*/ 4 w 10"/>
                <a:gd name="T39" fmla="*/ 5 h 14"/>
                <a:gd name="T40" fmla="*/ 3 w 10"/>
                <a:gd name="T41" fmla="*/ 4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4"/>
                <a:gd name="T65" fmla="*/ 10 w 10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4">
                  <a:moveTo>
                    <a:pt x="6" y="7"/>
                  </a:moveTo>
                  <a:lnTo>
                    <a:pt x="6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9" y="11"/>
                  </a:lnTo>
                  <a:lnTo>
                    <a:pt x="8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21"/>
            <p:cNvSpPr>
              <a:spLocks/>
            </p:cNvSpPr>
            <p:nvPr/>
          </p:nvSpPr>
          <p:spPr bwMode="auto">
            <a:xfrm>
              <a:off x="4956" y="2084"/>
              <a:ext cx="11" cy="8"/>
            </a:xfrm>
            <a:custGeom>
              <a:avLst/>
              <a:gdLst>
                <a:gd name="T0" fmla="*/ 6 w 15"/>
                <a:gd name="T1" fmla="*/ 2 h 10"/>
                <a:gd name="T2" fmla="*/ 4 w 15"/>
                <a:gd name="T3" fmla="*/ 4 h 10"/>
                <a:gd name="T4" fmla="*/ 3 w 15"/>
                <a:gd name="T5" fmla="*/ 5 h 10"/>
                <a:gd name="T6" fmla="*/ 1 w 15"/>
                <a:gd name="T7" fmla="*/ 5 h 10"/>
                <a:gd name="T8" fmla="*/ 0 w 15"/>
                <a:gd name="T9" fmla="*/ 5 h 10"/>
                <a:gd name="T10" fmla="*/ 1 w 15"/>
                <a:gd name="T11" fmla="*/ 3 h 10"/>
                <a:gd name="T12" fmla="*/ 1 w 15"/>
                <a:gd name="T13" fmla="*/ 2 h 10"/>
                <a:gd name="T14" fmla="*/ 2 w 15"/>
                <a:gd name="T15" fmla="*/ 2 h 10"/>
                <a:gd name="T16" fmla="*/ 3 w 15"/>
                <a:gd name="T17" fmla="*/ 0 h 10"/>
                <a:gd name="T18" fmla="*/ 4 w 15"/>
                <a:gd name="T19" fmla="*/ 0 h 10"/>
                <a:gd name="T20" fmla="*/ 5 w 15"/>
                <a:gd name="T21" fmla="*/ 2 h 10"/>
                <a:gd name="T22" fmla="*/ 5 w 15"/>
                <a:gd name="T23" fmla="*/ 2 h 10"/>
                <a:gd name="T24" fmla="*/ 6 w 15"/>
                <a:gd name="T25" fmla="*/ 2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0"/>
                <a:gd name="T41" fmla="*/ 15 w 15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0">
                  <a:moveTo>
                    <a:pt x="15" y="5"/>
                  </a:moveTo>
                  <a:lnTo>
                    <a:pt x="11" y="7"/>
                  </a:lnTo>
                  <a:lnTo>
                    <a:pt x="7" y="9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22"/>
            <p:cNvSpPr>
              <a:spLocks/>
            </p:cNvSpPr>
            <p:nvPr/>
          </p:nvSpPr>
          <p:spPr bwMode="auto">
            <a:xfrm>
              <a:off x="4947" y="1999"/>
              <a:ext cx="40" cy="54"/>
            </a:xfrm>
            <a:custGeom>
              <a:avLst/>
              <a:gdLst>
                <a:gd name="T0" fmla="*/ 3 w 48"/>
                <a:gd name="T1" fmla="*/ 31 h 65"/>
                <a:gd name="T2" fmla="*/ 1 w 48"/>
                <a:gd name="T3" fmla="*/ 34 h 65"/>
                <a:gd name="T4" fmla="*/ 1 w 48"/>
                <a:gd name="T5" fmla="*/ 35 h 65"/>
                <a:gd name="T6" fmla="*/ 2 w 48"/>
                <a:gd name="T7" fmla="*/ 37 h 65"/>
                <a:gd name="T8" fmla="*/ 3 w 48"/>
                <a:gd name="T9" fmla="*/ 37 h 65"/>
                <a:gd name="T10" fmla="*/ 4 w 48"/>
                <a:gd name="T11" fmla="*/ 37 h 65"/>
                <a:gd name="T12" fmla="*/ 6 w 48"/>
                <a:gd name="T13" fmla="*/ 37 h 65"/>
                <a:gd name="T14" fmla="*/ 6 w 48"/>
                <a:gd name="T15" fmla="*/ 37 h 65"/>
                <a:gd name="T16" fmla="*/ 7 w 48"/>
                <a:gd name="T17" fmla="*/ 36 h 65"/>
                <a:gd name="T18" fmla="*/ 8 w 48"/>
                <a:gd name="T19" fmla="*/ 35 h 65"/>
                <a:gd name="T20" fmla="*/ 11 w 48"/>
                <a:gd name="T21" fmla="*/ 35 h 65"/>
                <a:gd name="T22" fmla="*/ 14 w 48"/>
                <a:gd name="T23" fmla="*/ 35 h 65"/>
                <a:gd name="T24" fmla="*/ 18 w 48"/>
                <a:gd name="T25" fmla="*/ 35 h 65"/>
                <a:gd name="T26" fmla="*/ 21 w 48"/>
                <a:gd name="T27" fmla="*/ 36 h 65"/>
                <a:gd name="T28" fmla="*/ 23 w 48"/>
                <a:gd name="T29" fmla="*/ 37 h 65"/>
                <a:gd name="T30" fmla="*/ 23 w 48"/>
                <a:gd name="T31" fmla="*/ 37 h 65"/>
                <a:gd name="T32" fmla="*/ 24 w 48"/>
                <a:gd name="T33" fmla="*/ 37 h 65"/>
                <a:gd name="T34" fmla="*/ 23 w 48"/>
                <a:gd name="T35" fmla="*/ 35 h 65"/>
                <a:gd name="T36" fmla="*/ 21 w 48"/>
                <a:gd name="T37" fmla="*/ 32 h 65"/>
                <a:gd name="T38" fmla="*/ 15 w 48"/>
                <a:gd name="T39" fmla="*/ 31 h 65"/>
                <a:gd name="T40" fmla="*/ 8 w 48"/>
                <a:gd name="T41" fmla="*/ 29 h 65"/>
                <a:gd name="T42" fmla="*/ 9 w 48"/>
                <a:gd name="T43" fmla="*/ 22 h 65"/>
                <a:gd name="T44" fmla="*/ 13 w 48"/>
                <a:gd name="T45" fmla="*/ 15 h 65"/>
                <a:gd name="T46" fmla="*/ 15 w 48"/>
                <a:gd name="T47" fmla="*/ 12 h 65"/>
                <a:gd name="T48" fmla="*/ 19 w 48"/>
                <a:gd name="T49" fmla="*/ 8 h 65"/>
                <a:gd name="T50" fmla="*/ 23 w 48"/>
                <a:gd name="T51" fmla="*/ 4 h 65"/>
                <a:gd name="T52" fmla="*/ 28 w 48"/>
                <a:gd name="T53" fmla="*/ 0 h 65"/>
                <a:gd name="T54" fmla="*/ 27 w 48"/>
                <a:gd name="T55" fmla="*/ 0 h 65"/>
                <a:gd name="T56" fmla="*/ 25 w 48"/>
                <a:gd name="T57" fmla="*/ 0 h 65"/>
                <a:gd name="T58" fmla="*/ 23 w 48"/>
                <a:gd name="T59" fmla="*/ 0 h 65"/>
                <a:gd name="T60" fmla="*/ 22 w 48"/>
                <a:gd name="T61" fmla="*/ 1 h 65"/>
                <a:gd name="T62" fmla="*/ 19 w 48"/>
                <a:gd name="T63" fmla="*/ 2 h 65"/>
                <a:gd name="T64" fmla="*/ 14 w 48"/>
                <a:gd name="T65" fmla="*/ 5 h 65"/>
                <a:gd name="T66" fmla="*/ 12 w 48"/>
                <a:gd name="T67" fmla="*/ 8 h 65"/>
                <a:gd name="T68" fmla="*/ 7 w 48"/>
                <a:gd name="T69" fmla="*/ 16 h 65"/>
                <a:gd name="T70" fmla="*/ 6 w 48"/>
                <a:gd name="T71" fmla="*/ 22 h 65"/>
                <a:gd name="T72" fmla="*/ 6 w 48"/>
                <a:gd name="T73" fmla="*/ 27 h 65"/>
                <a:gd name="T74" fmla="*/ 5 w 48"/>
                <a:gd name="T75" fmla="*/ 28 h 65"/>
                <a:gd name="T76" fmla="*/ 4 w 48"/>
                <a:gd name="T77" fmla="*/ 29 h 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"/>
                <a:gd name="T118" fmla="*/ 0 h 65"/>
                <a:gd name="T119" fmla="*/ 48 w 48"/>
                <a:gd name="T120" fmla="*/ 65 h 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" h="65">
                  <a:moveTo>
                    <a:pt x="7" y="51"/>
                  </a:moveTo>
                  <a:lnTo>
                    <a:pt x="5" y="53"/>
                  </a:lnTo>
                  <a:lnTo>
                    <a:pt x="2" y="57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5" y="65"/>
                  </a:lnTo>
                  <a:lnTo>
                    <a:pt x="6" y="65"/>
                  </a:lnTo>
                  <a:lnTo>
                    <a:pt x="7" y="65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10" y="65"/>
                  </a:lnTo>
                  <a:lnTo>
                    <a:pt x="10" y="64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4" y="61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3" y="62"/>
                  </a:lnTo>
                  <a:lnTo>
                    <a:pt x="36" y="62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5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8" y="58"/>
                  </a:lnTo>
                  <a:lnTo>
                    <a:pt x="36" y="57"/>
                  </a:lnTo>
                  <a:lnTo>
                    <a:pt x="31" y="56"/>
                  </a:lnTo>
                  <a:lnTo>
                    <a:pt x="25" y="53"/>
                  </a:lnTo>
                  <a:lnTo>
                    <a:pt x="20" y="52"/>
                  </a:lnTo>
                  <a:lnTo>
                    <a:pt x="15" y="51"/>
                  </a:lnTo>
                  <a:lnTo>
                    <a:pt x="15" y="44"/>
                  </a:lnTo>
                  <a:lnTo>
                    <a:pt x="16" y="37"/>
                  </a:lnTo>
                  <a:lnTo>
                    <a:pt x="18" y="31"/>
                  </a:lnTo>
                  <a:lnTo>
                    <a:pt x="21" y="27"/>
                  </a:lnTo>
                  <a:lnTo>
                    <a:pt x="23" y="23"/>
                  </a:lnTo>
                  <a:lnTo>
                    <a:pt x="27" y="20"/>
                  </a:lnTo>
                  <a:lnTo>
                    <a:pt x="30" y="17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9" y="7"/>
                  </a:lnTo>
                  <a:lnTo>
                    <a:pt x="44" y="4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5" y="3"/>
                  </a:lnTo>
                  <a:lnTo>
                    <a:pt x="32" y="5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2" y="28"/>
                  </a:lnTo>
                  <a:lnTo>
                    <a:pt x="10" y="32"/>
                  </a:lnTo>
                  <a:lnTo>
                    <a:pt x="10" y="37"/>
                  </a:lnTo>
                  <a:lnTo>
                    <a:pt x="9" y="43"/>
                  </a:lnTo>
                  <a:lnTo>
                    <a:pt x="9" y="47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8" y="50"/>
                  </a:lnTo>
                  <a:lnTo>
                    <a:pt x="7" y="51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23"/>
            <p:cNvSpPr>
              <a:spLocks/>
            </p:cNvSpPr>
            <p:nvPr/>
          </p:nvSpPr>
          <p:spPr bwMode="auto">
            <a:xfrm>
              <a:off x="4969" y="2065"/>
              <a:ext cx="32" cy="20"/>
            </a:xfrm>
            <a:custGeom>
              <a:avLst/>
              <a:gdLst>
                <a:gd name="T0" fmla="*/ 3 w 38"/>
                <a:gd name="T1" fmla="*/ 5 h 23"/>
                <a:gd name="T2" fmla="*/ 4 w 38"/>
                <a:gd name="T3" fmla="*/ 4 h 23"/>
                <a:gd name="T4" fmla="*/ 7 w 38"/>
                <a:gd name="T5" fmla="*/ 3 h 23"/>
                <a:gd name="T6" fmla="*/ 8 w 38"/>
                <a:gd name="T7" fmla="*/ 3 h 23"/>
                <a:gd name="T8" fmla="*/ 9 w 38"/>
                <a:gd name="T9" fmla="*/ 1 h 23"/>
                <a:gd name="T10" fmla="*/ 10 w 38"/>
                <a:gd name="T11" fmla="*/ 1 h 23"/>
                <a:gd name="T12" fmla="*/ 11 w 38"/>
                <a:gd name="T13" fmla="*/ 0 h 23"/>
                <a:gd name="T14" fmla="*/ 11 w 38"/>
                <a:gd name="T15" fmla="*/ 0 h 23"/>
                <a:gd name="T16" fmla="*/ 12 w 38"/>
                <a:gd name="T17" fmla="*/ 0 h 23"/>
                <a:gd name="T18" fmla="*/ 13 w 38"/>
                <a:gd name="T19" fmla="*/ 1 h 23"/>
                <a:gd name="T20" fmla="*/ 16 w 38"/>
                <a:gd name="T21" fmla="*/ 1 h 23"/>
                <a:gd name="T22" fmla="*/ 17 w 38"/>
                <a:gd name="T23" fmla="*/ 1 h 23"/>
                <a:gd name="T24" fmla="*/ 18 w 38"/>
                <a:gd name="T25" fmla="*/ 2 h 23"/>
                <a:gd name="T26" fmla="*/ 20 w 38"/>
                <a:gd name="T27" fmla="*/ 3 h 23"/>
                <a:gd name="T28" fmla="*/ 20 w 38"/>
                <a:gd name="T29" fmla="*/ 3 h 23"/>
                <a:gd name="T30" fmla="*/ 22 w 38"/>
                <a:gd name="T31" fmla="*/ 4 h 23"/>
                <a:gd name="T32" fmla="*/ 23 w 38"/>
                <a:gd name="T33" fmla="*/ 5 h 23"/>
                <a:gd name="T34" fmla="*/ 23 w 38"/>
                <a:gd name="T35" fmla="*/ 6 h 23"/>
                <a:gd name="T36" fmla="*/ 23 w 38"/>
                <a:gd name="T37" fmla="*/ 6 h 23"/>
                <a:gd name="T38" fmla="*/ 23 w 38"/>
                <a:gd name="T39" fmla="*/ 6 h 23"/>
                <a:gd name="T40" fmla="*/ 22 w 38"/>
                <a:gd name="T41" fmla="*/ 6 h 23"/>
                <a:gd name="T42" fmla="*/ 20 w 38"/>
                <a:gd name="T43" fmla="*/ 6 h 23"/>
                <a:gd name="T44" fmla="*/ 19 w 38"/>
                <a:gd name="T45" fmla="*/ 5 h 23"/>
                <a:gd name="T46" fmla="*/ 16 w 38"/>
                <a:gd name="T47" fmla="*/ 5 h 23"/>
                <a:gd name="T48" fmla="*/ 13 w 38"/>
                <a:gd name="T49" fmla="*/ 6 h 23"/>
                <a:gd name="T50" fmla="*/ 13 w 38"/>
                <a:gd name="T51" fmla="*/ 6 h 23"/>
                <a:gd name="T52" fmla="*/ 13 w 38"/>
                <a:gd name="T53" fmla="*/ 7 h 23"/>
                <a:gd name="T54" fmla="*/ 13 w 38"/>
                <a:gd name="T55" fmla="*/ 8 h 23"/>
                <a:gd name="T56" fmla="*/ 12 w 38"/>
                <a:gd name="T57" fmla="*/ 8 h 23"/>
                <a:gd name="T58" fmla="*/ 10 w 38"/>
                <a:gd name="T59" fmla="*/ 8 h 23"/>
                <a:gd name="T60" fmla="*/ 7 w 38"/>
                <a:gd name="T61" fmla="*/ 10 h 23"/>
                <a:gd name="T62" fmla="*/ 3 w 38"/>
                <a:gd name="T63" fmla="*/ 12 h 23"/>
                <a:gd name="T64" fmla="*/ 2 w 38"/>
                <a:gd name="T65" fmla="*/ 15 h 23"/>
                <a:gd name="T66" fmla="*/ 0 w 38"/>
                <a:gd name="T67" fmla="*/ 15 h 23"/>
                <a:gd name="T68" fmla="*/ 0 w 38"/>
                <a:gd name="T69" fmla="*/ 14 h 23"/>
                <a:gd name="T70" fmla="*/ 0 w 38"/>
                <a:gd name="T71" fmla="*/ 13 h 23"/>
                <a:gd name="T72" fmla="*/ 0 w 38"/>
                <a:gd name="T73" fmla="*/ 11 h 23"/>
                <a:gd name="T74" fmla="*/ 2 w 38"/>
                <a:gd name="T75" fmla="*/ 10 h 23"/>
                <a:gd name="T76" fmla="*/ 3 w 38"/>
                <a:gd name="T77" fmla="*/ 8 h 23"/>
                <a:gd name="T78" fmla="*/ 3 w 38"/>
                <a:gd name="T79" fmla="*/ 7 h 23"/>
                <a:gd name="T80" fmla="*/ 3 w 38"/>
                <a:gd name="T81" fmla="*/ 5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23"/>
                <a:gd name="T125" fmla="*/ 38 w 38"/>
                <a:gd name="T126" fmla="*/ 23 h 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23">
                  <a:moveTo>
                    <a:pt x="5" y="8"/>
                  </a:moveTo>
                  <a:lnTo>
                    <a:pt x="7" y="7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3" y="3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2" y="8"/>
                  </a:lnTo>
                  <a:lnTo>
                    <a:pt x="27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7" y="12"/>
                  </a:lnTo>
                  <a:lnTo>
                    <a:pt x="12" y="15"/>
                  </a:lnTo>
                  <a:lnTo>
                    <a:pt x="6" y="18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24"/>
            <p:cNvSpPr>
              <a:spLocks/>
            </p:cNvSpPr>
            <p:nvPr/>
          </p:nvSpPr>
          <p:spPr bwMode="auto">
            <a:xfrm>
              <a:off x="5044" y="1986"/>
              <a:ext cx="40" cy="45"/>
            </a:xfrm>
            <a:custGeom>
              <a:avLst/>
              <a:gdLst>
                <a:gd name="T0" fmla="*/ 26 w 49"/>
                <a:gd name="T1" fmla="*/ 27 h 53"/>
                <a:gd name="T2" fmla="*/ 22 w 49"/>
                <a:gd name="T3" fmla="*/ 21 h 53"/>
                <a:gd name="T4" fmla="*/ 22 w 49"/>
                <a:gd name="T5" fmla="*/ 19 h 53"/>
                <a:gd name="T6" fmla="*/ 24 w 49"/>
                <a:gd name="T7" fmla="*/ 19 h 53"/>
                <a:gd name="T8" fmla="*/ 22 w 49"/>
                <a:gd name="T9" fmla="*/ 17 h 53"/>
                <a:gd name="T10" fmla="*/ 20 w 49"/>
                <a:gd name="T11" fmla="*/ 12 h 53"/>
                <a:gd name="T12" fmla="*/ 16 w 49"/>
                <a:gd name="T13" fmla="*/ 8 h 53"/>
                <a:gd name="T14" fmla="*/ 7 w 49"/>
                <a:gd name="T15" fmla="*/ 3 h 53"/>
                <a:gd name="T16" fmla="*/ 4 w 49"/>
                <a:gd name="T17" fmla="*/ 1 h 53"/>
                <a:gd name="T18" fmla="*/ 5 w 49"/>
                <a:gd name="T19" fmla="*/ 2 h 53"/>
                <a:gd name="T20" fmla="*/ 4 w 49"/>
                <a:gd name="T21" fmla="*/ 3 h 53"/>
                <a:gd name="T22" fmla="*/ 4 w 49"/>
                <a:gd name="T23" fmla="*/ 3 h 53"/>
                <a:gd name="T24" fmla="*/ 5 w 49"/>
                <a:gd name="T25" fmla="*/ 4 h 53"/>
                <a:gd name="T26" fmla="*/ 8 w 49"/>
                <a:gd name="T27" fmla="*/ 8 h 53"/>
                <a:gd name="T28" fmla="*/ 8 w 49"/>
                <a:gd name="T29" fmla="*/ 8 h 53"/>
                <a:gd name="T30" fmla="*/ 2 w 49"/>
                <a:gd name="T31" fmla="*/ 6 h 53"/>
                <a:gd name="T32" fmla="*/ 2 w 49"/>
                <a:gd name="T33" fmla="*/ 7 h 53"/>
                <a:gd name="T34" fmla="*/ 2 w 49"/>
                <a:gd name="T35" fmla="*/ 8 h 53"/>
                <a:gd name="T36" fmla="*/ 2 w 49"/>
                <a:gd name="T37" fmla="*/ 9 h 53"/>
                <a:gd name="T38" fmla="*/ 7 w 49"/>
                <a:gd name="T39" fmla="*/ 10 h 53"/>
                <a:gd name="T40" fmla="*/ 11 w 49"/>
                <a:gd name="T41" fmla="*/ 12 h 53"/>
                <a:gd name="T42" fmla="*/ 17 w 49"/>
                <a:gd name="T43" fmla="*/ 17 h 53"/>
                <a:gd name="T44" fmla="*/ 17 w 49"/>
                <a:gd name="T45" fmla="*/ 19 h 53"/>
                <a:gd name="T46" fmla="*/ 13 w 49"/>
                <a:gd name="T47" fmla="*/ 17 h 53"/>
                <a:gd name="T48" fmla="*/ 11 w 49"/>
                <a:gd name="T49" fmla="*/ 15 h 53"/>
                <a:gd name="T50" fmla="*/ 9 w 49"/>
                <a:gd name="T51" fmla="*/ 14 h 53"/>
                <a:gd name="T52" fmla="*/ 7 w 49"/>
                <a:gd name="T53" fmla="*/ 14 h 53"/>
                <a:gd name="T54" fmla="*/ 4 w 49"/>
                <a:gd name="T55" fmla="*/ 14 h 53"/>
                <a:gd name="T56" fmla="*/ 7 w 49"/>
                <a:gd name="T57" fmla="*/ 14 h 53"/>
                <a:gd name="T58" fmla="*/ 11 w 49"/>
                <a:gd name="T59" fmla="*/ 17 h 53"/>
                <a:gd name="T60" fmla="*/ 15 w 49"/>
                <a:gd name="T61" fmla="*/ 19 h 53"/>
                <a:gd name="T62" fmla="*/ 19 w 49"/>
                <a:gd name="T63" fmla="*/ 21 h 53"/>
                <a:gd name="T64" fmla="*/ 21 w 49"/>
                <a:gd name="T65" fmla="*/ 24 h 53"/>
                <a:gd name="T66" fmla="*/ 25 w 49"/>
                <a:gd name="T67" fmla="*/ 30 h 53"/>
                <a:gd name="T68" fmla="*/ 27 w 49"/>
                <a:gd name="T69" fmla="*/ 31 h 53"/>
                <a:gd name="T70" fmla="*/ 27 w 49"/>
                <a:gd name="T71" fmla="*/ 31 h 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"/>
                <a:gd name="T109" fmla="*/ 0 h 53"/>
                <a:gd name="T110" fmla="*/ 49 w 49"/>
                <a:gd name="T111" fmla="*/ 53 h 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" h="53">
                  <a:moveTo>
                    <a:pt x="49" y="48"/>
                  </a:moveTo>
                  <a:lnTo>
                    <a:pt x="48" y="45"/>
                  </a:lnTo>
                  <a:lnTo>
                    <a:pt x="44" y="40"/>
                  </a:lnTo>
                  <a:lnTo>
                    <a:pt x="41" y="35"/>
                  </a:lnTo>
                  <a:lnTo>
                    <a:pt x="37" y="31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4" y="32"/>
                  </a:lnTo>
                  <a:lnTo>
                    <a:pt x="41" y="27"/>
                  </a:lnTo>
                  <a:lnTo>
                    <a:pt x="39" y="22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8"/>
                  </a:lnTo>
                  <a:lnTo>
                    <a:pt x="13" y="4"/>
                  </a:lnTo>
                  <a:lnTo>
                    <a:pt x="6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5" y="13"/>
                  </a:lnTo>
                  <a:lnTo>
                    <a:pt x="19" y="16"/>
                  </a:lnTo>
                  <a:lnTo>
                    <a:pt x="15" y="14"/>
                  </a:lnTo>
                  <a:lnTo>
                    <a:pt x="11" y="12"/>
                  </a:lnTo>
                  <a:lnTo>
                    <a:pt x="5" y="1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9" y="15"/>
                  </a:lnTo>
                  <a:lnTo>
                    <a:pt x="13" y="16"/>
                  </a:lnTo>
                  <a:lnTo>
                    <a:pt x="17" y="17"/>
                  </a:lnTo>
                  <a:lnTo>
                    <a:pt x="21" y="20"/>
                  </a:lnTo>
                  <a:lnTo>
                    <a:pt x="26" y="23"/>
                  </a:lnTo>
                  <a:lnTo>
                    <a:pt x="32" y="27"/>
                  </a:lnTo>
                  <a:lnTo>
                    <a:pt x="36" y="31"/>
                  </a:lnTo>
                  <a:lnTo>
                    <a:pt x="32" y="31"/>
                  </a:lnTo>
                  <a:lnTo>
                    <a:pt x="27" y="30"/>
                  </a:lnTo>
                  <a:lnTo>
                    <a:pt x="24" y="28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12" y="24"/>
                  </a:lnTo>
                  <a:lnTo>
                    <a:pt x="18" y="27"/>
                  </a:lnTo>
                  <a:lnTo>
                    <a:pt x="21" y="28"/>
                  </a:lnTo>
                  <a:lnTo>
                    <a:pt x="25" y="30"/>
                  </a:lnTo>
                  <a:lnTo>
                    <a:pt x="27" y="31"/>
                  </a:lnTo>
                  <a:lnTo>
                    <a:pt x="30" y="32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43" y="44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49" y="50"/>
                  </a:lnTo>
                  <a:lnTo>
                    <a:pt x="49" y="48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25"/>
            <p:cNvSpPr>
              <a:spLocks/>
            </p:cNvSpPr>
            <p:nvPr/>
          </p:nvSpPr>
          <p:spPr bwMode="auto">
            <a:xfrm>
              <a:off x="5053" y="2021"/>
              <a:ext cx="36" cy="76"/>
            </a:xfrm>
            <a:custGeom>
              <a:avLst/>
              <a:gdLst>
                <a:gd name="T0" fmla="*/ 24 w 44"/>
                <a:gd name="T1" fmla="*/ 12 h 88"/>
                <a:gd name="T2" fmla="*/ 24 w 44"/>
                <a:gd name="T3" fmla="*/ 16 h 88"/>
                <a:gd name="T4" fmla="*/ 24 w 44"/>
                <a:gd name="T5" fmla="*/ 29 h 88"/>
                <a:gd name="T6" fmla="*/ 20 w 44"/>
                <a:gd name="T7" fmla="*/ 36 h 88"/>
                <a:gd name="T8" fmla="*/ 19 w 44"/>
                <a:gd name="T9" fmla="*/ 43 h 88"/>
                <a:gd name="T10" fmla="*/ 20 w 44"/>
                <a:gd name="T11" fmla="*/ 49 h 88"/>
                <a:gd name="T12" fmla="*/ 16 w 44"/>
                <a:gd name="T13" fmla="*/ 52 h 88"/>
                <a:gd name="T14" fmla="*/ 14 w 44"/>
                <a:gd name="T15" fmla="*/ 55 h 88"/>
                <a:gd name="T16" fmla="*/ 11 w 44"/>
                <a:gd name="T17" fmla="*/ 55 h 88"/>
                <a:gd name="T18" fmla="*/ 9 w 44"/>
                <a:gd name="T19" fmla="*/ 54 h 88"/>
                <a:gd name="T20" fmla="*/ 6 w 44"/>
                <a:gd name="T21" fmla="*/ 54 h 88"/>
                <a:gd name="T22" fmla="*/ 2 w 44"/>
                <a:gd name="T23" fmla="*/ 52 h 88"/>
                <a:gd name="T24" fmla="*/ 0 w 44"/>
                <a:gd name="T25" fmla="*/ 45 h 88"/>
                <a:gd name="T26" fmla="*/ 0 w 44"/>
                <a:gd name="T27" fmla="*/ 39 h 88"/>
                <a:gd name="T28" fmla="*/ 0 w 44"/>
                <a:gd name="T29" fmla="*/ 35 h 88"/>
                <a:gd name="T30" fmla="*/ 2 w 44"/>
                <a:gd name="T31" fmla="*/ 30 h 88"/>
                <a:gd name="T32" fmla="*/ 2 w 44"/>
                <a:gd name="T33" fmla="*/ 31 h 88"/>
                <a:gd name="T34" fmla="*/ 3 w 44"/>
                <a:gd name="T35" fmla="*/ 35 h 88"/>
                <a:gd name="T36" fmla="*/ 5 w 44"/>
                <a:gd name="T37" fmla="*/ 35 h 88"/>
                <a:gd name="T38" fmla="*/ 5 w 44"/>
                <a:gd name="T39" fmla="*/ 31 h 88"/>
                <a:gd name="T40" fmla="*/ 6 w 44"/>
                <a:gd name="T41" fmla="*/ 29 h 88"/>
                <a:gd name="T42" fmla="*/ 6 w 44"/>
                <a:gd name="T43" fmla="*/ 24 h 88"/>
                <a:gd name="T44" fmla="*/ 6 w 44"/>
                <a:gd name="T45" fmla="*/ 25 h 88"/>
                <a:gd name="T46" fmla="*/ 8 w 44"/>
                <a:gd name="T47" fmla="*/ 30 h 88"/>
                <a:gd name="T48" fmla="*/ 9 w 44"/>
                <a:gd name="T49" fmla="*/ 27 h 88"/>
                <a:gd name="T50" fmla="*/ 9 w 44"/>
                <a:gd name="T51" fmla="*/ 25 h 88"/>
                <a:gd name="T52" fmla="*/ 11 w 44"/>
                <a:gd name="T53" fmla="*/ 24 h 88"/>
                <a:gd name="T54" fmla="*/ 12 w 44"/>
                <a:gd name="T55" fmla="*/ 25 h 88"/>
                <a:gd name="T56" fmla="*/ 13 w 44"/>
                <a:gd name="T57" fmla="*/ 22 h 88"/>
                <a:gd name="T58" fmla="*/ 16 w 44"/>
                <a:gd name="T59" fmla="*/ 16 h 88"/>
                <a:gd name="T60" fmla="*/ 16 w 44"/>
                <a:gd name="T61" fmla="*/ 22 h 88"/>
                <a:gd name="T62" fmla="*/ 18 w 44"/>
                <a:gd name="T63" fmla="*/ 20 h 88"/>
                <a:gd name="T64" fmla="*/ 19 w 44"/>
                <a:gd name="T65" fmla="*/ 19 h 88"/>
                <a:gd name="T66" fmla="*/ 17 w 44"/>
                <a:gd name="T67" fmla="*/ 14 h 88"/>
                <a:gd name="T68" fmla="*/ 16 w 44"/>
                <a:gd name="T69" fmla="*/ 11 h 88"/>
                <a:gd name="T70" fmla="*/ 12 w 44"/>
                <a:gd name="T71" fmla="*/ 8 h 88"/>
                <a:gd name="T72" fmla="*/ 13 w 44"/>
                <a:gd name="T73" fmla="*/ 8 h 88"/>
                <a:gd name="T74" fmla="*/ 16 w 44"/>
                <a:gd name="T75" fmla="*/ 6 h 88"/>
                <a:gd name="T76" fmla="*/ 9 w 44"/>
                <a:gd name="T77" fmla="*/ 0 h 88"/>
                <a:gd name="T78" fmla="*/ 16 w 44"/>
                <a:gd name="T79" fmla="*/ 4 h 88"/>
                <a:gd name="T80" fmla="*/ 19 w 44"/>
                <a:gd name="T81" fmla="*/ 9 h 88"/>
                <a:gd name="T82" fmla="*/ 20 w 44"/>
                <a:gd name="T83" fmla="*/ 10 h 88"/>
                <a:gd name="T84" fmla="*/ 22 w 44"/>
                <a:gd name="T85" fmla="*/ 11 h 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"/>
                <a:gd name="T130" fmla="*/ 0 h 88"/>
                <a:gd name="T131" fmla="*/ 44 w 44"/>
                <a:gd name="T132" fmla="*/ 88 h 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" h="88">
                  <a:moveTo>
                    <a:pt x="40" y="17"/>
                  </a:moveTo>
                  <a:lnTo>
                    <a:pt x="41" y="18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4" y="22"/>
                  </a:lnTo>
                  <a:lnTo>
                    <a:pt x="44" y="25"/>
                  </a:lnTo>
                  <a:lnTo>
                    <a:pt x="44" y="32"/>
                  </a:lnTo>
                  <a:lnTo>
                    <a:pt x="44" y="39"/>
                  </a:lnTo>
                  <a:lnTo>
                    <a:pt x="44" y="44"/>
                  </a:lnTo>
                  <a:lnTo>
                    <a:pt x="43" y="47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36" y="73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79"/>
                  </a:lnTo>
                  <a:lnTo>
                    <a:pt x="30" y="80"/>
                  </a:lnTo>
                  <a:lnTo>
                    <a:pt x="30" y="83"/>
                  </a:lnTo>
                  <a:lnTo>
                    <a:pt x="29" y="85"/>
                  </a:lnTo>
                  <a:lnTo>
                    <a:pt x="26" y="86"/>
                  </a:lnTo>
                  <a:lnTo>
                    <a:pt x="25" y="88"/>
                  </a:lnTo>
                  <a:lnTo>
                    <a:pt x="23" y="87"/>
                  </a:lnTo>
                  <a:lnTo>
                    <a:pt x="21" y="86"/>
                  </a:lnTo>
                  <a:lnTo>
                    <a:pt x="19" y="85"/>
                  </a:lnTo>
                  <a:lnTo>
                    <a:pt x="17" y="84"/>
                  </a:lnTo>
                  <a:lnTo>
                    <a:pt x="16" y="84"/>
                  </a:lnTo>
                  <a:lnTo>
                    <a:pt x="14" y="84"/>
                  </a:lnTo>
                  <a:lnTo>
                    <a:pt x="13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3"/>
                  </a:lnTo>
                  <a:lnTo>
                    <a:pt x="3" y="80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0"/>
                  </a:lnTo>
                  <a:lnTo>
                    <a:pt x="3" y="48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39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14" y="42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6" y="42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8" y="37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3" y="37"/>
                  </a:lnTo>
                  <a:lnTo>
                    <a:pt x="25" y="34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3" y="24"/>
                  </a:lnTo>
                  <a:lnTo>
                    <a:pt x="32" y="22"/>
                  </a:lnTo>
                  <a:lnTo>
                    <a:pt x="31" y="19"/>
                  </a:lnTo>
                  <a:lnTo>
                    <a:pt x="29" y="18"/>
                  </a:lnTo>
                  <a:lnTo>
                    <a:pt x="28" y="17"/>
                  </a:lnTo>
                  <a:lnTo>
                    <a:pt x="25" y="16"/>
                  </a:lnTo>
                  <a:lnTo>
                    <a:pt x="24" y="14"/>
                  </a:lnTo>
                  <a:lnTo>
                    <a:pt x="22" y="11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28" y="9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8" y="16"/>
                  </a:lnTo>
                  <a:lnTo>
                    <a:pt x="39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26"/>
            <p:cNvSpPr>
              <a:spLocks/>
            </p:cNvSpPr>
            <p:nvPr/>
          </p:nvSpPr>
          <p:spPr bwMode="auto">
            <a:xfrm>
              <a:off x="5028" y="2048"/>
              <a:ext cx="11" cy="10"/>
            </a:xfrm>
            <a:custGeom>
              <a:avLst/>
              <a:gdLst>
                <a:gd name="T0" fmla="*/ 5 w 14"/>
                <a:gd name="T1" fmla="*/ 5 h 10"/>
                <a:gd name="T2" fmla="*/ 5 w 14"/>
                <a:gd name="T3" fmla="*/ 6 h 10"/>
                <a:gd name="T4" fmla="*/ 6 w 14"/>
                <a:gd name="T5" fmla="*/ 8 h 10"/>
                <a:gd name="T6" fmla="*/ 6 w 14"/>
                <a:gd name="T7" fmla="*/ 9 h 10"/>
                <a:gd name="T8" fmla="*/ 7 w 14"/>
                <a:gd name="T9" fmla="*/ 10 h 10"/>
                <a:gd name="T10" fmla="*/ 4 w 14"/>
                <a:gd name="T11" fmla="*/ 9 h 10"/>
                <a:gd name="T12" fmla="*/ 2 w 14"/>
                <a:gd name="T13" fmla="*/ 7 h 10"/>
                <a:gd name="T14" fmla="*/ 1 w 14"/>
                <a:gd name="T15" fmla="*/ 3 h 10"/>
                <a:gd name="T16" fmla="*/ 0 w 14"/>
                <a:gd name="T17" fmla="*/ 0 h 10"/>
                <a:gd name="T18" fmla="*/ 2 w 14"/>
                <a:gd name="T19" fmla="*/ 1 h 10"/>
                <a:gd name="T20" fmla="*/ 2 w 14"/>
                <a:gd name="T21" fmla="*/ 2 h 10"/>
                <a:gd name="T22" fmla="*/ 4 w 14"/>
                <a:gd name="T23" fmla="*/ 3 h 10"/>
                <a:gd name="T24" fmla="*/ 5 w 14"/>
                <a:gd name="T25" fmla="*/ 5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9" y="5"/>
                  </a:moveTo>
                  <a:lnTo>
                    <a:pt x="10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4" y="10"/>
                  </a:lnTo>
                  <a:lnTo>
                    <a:pt x="8" y="9"/>
                  </a:lnTo>
                  <a:lnTo>
                    <a:pt x="4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27"/>
            <p:cNvSpPr>
              <a:spLocks/>
            </p:cNvSpPr>
            <p:nvPr/>
          </p:nvSpPr>
          <p:spPr bwMode="auto">
            <a:xfrm>
              <a:off x="5019" y="2033"/>
              <a:ext cx="19" cy="15"/>
            </a:xfrm>
            <a:custGeom>
              <a:avLst/>
              <a:gdLst>
                <a:gd name="T0" fmla="*/ 5 w 22"/>
                <a:gd name="T1" fmla="*/ 7 h 19"/>
                <a:gd name="T2" fmla="*/ 3 w 22"/>
                <a:gd name="T3" fmla="*/ 6 h 19"/>
                <a:gd name="T4" fmla="*/ 3 w 22"/>
                <a:gd name="T5" fmla="*/ 4 h 19"/>
                <a:gd name="T6" fmla="*/ 2 w 22"/>
                <a:gd name="T7" fmla="*/ 2 h 19"/>
                <a:gd name="T8" fmla="*/ 0 w 22"/>
                <a:gd name="T9" fmla="*/ 0 h 19"/>
                <a:gd name="T10" fmla="*/ 2 w 22"/>
                <a:gd name="T11" fmla="*/ 2 h 19"/>
                <a:gd name="T12" fmla="*/ 3 w 22"/>
                <a:gd name="T13" fmla="*/ 2 h 19"/>
                <a:gd name="T14" fmla="*/ 3 w 22"/>
                <a:gd name="T15" fmla="*/ 2 h 19"/>
                <a:gd name="T16" fmla="*/ 5 w 22"/>
                <a:gd name="T17" fmla="*/ 2 h 19"/>
                <a:gd name="T18" fmla="*/ 7 w 22"/>
                <a:gd name="T19" fmla="*/ 4 h 19"/>
                <a:gd name="T20" fmla="*/ 8 w 22"/>
                <a:gd name="T21" fmla="*/ 4 h 19"/>
                <a:gd name="T22" fmla="*/ 8 w 22"/>
                <a:gd name="T23" fmla="*/ 5 h 19"/>
                <a:gd name="T24" fmla="*/ 9 w 22"/>
                <a:gd name="T25" fmla="*/ 6 h 19"/>
                <a:gd name="T26" fmla="*/ 9 w 22"/>
                <a:gd name="T27" fmla="*/ 6 h 19"/>
                <a:gd name="T28" fmla="*/ 10 w 22"/>
                <a:gd name="T29" fmla="*/ 6 h 19"/>
                <a:gd name="T30" fmla="*/ 11 w 22"/>
                <a:gd name="T31" fmla="*/ 6 h 19"/>
                <a:gd name="T32" fmla="*/ 12 w 22"/>
                <a:gd name="T33" fmla="*/ 6 h 19"/>
                <a:gd name="T34" fmla="*/ 12 w 22"/>
                <a:gd name="T35" fmla="*/ 7 h 19"/>
                <a:gd name="T36" fmla="*/ 13 w 22"/>
                <a:gd name="T37" fmla="*/ 7 h 19"/>
                <a:gd name="T38" fmla="*/ 14 w 22"/>
                <a:gd name="T39" fmla="*/ 9 h 19"/>
                <a:gd name="T40" fmla="*/ 14 w 22"/>
                <a:gd name="T41" fmla="*/ 9 h 19"/>
                <a:gd name="T42" fmla="*/ 12 w 22"/>
                <a:gd name="T43" fmla="*/ 9 h 19"/>
                <a:gd name="T44" fmla="*/ 10 w 22"/>
                <a:gd name="T45" fmla="*/ 9 h 19"/>
                <a:gd name="T46" fmla="*/ 8 w 22"/>
                <a:gd name="T47" fmla="*/ 8 h 19"/>
                <a:gd name="T48" fmla="*/ 5 w 22"/>
                <a:gd name="T49" fmla="*/ 7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19"/>
                <a:gd name="T77" fmla="*/ 22 w 22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19">
                  <a:moveTo>
                    <a:pt x="8" y="15"/>
                  </a:move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5" y="18"/>
                  </a:lnTo>
                  <a:lnTo>
                    <a:pt x="12" y="17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28"/>
            <p:cNvSpPr>
              <a:spLocks/>
            </p:cNvSpPr>
            <p:nvPr/>
          </p:nvSpPr>
          <p:spPr bwMode="auto">
            <a:xfrm>
              <a:off x="4987" y="1984"/>
              <a:ext cx="37" cy="12"/>
            </a:xfrm>
            <a:custGeom>
              <a:avLst/>
              <a:gdLst>
                <a:gd name="T0" fmla="*/ 13 w 44"/>
                <a:gd name="T1" fmla="*/ 5 h 15"/>
                <a:gd name="T2" fmla="*/ 12 w 44"/>
                <a:gd name="T3" fmla="*/ 5 h 15"/>
                <a:gd name="T4" fmla="*/ 9 w 44"/>
                <a:gd name="T5" fmla="*/ 5 h 15"/>
                <a:gd name="T6" fmla="*/ 8 w 44"/>
                <a:gd name="T7" fmla="*/ 6 h 15"/>
                <a:gd name="T8" fmla="*/ 6 w 44"/>
                <a:gd name="T9" fmla="*/ 6 h 15"/>
                <a:gd name="T10" fmla="*/ 4 w 44"/>
                <a:gd name="T11" fmla="*/ 7 h 15"/>
                <a:gd name="T12" fmla="*/ 3 w 44"/>
                <a:gd name="T13" fmla="*/ 7 h 15"/>
                <a:gd name="T14" fmla="*/ 3 w 44"/>
                <a:gd name="T15" fmla="*/ 8 h 15"/>
                <a:gd name="T16" fmla="*/ 0 w 44"/>
                <a:gd name="T17" fmla="*/ 8 h 15"/>
                <a:gd name="T18" fmla="*/ 1 w 44"/>
                <a:gd name="T19" fmla="*/ 7 h 15"/>
                <a:gd name="T20" fmla="*/ 3 w 44"/>
                <a:gd name="T21" fmla="*/ 6 h 15"/>
                <a:gd name="T22" fmla="*/ 3 w 44"/>
                <a:gd name="T23" fmla="*/ 5 h 15"/>
                <a:gd name="T24" fmla="*/ 3 w 44"/>
                <a:gd name="T25" fmla="*/ 4 h 15"/>
                <a:gd name="T26" fmla="*/ 6 w 44"/>
                <a:gd name="T27" fmla="*/ 4 h 15"/>
                <a:gd name="T28" fmla="*/ 7 w 44"/>
                <a:gd name="T29" fmla="*/ 3 h 15"/>
                <a:gd name="T30" fmla="*/ 9 w 44"/>
                <a:gd name="T31" fmla="*/ 3 h 15"/>
                <a:gd name="T32" fmla="*/ 11 w 44"/>
                <a:gd name="T33" fmla="*/ 2 h 15"/>
                <a:gd name="T34" fmla="*/ 12 w 44"/>
                <a:gd name="T35" fmla="*/ 2 h 15"/>
                <a:gd name="T36" fmla="*/ 13 w 44"/>
                <a:gd name="T37" fmla="*/ 1 h 15"/>
                <a:gd name="T38" fmla="*/ 15 w 44"/>
                <a:gd name="T39" fmla="*/ 0 h 15"/>
                <a:gd name="T40" fmla="*/ 16 w 44"/>
                <a:gd name="T41" fmla="*/ 0 h 15"/>
                <a:gd name="T42" fmla="*/ 16 w 44"/>
                <a:gd name="T43" fmla="*/ 0 h 15"/>
                <a:gd name="T44" fmla="*/ 17 w 44"/>
                <a:gd name="T45" fmla="*/ 1 h 15"/>
                <a:gd name="T46" fmla="*/ 20 w 44"/>
                <a:gd name="T47" fmla="*/ 2 h 15"/>
                <a:gd name="T48" fmla="*/ 26 w 44"/>
                <a:gd name="T49" fmla="*/ 2 h 15"/>
                <a:gd name="T50" fmla="*/ 22 w 44"/>
                <a:gd name="T51" fmla="*/ 2 h 15"/>
                <a:gd name="T52" fmla="*/ 19 w 44"/>
                <a:gd name="T53" fmla="*/ 2 h 15"/>
                <a:gd name="T54" fmla="*/ 17 w 44"/>
                <a:gd name="T55" fmla="*/ 2 h 15"/>
                <a:gd name="T56" fmla="*/ 16 w 44"/>
                <a:gd name="T57" fmla="*/ 2 h 15"/>
                <a:gd name="T58" fmla="*/ 15 w 44"/>
                <a:gd name="T59" fmla="*/ 3 h 15"/>
                <a:gd name="T60" fmla="*/ 13 w 44"/>
                <a:gd name="T61" fmla="*/ 4 h 15"/>
                <a:gd name="T62" fmla="*/ 13 w 44"/>
                <a:gd name="T63" fmla="*/ 5 h 15"/>
                <a:gd name="T64" fmla="*/ 13 w 44"/>
                <a:gd name="T65" fmla="*/ 5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"/>
                <a:gd name="T100" fmla="*/ 0 h 15"/>
                <a:gd name="T101" fmla="*/ 44 w 44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" h="15">
                  <a:moveTo>
                    <a:pt x="21" y="9"/>
                  </a:moveTo>
                  <a:lnTo>
                    <a:pt x="20" y="10"/>
                  </a:lnTo>
                  <a:lnTo>
                    <a:pt x="16" y="10"/>
                  </a:lnTo>
                  <a:lnTo>
                    <a:pt x="13" y="11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6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44" y="2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5" y="6"/>
                  </a:lnTo>
                  <a:lnTo>
                    <a:pt x="23" y="8"/>
                  </a:lnTo>
                  <a:lnTo>
                    <a:pt x="22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129"/>
            <p:cNvSpPr>
              <a:spLocks/>
            </p:cNvSpPr>
            <p:nvPr/>
          </p:nvSpPr>
          <p:spPr bwMode="auto">
            <a:xfrm>
              <a:off x="5106" y="2161"/>
              <a:ext cx="22" cy="71"/>
            </a:xfrm>
            <a:custGeom>
              <a:avLst/>
              <a:gdLst>
                <a:gd name="T0" fmla="*/ 9 w 28"/>
                <a:gd name="T1" fmla="*/ 0 h 83"/>
                <a:gd name="T2" fmla="*/ 9 w 28"/>
                <a:gd name="T3" fmla="*/ 7 h 83"/>
                <a:gd name="T4" fmla="*/ 10 w 28"/>
                <a:gd name="T5" fmla="*/ 15 h 83"/>
                <a:gd name="T6" fmla="*/ 11 w 28"/>
                <a:gd name="T7" fmla="*/ 23 h 83"/>
                <a:gd name="T8" fmla="*/ 13 w 28"/>
                <a:gd name="T9" fmla="*/ 28 h 83"/>
                <a:gd name="T10" fmla="*/ 13 w 28"/>
                <a:gd name="T11" fmla="*/ 29 h 83"/>
                <a:gd name="T12" fmla="*/ 13 w 28"/>
                <a:gd name="T13" fmla="*/ 32 h 83"/>
                <a:gd name="T14" fmla="*/ 13 w 28"/>
                <a:gd name="T15" fmla="*/ 33 h 83"/>
                <a:gd name="T16" fmla="*/ 12 w 28"/>
                <a:gd name="T17" fmla="*/ 35 h 83"/>
                <a:gd name="T18" fmla="*/ 10 w 28"/>
                <a:gd name="T19" fmla="*/ 38 h 83"/>
                <a:gd name="T20" fmla="*/ 6 w 28"/>
                <a:gd name="T21" fmla="*/ 43 h 83"/>
                <a:gd name="T22" fmla="*/ 3 w 28"/>
                <a:gd name="T23" fmla="*/ 48 h 83"/>
                <a:gd name="T24" fmla="*/ 0 w 28"/>
                <a:gd name="T25" fmla="*/ 52 h 83"/>
                <a:gd name="T26" fmla="*/ 2 w 28"/>
                <a:gd name="T27" fmla="*/ 47 h 83"/>
                <a:gd name="T28" fmla="*/ 6 w 28"/>
                <a:gd name="T29" fmla="*/ 41 h 83"/>
                <a:gd name="T30" fmla="*/ 7 w 28"/>
                <a:gd name="T31" fmla="*/ 37 h 83"/>
                <a:gd name="T32" fmla="*/ 9 w 28"/>
                <a:gd name="T33" fmla="*/ 33 h 83"/>
                <a:gd name="T34" fmla="*/ 10 w 28"/>
                <a:gd name="T35" fmla="*/ 33 h 83"/>
                <a:gd name="T36" fmla="*/ 10 w 28"/>
                <a:gd name="T37" fmla="*/ 30 h 83"/>
                <a:gd name="T38" fmla="*/ 10 w 28"/>
                <a:gd name="T39" fmla="*/ 28 h 83"/>
                <a:gd name="T40" fmla="*/ 10 w 28"/>
                <a:gd name="T41" fmla="*/ 28 h 83"/>
                <a:gd name="T42" fmla="*/ 9 w 28"/>
                <a:gd name="T43" fmla="*/ 24 h 83"/>
                <a:gd name="T44" fmla="*/ 8 w 28"/>
                <a:gd name="T45" fmla="*/ 16 h 83"/>
                <a:gd name="T46" fmla="*/ 8 w 28"/>
                <a:gd name="T47" fmla="*/ 8 h 83"/>
                <a:gd name="T48" fmla="*/ 9 w 28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83"/>
                <a:gd name="T77" fmla="*/ 28 w 28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83">
                  <a:moveTo>
                    <a:pt x="19" y="0"/>
                  </a:moveTo>
                  <a:lnTo>
                    <a:pt x="19" y="11"/>
                  </a:lnTo>
                  <a:lnTo>
                    <a:pt x="20" y="24"/>
                  </a:lnTo>
                  <a:lnTo>
                    <a:pt x="23" y="37"/>
                  </a:lnTo>
                  <a:lnTo>
                    <a:pt x="26" y="44"/>
                  </a:lnTo>
                  <a:lnTo>
                    <a:pt x="28" y="47"/>
                  </a:lnTo>
                  <a:lnTo>
                    <a:pt x="28" y="50"/>
                  </a:lnTo>
                  <a:lnTo>
                    <a:pt x="27" y="54"/>
                  </a:lnTo>
                  <a:lnTo>
                    <a:pt x="24" y="56"/>
                  </a:lnTo>
                  <a:lnTo>
                    <a:pt x="20" y="61"/>
                  </a:lnTo>
                  <a:lnTo>
                    <a:pt x="13" y="69"/>
                  </a:lnTo>
                  <a:lnTo>
                    <a:pt x="6" y="77"/>
                  </a:lnTo>
                  <a:lnTo>
                    <a:pt x="0" y="83"/>
                  </a:lnTo>
                  <a:lnTo>
                    <a:pt x="5" y="75"/>
                  </a:lnTo>
                  <a:lnTo>
                    <a:pt x="11" y="65"/>
                  </a:lnTo>
                  <a:lnTo>
                    <a:pt x="15" y="58"/>
                  </a:lnTo>
                  <a:lnTo>
                    <a:pt x="19" y="54"/>
                  </a:lnTo>
                  <a:lnTo>
                    <a:pt x="20" y="52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0" y="44"/>
                  </a:lnTo>
                  <a:lnTo>
                    <a:pt x="19" y="38"/>
                  </a:lnTo>
                  <a:lnTo>
                    <a:pt x="17" y="26"/>
                  </a:lnTo>
                  <a:lnTo>
                    <a:pt x="17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30"/>
            <p:cNvSpPr>
              <a:spLocks/>
            </p:cNvSpPr>
            <p:nvPr/>
          </p:nvSpPr>
          <p:spPr bwMode="auto">
            <a:xfrm>
              <a:off x="5069" y="2249"/>
              <a:ext cx="117" cy="197"/>
            </a:xfrm>
            <a:custGeom>
              <a:avLst/>
              <a:gdLst>
                <a:gd name="T0" fmla="*/ 38 w 141"/>
                <a:gd name="T1" fmla="*/ 129 h 234"/>
                <a:gd name="T2" fmla="*/ 47 w 141"/>
                <a:gd name="T3" fmla="*/ 125 h 234"/>
                <a:gd name="T4" fmla="*/ 56 w 141"/>
                <a:gd name="T5" fmla="*/ 120 h 234"/>
                <a:gd name="T6" fmla="*/ 63 w 141"/>
                <a:gd name="T7" fmla="*/ 114 h 234"/>
                <a:gd name="T8" fmla="*/ 66 w 141"/>
                <a:gd name="T9" fmla="*/ 109 h 234"/>
                <a:gd name="T10" fmla="*/ 69 w 141"/>
                <a:gd name="T11" fmla="*/ 111 h 234"/>
                <a:gd name="T12" fmla="*/ 69 w 141"/>
                <a:gd name="T13" fmla="*/ 119 h 234"/>
                <a:gd name="T14" fmla="*/ 69 w 141"/>
                <a:gd name="T15" fmla="*/ 130 h 234"/>
                <a:gd name="T16" fmla="*/ 71 w 141"/>
                <a:gd name="T17" fmla="*/ 139 h 234"/>
                <a:gd name="T18" fmla="*/ 76 w 141"/>
                <a:gd name="T19" fmla="*/ 137 h 234"/>
                <a:gd name="T20" fmla="*/ 77 w 141"/>
                <a:gd name="T21" fmla="*/ 130 h 234"/>
                <a:gd name="T22" fmla="*/ 76 w 141"/>
                <a:gd name="T23" fmla="*/ 111 h 234"/>
                <a:gd name="T24" fmla="*/ 76 w 141"/>
                <a:gd name="T25" fmla="*/ 88 h 234"/>
                <a:gd name="T26" fmla="*/ 79 w 141"/>
                <a:gd name="T27" fmla="*/ 61 h 234"/>
                <a:gd name="T28" fmla="*/ 79 w 141"/>
                <a:gd name="T29" fmla="*/ 33 h 234"/>
                <a:gd name="T30" fmla="*/ 76 w 141"/>
                <a:gd name="T31" fmla="*/ 7 h 234"/>
                <a:gd name="T32" fmla="*/ 73 w 141"/>
                <a:gd name="T33" fmla="*/ 8 h 234"/>
                <a:gd name="T34" fmla="*/ 67 w 141"/>
                <a:gd name="T35" fmla="*/ 25 h 234"/>
                <a:gd name="T36" fmla="*/ 61 w 141"/>
                <a:gd name="T37" fmla="*/ 43 h 234"/>
                <a:gd name="T38" fmla="*/ 55 w 141"/>
                <a:gd name="T39" fmla="*/ 56 h 234"/>
                <a:gd name="T40" fmla="*/ 51 w 141"/>
                <a:gd name="T41" fmla="*/ 66 h 234"/>
                <a:gd name="T42" fmla="*/ 42 w 141"/>
                <a:gd name="T43" fmla="*/ 85 h 234"/>
                <a:gd name="T44" fmla="*/ 27 w 141"/>
                <a:gd name="T45" fmla="*/ 109 h 234"/>
                <a:gd name="T46" fmla="*/ 9 w 141"/>
                <a:gd name="T47" fmla="*/ 132 h 234"/>
                <a:gd name="T48" fmla="*/ 5 w 141"/>
                <a:gd name="T49" fmla="*/ 137 h 234"/>
                <a:gd name="T50" fmla="*/ 15 w 141"/>
                <a:gd name="T51" fmla="*/ 134 h 234"/>
                <a:gd name="T52" fmla="*/ 26 w 141"/>
                <a:gd name="T53" fmla="*/ 132 h 234"/>
                <a:gd name="T54" fmla="*/ 33 w 141"/>
                <a:gd name="T55" fmla="*/ 130 h 234"/>
                <a:gd name="T56" fmla="*/ 26 w 141"/>
                <a:gd name="T57" fmla="*/ 123 h 234"/>
                <a:gd name="T58" fmla="*/ 37 w 141"/>
                <a:gd name="T59" fmla="*/ 111 h 234"/>
                <a:gd name="T60" fmla="*/ 42 w 141"/>
                <a:gd name="T61" fmla="*/ 101 h 234"/>
                <a:gd name="T62" fmla="*/ 51 w 141"/>
                <a:gd name="T63" fmla="*/ 87 h 234"/>
                <a:gd name="T64" fmla="*/ 62 w 141"/>
                <a:gd name="T65" fmla="*/ 77 h 234"/>
                <a:gd name="T66" fmla="*/ 56 w 141"/>
                <a:gd name="T67" fmla="*/ 92 h 234"/>
                <a:gd name="T68" fmla="*/ 51 w 141"/>
                <a:gd name="T69" fmla="*/ 105 h 234"/>
                <a:gd name="T70" fmla="*/ 47 w 141"/>
                <a:gd name="T71" fmla="*/ 108 h 234"/>
                <a:gd name="T72" fmla="*/ 41 w 141"/>
                <a:gd name="T73" fmla="*/ 114 h 234"/>
                <a:gd name="T74" fmla="*/ 33 w 141"/>
                <a:gd name="T75" fmla="*/ 119 h 234"/>
                <a:gd name="T76" fmla="*/ 26 w 141"/>
                <a:gd name="T77" fmla="*/ 123 h 2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1"/>
                <a:gd name="T118" fmla="*/ 0 h 234"/>
                <a:gd name="T119" fmla="*/ 141 w 141"/>
                <a:gd name="T120" fmla="*/ 234 h 2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1" h="234">
                  <a:moveTo>
                    <a:pt x="63" y="217"/>
                  </a:moveTo>
                  <a:lnTo>
                    <a:pt x="68" y="216"/>
                  </a:lnTo>
                  <a:lnTo>
                    <a:pt x="75" y="214"/>
                  </a:lnTo>
                  <a:lnTo>
                    <a:pt x="83" y="210"/>
                  </a:lnTo>
                  <a:lnTo>
                    <a:pt x="91" y="206"/>
                  </a:lnTo>
                  <a:lnTo>
                    <a:pt x="98" y="201"/>
                  </a:lnTo>
                  <a:lnTo>
                    <a:pt x="105" y="196"/>
                  </a:lnTo>
                  <a:lnTo>
                    <a:pt x="110" y="192"/>
                  </a:lnTo>
                  <a:lnTo>
                    <a:pt x="113" y="187"/>
                  </a:lnTo>
                  <a:lnTo>
                    <a:pt x="116" y="184"/>
                  </a:lnTo>
                  <a:lnTo>
                    <a:pt x="118" y="184"/>
                  </a:lnTo>
                  <a:lnTo>
                    <a:pt x="120" y="186"/>
                  </a:lnTo>
                  <a:lnTo>
                    <a:pt x="121" y="191"/>
                  </a:lnTo>
                  <a:lnTo>
                    <a:pt x="121" y="198"/>
                  </a:lnTo>
                  <a:lnTo>
                    <a:pt x="121" y="207"/>
                  </a:lnTo>
                  <a:lnTo>
                    <a:pt x="121" y="218"/>
                  </a:lnTo>
                  <a:lnTo>
                    <a:pt x="120" y="234"/>
                  </a:lnTo>
                  <a:lnTo>
                    <a:pt x="124" y="233"/>
                  </a:lnTo>
                  <a:lnTo>
                    <a:pt x="128" y="232"/>
                  </a:lnTo>
                  <a:lnTo>
                    <a:pt x="132" y="230"/>
                  </a:lnTo>
                  <a:lnTo>
                    <a:pt x="135" y="228"/>
                  </a:lnTo>
                  <a:lnTo>
                    <a:pt x="135" y="217"/>
                  </a:lnTo>
                  <a:lnTo>
                    <a:pt x="134" y="203"/>
                  </a:lnTo>
                  <a:lnTo>
                    <a:pt x="132" y="186"/>
                  </a:lnTo>
                  <a:lnTo>
                    <a:pt x="132" y="162"/>
                  </a:lnTo>
                  <a:lnTo>
                    <a:pt x="133" y="149"/>
                  </a:lnTo>
                  <a:lnTo>
                    <a:pt x="134" y="130"/>
                  </a:lnTo>
                  <a:lnTo>
                    <a:pt x="138" y="103"/>
                  </a:lnTo>
                  <a:lnTo>
                    <a:pt x="141" y="73"/>
                  </a:lnTo>
                  <a:lnTo>
                    <a:pt x="139" y="55"/>
                  </a:lnTo>
                  <a:lnTo>
                    <a:pt x="135" y="32"/>
                  </a:lnTo>
                  <a:lnTo>
                    <a:pt x="134" y="12"/>
                  </a:lnTo>
                  <a:lnTo>
                    <a:pt x="133" y="0"/>
                  </a:lnTo>
                  <a:lnTo>
                    <a:pt x="128" y="14"/>
                  </a:lnTo>
                  <a:lnTo>
                    <a:pt x="124" y="28"/>
                  </a:lnTo>
                  <a:lnTo>
                    <a:pt x="118" y="43"/>
                  </a:lnTo>
                  <a:lnTo>
                    <a:pt x="112" y="58"/>
                  </a:lnTo>
                  <a:lnTo>
                    <a:pt x="106" y="72"/>
                  </a:lnTo>
                  <a:lnTo>
                    <a:pt x="101" y="83"/>
                  </a:lnTo>
                  <a:lnTo>
                    <a:pt x="97" y="94"/>
                  </a:lnTo>
                  <a:lnTo>
                    <a:pt x="94" y="101"/>
                  </a:lnTo>
                  <a:lnTo>
                    <a:pt x="89" y="110"/>
                  </a:lnTo>
                  <a:lnTo>
                    <a:pt x="82" y="124"/>
                  </a:lnTo>
                  <a:lnTo>
                    <a:pt x="73" y="142"/>
                  </a:lnTo>
                  <a:lnTo>
                    <a:pt x="61" y="163"/>
                  </a:lnTo>
                  <a:lnTo>
                    <a:pt x="48" y="184"/>
                  </a:lnTo>
                  <a:lnTo>
                    <a:pt x="33" y="204"/>
                  </a:lnTo>
                  <a:lnTo>
                    <a:pt x="16" y="222"/>
                  </a:lnTo>
                  <a:lnTo>
                    <a:pt x="0" y="234"/>
                  </a:lnTo>
                  <a:lnTo>
                    <a:pt x="8" y="231"/>
                  </a:lnTo>
                  <a:lnTo>
                    <a:pt x="18" y="229"/>
                  </a:lnTo>
                  <a:lnTo>
                    <a:pt x="27" y="225"/>
                  </a:lnTo>
                  <a:lnTo>
                    <a:pt x="36" y="223"/>
                  </a:lnTo>
                  <a:lnTo>
                    <a:pt x="45" y="221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3" y="217"/>
                  </a:lnTo>
                  <a:lnTo>
                    <a:pt x="44" y="207"/>
                  </a:lnTo>
                  <a:lnTo>
                    <a:pt x="56" y="196"/>
                  </a:lnTo>
                  <a:lnTo>
                    <a:pt x="64" y="187"/>
                  </a:lnTo>
                  <a:lnTo>
                    <a:pt x="70" y="178"/>
                  </a:lnTo>
                  <a:lnTo>
                    <a:pt x="74" y="169"/>
                  </a:lnTo>
                  <a:lnTo>
                    <a:pt x="81" y="157"/>
                  </a:lnTo>
                  <a:lnTo>
                    <a:pt x="90" y="145"/>
                  </a:lnTo>
                  <a:lnTo>
                    <a:pt x="101" y="134"/>
                  </a:lnTo>
                  <a:lnTo>
                    <a:pt x="108" y="128"/>
                  </a:lnTo>
                  <a:lnTo>
                    <a:pt x="104" y="140"/>
                  </a:lnTo>
                  <a:lnTo>
                    <a:pt x="99" y="155"/>
                  </a:lnTo>
                  <a:lnTo>
                    <a:pt x="95" y="169"/>
                  </a:lnTo>
                  <a:lnTo>
                    <a:pt x="90" y="176"/>
                  </a:lnTo>
                  <a:lnTo>
                    <a:pt x="88" y="178"/>
                  </a:lnTo>
                  <a:lnTo>
                    <a:pt x="83" y="180"/>
                  </a:lnTo>
                  <a:lnTo>
                    <a:pt x="79" y="185"/>
                  </a:lnTo>
                  <a:lnTo>
                    <a:pt x="72" y="191"/>
                  </a:lnTo>
                  <a:lnTo>
                    <a:pt x="65" y="195"/>
                  </a:lnTo>
                  <a:lnTo>
                    <a:pt x="58" y="200"/>
                  </a:lnTo>
                  <a:lnTo>
                    <a:pt x="51" y="204"/>
                  </a:lnTo>
                  <a:lnTo>
                    <a:pt x="44" y="207"/>
                  </a:lnTo>
                  <a:lnTo>
                    <a:pt x="63" y="217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31"/>
            <p:cNvSpPr>
              <a:spLocks/>
            </p:cNvSpPr>
            <p:nvPr/>
          </p:nvSpPr>
          <p:spPr bwMode="auto">
            <a:xfrm>
              <a:off x="4911" y="2296"/>
              <a:ext cx="31" cy="198"/>
            </a:xfrm>
            <a:custGeom>
              <a:avLst/>
              <a:gdLst>
                <a:gd name="T0" fmla="*/ 18 w 37"/>
                <a:gd name="T1" fmla="*/ 0 h 234"/>
                <a:gd name="T2" fmla="*/ 19 w 37"/>
                <a:gd name="T3" fmla="*/ 15 h 234"/>
                <a:gd name="T4" fmla="*/ 21 w 37"/>
                <a:gd name="T5" fmla="*/ 41 h 234"/>
                <a:gd name="T6" fmla="*/ 22 w 37"/>
                <a:gd name="T7" fmla="*/ 66 h 234"/>
                <a:gd name="T8" fmla="*/ 22 w 37"/>
                <a:gd name="T9" fmla="*/ 83 h 234"/>
                <a:gd name="T10" fmla="*/ 21 w 37"/>
                <a:gd name="T11" fmla="*/ 91 h 234"/>
                <a:gd name="T12" fmla="*/ 19 w 37"/>
                <a:gd name="T13" fmla="*/ 108 h 234"/>
                <a:gd name="T14" fmla="*/ 18 w 37"/>
                <a:gd name="T15" fmla="*/ 126 h 234"/>
                <a:gd name="T16" fmla="*/ 16 w 37"/>
                <a:gd name="T17" fmla="*/ 142 h 234"/>
                <a:gd name="T18" fmla="*/ 16 w 37"/>
                <a:gd name="T19" fmla="*/ 129 h 234"/>
                <a:gd name="T20" fmla="*/ 16 w 37"/>
                <a:gd name="T21" fmla="*/ 120 h 234"/>
                <a:gd name="T22" fmla="*/ 16 w 37"/>
                <a:gd name="T23" fmla="*/ 115 h 234"/>
                <a:gd name="T24" fmla="*/ 15 w 37"/>
                <a:gd name="T25" fmla="*/ 112 h 234"/>
                <a:gd name="T26" fmla="*/ 13 w 37"/>
                <a:gd name="T27" fmla="*/ 114 h 234"/>
                <a:gd name="T28" fmla="*/ 11 w 37"/>
                <a:gd name="T29" fmla="*/ 117 h 234"/>
                <a:gd name="T30" fmla="*/ 9 w 37"/>
                <a:gd name="T31" fmla="*/ 120 h 234"/>
                <a:gd name="T32" fmla="*/ 8 w 37"/>
                <a:gd name="T33" fmla="*/ 124 h 234"/>
                <a:gd name="T34" fmla="*/ 7 w 37"/>
                <a:gd name="T35" fmla="*/ 124 h 234"/>
                <a:gd name="T36" fmla="*/ 4 w 37"/>
                <a:gd name="T37" fmla="*/ 128 h 234"/>
                <a:gd name="T38" fmla="*/ 3 w 37"/>
                <a:gd name="T39" fmla="*/ 131 h 234"/>
                <a:gd name="T40" fmla="*/ 0 w 37"/>
                <a:gd name="T41" fmla="*/ 134 h 234"/>
                <a:gd name="T42" fmla="*/ 3 w 37"/>
                <a:gd name="T43" fmla="*/ 124 h 234"/>
                <a:gd name="T44" fmla="*/ 7 w 37"/>
                <a:gd name="T45" fmla="*/ 106 h 234"/>
                <a:gd name="T46" fmla="*/ 11 w 37"/>
                <a:gd name="T47" fmla="*/ 88 h 234"/>
                <a:gd name="T48" fmla="*/ 12 w 37"/>
                <a:gd name="T49" fmla="*/ 76 h 234"/>
                <a:gd name="T50" fmla="*/ 17 w 37"/>
                <a:gd name="T51" fmla="*/ 63 h 234"/>
                <a:gd name="T52" fmla="*/ 18 w 37"/>
                <a:gd name="T53" fmla="*/ 41 h 234"/>
                <a:gd name="T54" fmla="*/ 18 w 37"/>
                <a:gd name="T55" fmla="*/ 16 h 234"/>
                <a:gd name="T56" fmla="*/ 18 w 37"/>
                <a:gd name="T57" fmla="*/ 0 h 2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234"/>
                <a:gd name="T89" fmla="*/ 37 w 37"/>
                <a:gd name="T90" fmla="*/ 234 h 2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234">
                  <a:moveTo>
                    <a:pt x="31" y="0"/>
                  </a:moveTo>
                  <a:lnTo>
                    <a:pt x="34" y="25"/>
                  </a:lnTo>
                  <a:lnTo>
                    <a:pt x="36" y="67"/>
                  </a:lnTo>
                  <a:lnTo>
                    <a:pt x="37" y="109"/>
                  </a:lnTo>
                  <a:lnTo>
                    <a:pt x="37" y="137"/>
                  </a:lnTo>
                  <a:lnTo>
                    <a:pt x="36" y="151"/>
                  </a:lnTo>
                  <a:lnTo>
                    <a:pt x="34" y="178"/>
                  </a:lnTo>
                  <a:lnTo>
                    <a:pt x="31" y="208"/>
                  </a:lnTo>
                  <a:lnTo>
                    <a:pt x="28" y="234"/>
                  </a:lnTo>
                  <a:lnTo>
                    <a:pt x="28" y="213"/>
                  </a:lnTo>
                  <a:lnTo>
                    <a:pt x="28" y="199"/>
                  </a:lnTo>
                  <a:lnTo>
                    <a:pt x="27" y="190"/>
                  </a:lnTo>
                  <a:lnTo>
                    <a:pt x="26" y="184"/>
                  </a:lnTo>
                  <a:lnTo>
                    <a:pt x="22" y="189"/>
                  </a:lnTo>
                  <a:lnTo>
                    <a:pt x="19" y="193"/>
                  </a:lnTo>
                  <a:lnTo>
                    <a:pt x="15" y="199"/>
                  </a:lnTo>
                  <a:lnTo>
                    <a:pt x="13" y="203"/>
                  </a:lnTo>
                  <a:lnTo>
                    <a:pt x="11" y="206"/>
                  </a:lnTo>
                  <a:lnTo>
                    <a:pt x="7" y="211"/>
                  </a:lnTo>
                  <a:lnTo>
                    <a:pt x="4" y="216"/>
                  </a:lnTo>
                  <a:lnTo>
                    <a:pt x="0" y="221"/>
                  </a:lnTo>
                  <a:lnTo>
                    <a:pt x="5" y="205"/>
                  </a:lnTo>
                  <a:lnTo>
                    <a:pt x="12" y="175"/>
                  </a:lnTo>
                  <a:lnTo>
                    <a:pt x="19" y="145"/>
                  </a:lnTo>
                  <a:lnTo>
                    <a:pt x="20" y="125"/>
                  </a:lnTo>
                  <a:lnTo>
                    <a:pt x="29" y="105"/>
                  </a:lnTo>
                  <a:lnTo>
                    <a:pt x="31" y="68"/>
                  </a:lnTo>
                  <a:lnTo>
                    <a:pt x="31" y="2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32"/>
            <p:cNvSpPr>
              <a:spLocks/>
            </p:cNvSpPr>
            <p:nvPr/>
          </p:nvSpPr>
          <p:spPr bwMode="auto">
            <a:xfrm>
              <a:off x="5036" y="2404"/>
              <a:ext cx="7" cy="17"/>
            </a:xfrm>
            <a:custGeom>
              <a:avLst/>
              <a:gdLst>
                <a:gd name="T0" fmla="*/ 2 w 8"/>
                <a:gd name="T1" fmla="*/ 13 h 19"/>
                <a:gd name="T2" fmla="*/ 4 w 8"/>
                <a:gd name="T3" fmla="*/ 13 h 19"/>
                <a:gd name="T4" fmla="*/ 4 w 8"/>
                <a:gd name="T5" fmla="*/ 12 h 19"/>
                <a:gd name="T6" fmla="*/ 4 w 8"/>
                <a:gd name="T7" fmla="*/ 11 h 19"/>
                <a:gd name="T8" fmla="*/ 5 w 8"/>
                <a:gd name="T9" fmla="*/ 8 h 19"/>
                <a:gd name="T10" fmla="*/ 5 w 8"/>
                <a:gd name="T11" fmla="*/ 4 h 19"/>
                <a:gd name="T12" fmla="*/ 5 w 8"/>
                <a:gd name="T13" fmla="*/ 3 h 19"/>
                <a:gd name="T14" fmla="*/ 4 w 8"/>
                <a:gd name="T15" fmla="*/ 1 h 19"/>
                <a:gd name="T16" fmla="*/ 4 w 8"/>
                <a:gd name="T17" fmla="*/ 0 h 19"/>
                <a:gd name="T18" fmla="*/ 4 w 8"/>
                <a:gd name="T19" fmla="*/ 1 h 19"/>
                <a:gd name="T20" fmla="*/ 1 w 8"/>
                <a:gd name="T21" fmla="*/ 3 h 19"/>
                <a:gd name="T22" fmla="*/ 0 w 8"/>
                <a:gd name="T23" fmla="*/ 4 h 19"/>
                <a:gd name="T24" fmla="*/ 0 w 8"/>
                <a:gd name="T25" fmla="*/ 7 h 19"/>
                <a:gd name="T26" fmla="*/ 0 w 8"/>
                <a:gd name="T27" fmla="*/ 11 h 19"/>
                <a:gd name="T28" fmla="*/ 0 w 8"/>
                <a:gd name="T29" fmla="*/ 12 h 19"/>
                <a:gd name="T30" fmla="*/ 1 w 8"/>
                <a:gd name="T31" fmla="*/ 13 h 19"/>
                <a:gd name="T32" fmla="*/ 2 w 8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9"/>
                <a:gd name="T53" fmla="*/ 8 w 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9">
                  <a:moveTo>
                    <a:pt x="2" y="19"/>
                  </a:moveTo>
                  <a:lnTo>
                    <a:pt x="4" y="18"/>
                  </a:lnTo>
                  <a:lnTo>
                    <a:pt x="6" y="17"/>
                  </a:lnTo>
                  <a:lnTo>
                    <a:pt x="7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33"/>
            <p:cNvSpPr>
              <a:spLocks/>
            </p:cNvSpPr>
            <p:nvPr/>
          </p:nvSpPr>
          <p:spPr bwMode="auto">
            <a:xfrm>
              <a:off x="5036" y="2467"/>
              <a:ext cx="10" cy="17"/>
            </a:xfrm>
            <a:custGeom>
              <a:avLst/>
              <a:gdLst>
                <a:gd name="T0" fmla="*/ 6 w 12"/>
                <a:gd name="T1" fmla="*/ 12 h 20"/>
                <a:gd name="T2" fmla="*/ 7 w 12"/>
                <a:gd name="T3" fmla="*/ 12 h 20"/>
                <a:gd name="T4" fmla="*/ 7 w 12"/>
                <a:gd name="T5" fmla="*/ 9 h 20"/>
                <a:gd name="T6" fmla="*/ 6 w 12"/>
                <a:gd name="T7" fmla="*/ 8 h 20"/>
                <a:gd name="T8" fmla="*/ 6 w 12"/>
                <a:gd name="T9" fmla="*/ 6 h 20"/>
                <a:gd name="T10" fmla="*/ 4 w 12"/>
                <a:gd name="T11" fmla="*/ 3 h 20"/>
                <a:gd name="T12" fmla="*/ 3 w 12"/>
                <a:gd name="T13" fmla="*/ 3 h 20"/>
                <a:gd name="T14" fmla="*/ 3 w 12"/>
                <a:gd name="T15" fmla="*/ 2 h 20"/>
                <a:gd name="T16" fmla="*/ 1 w 12"/>
                <a:gd name="T17" fmla="*/ 0 h 20"/>
                <a:gd name="T18" fmla="*/ 0 w 12"/>
                <a:gd name="T19" fmla="*/ 2 h 20"/>
                <a:gd name="T20" fmla="*/ 0 w 12"/>
                <a:gd name="T21" fmla="*/ 3 h 20"/>
                <a:gd name="T22" fmla="*/ 1 w 12"/>
                <a:gd name="T23" fmla="*/ 6 h 20"/>
                <a:gd name="T24" fmla="*/ 2 w 12"/>
                <a:gd name="T25" fmla="*/ 8 h 20"/>
                <a:gd name="T26" fmla="*/ 3 w 12"/>
                <a:gd name="T27" fmla="*/ 9 h 20"/>
                <a:gd name="T28" fmla="*/ 4 w 12"/>
                <a:gd name="T29" fmla="*/ 11 h 20"/>
                <a:gd name="T30" fmla="*/ 5 w 12"/>
                <a:gd name="T31" fmla="*/ 12 h 20"/>
                <a:gd name="T32" fmla="*/ 6 w 12"/>
                <a:gd name="T33" fmla="*/ 1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20"/>
                <a:gd name="T53" fmla="*/ 12 w 1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20">
                  <a:moveTo>
                    <a:pt x="10" y="20"/>
                  </a:moveTo>
                  <a:lnTo>
                    <a:pt x="12" y="19"/>
                  </a:lnTo>
                  <a:lnTo>
                    <a:pt x="12" y="15"/>
                  </a:lnTo>
                  <a:lnTo>
                    <a:pt x="10" y="12"/>
                  </a:lnTo>
                  <a:lnTo>
                    <a:pt x="9" y="9"/>
                  </a:lnTo>
                  <a:lnTo>
                    <a:pt x="7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2" y="12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134"/>
            <p:cNvSpPr>
              <a:spLocks/>
            </p:cNvSpPr>
            <p:nvPr/>
          </p:nvSpPr>
          <p:spPr bwMode="auto">
            <a:xfrm>
              <a:off x="4987" y="2473"/>
              <a:ext cx="34" cy="26"/>
            </a:xfrm>
            <a:custGeom>
              <a:avLst/>
              <a:gdLst>
                <a:gd name="T0" fmla="*/ 0 w 41"/>
                <a:gd name="T1" fmla="*/ 20 h 30"/>
                <a:gd name="T2" fmla="*/ 6 w 41"/>
                <a:gd name="T3" fmla="*/ 15 h 30"/>
                <a:gd name="T4" fmla="*/ 12 w 41"/>
                <a:gd name="T5" fmla="*/ 9 h 30"/>
                <a:gd name="T6" fmla="*/ 16 w 41"/>
                <a:gd name="T7" fmla="*/ 3 h 30"/>
                <a:gd name="T8" fmla="*/ 18 w 41"/>
                <a:gd name="T9" fmla="*/ 0 h 30"/>
                <a:gd name="T10" fmla="*/ 20 w 41"/>
                <a:gd name="T11" fmla="*/ 1 h 30"/>
                <a:gd name="T12" fmla="*/ 22 w 41"/>
                <a:gd name="T13" fmla="*/ 3 h 30"/>
                <a:gd name="T14" fmla="*/ 22 w 41"/>
                <a:gd name="T15" fmla="*/ 3 h 30"/>
                <a:gd name="T16" fmla="*/ 23 w 41"/>
                <a:gd name="T17" fmla="*/ 5 h 30"/>
                <a:gd name="T18" fmla="*/ 22 w 41"/>
                <a:gd name="T19" fmla="*/ 7 h 30"/>
                <a:gd name="T20" fmla="*/ 19 w 41"/>
                <a:gd name="T21" fmla="*/ 9 h 30"/>
                <a:gd name="T22" fmla="*/ 16 w 41"/>
                <a:gd name="T23" fmla="*/ 11 h 30"/>
                <a:gd name="T24" fmla="*/ 12 w 41"/>
                <a:gd name="T25" fmla="*/ 13 h 30"/>
                <a:gd name="T26" fmla="*/ 9 w 41"/>
                <a:gd name="T27" fmla="*/ 16 h 30"/>
                <a:gd name="T28" fmla="*/ 6 w 41"/>
                <a:gd name="T29" fmla="*/ 17 h 30"/>
                <a:gd name="T30" fmla="*/ 2 w 41"/>
                <a:gd name="T31" fmla="*/ 18 h 30"/>
                <a:gd name="T32" fmla="*/ 0 w 41"/>
                <a:gd name="T33" fmla="*/ 2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0" y="30"/>
                  </a:moveTo>
                  <a:lnTo>
                    <a:pt x="10" y="23"/>
                  </a:lnTo>
                  <a:lnTo>
                    <a:pt x="20" y="13"/>
                  </a:lnTo>
                  <a:lnTo>
                    <a:pt x="28" y="4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3"/>
                  </a:lnTo>
                  <a:lnTo>
                    <a:pt x="40" y="5"/>
                  </a:lnTo>
                  <a:lnTo>
                    <a:pt x="41" y="8"/>
                  </a:lnTo>
                  <a:lnTo>
                    <a:pt x="37" y="10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2" y="20"/>
                  </a:lnTo>
                  <a:lnTo>
                    <a:pt x="16" y="24"/>
                  </a:lnTo>
                  <a:lnTo>
                    <a:pt x="11" y="27"/>
                  </a:lnTo>
                  <a:lnTo>
                    <a:pt x="5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35"/>
            <p:cNvSpPr>
              <a:spLocks/>
            </p:cNvSpPr>
            <p:nvPr/>
          </p:nvSpPr>
          <p:spPr bwMode="auto">
            <a:xfrm>
              <a:off x="5051" y="2372"/>
              <a:ext cx="35" cy="37"/>
            </a:xfrm>
            <a:custGeom>
              <a:avLst/>
              <a:gdLst>
                <a:gd name="T0" fmla="*/ 26 w 41"/>
                <a:gd name="T1" fmla="*/ 0 h 43"/>
                <a:gd name="T2" fmla="*/ 21 w 41"/>
                <a:gd name="T3" fmla="*/ 7 h 43"/>
                <a:gd name="T4" fmla="*/ 16 w 41"/>
                <a:gd name="T5" fmla="*/ 15 h 43"/>
                <a:gd name="T6" fmla="*/ 11 w 41"/>
                <a:gd name="T7" fmla="*/ 22 h 43"/>
                <a:gd name="T8" fmla="*/ 7 w 41"/>
                <a:gd name="T9" fmla="*/ 28 h 43"/>
                <a:gd name="T10" fmla="*/ 5 w 41"/>
                <a:gd name="T11" fmla="*/ 25 h 43"/>
                <a:gd name="T12" fmla="*/ 3 w 41"/>
                <a:gd name="T13" fmla="*/ 22 h 43"/>
                <a:gd name="T14" fmla="*/ 2 w 41"/>
                <a:gd name="T15" fmla="*/ 21 h 43"/>
                <a:gd name="T16" fmla="*/ 0 w 41"/>
                <a:gd name="T17" fmla="*/ 18 h 43"/>
                <a:gd name="T18" fmla="*/ 3 w 41"/>
                <a:gd name="T19" fmla="*/ 16 h 43"/>
                <a:gd name="T20" fmla="*/ 7 w 41"/>
                <a:gd name="T21" fmla="*/ 15 h 43"/>
                <a:gd name="T22" fmla="*/ 10 w 41"/>
                <a:gd name="T23" fmla="*/ 11 h 43"/>
                <a:gd name="T24" fmla="*/ 15 w 41"/>
                <a:gd name="T25" fmla="*/ 9 h 43"/>
                <a:gd name="T26" fmla="*/ 17 w 41"/>
                <a:gd name="T27" fmla="*/ 7 h 43"/>
                <a:gd name="T28" fmla="*/ 21 w 41"/>
                <a:gd name="T29" fmla="*/ 4 h 43"/>
                <a:gd name="T30" fmla="*/ 24 w 41"/>
                <a:gd name="T31" fmla="*/ 3 h 43"/>
                <a:gd name="T32" fmla="*/ 26 w 4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43"/>
                <a:gd name="T53" fmla="*/ 41 w 4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43">
                  <a:moveTo>
                    <a:pt x="41" y="0"/>
                  </a:moveTo>
                  <a:lnTo>
                    <a:pt x="34" y="11"/>
                  </a:lnTo>
                  <a:lnTo>
                    <a:pt x="26" y="24"/>
                  </a:lnTo>
                  <a:lnTo>
                    <a:pt x="18" y="35"/>
                  </a:lnTo>
                  <a:lnTo>
                    <a:pt x="11" y="43"/>
                  </a:lnTo>
                  <a:lnTo>
                    <a:pt x="8" y="40"/>
                  </a:lnTo>
                  <a:lnTo>
                    <a:pt x="4" y="35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0" y="23"/>
                  </a:lnTo>
                  <a:lnTo>
                    <a:pt x="16" y="18"/>
                  </a:lnTo>
                  <a:lnTo>
                    <a:pt x="23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39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36"/>
            <p:cNvSpPr>
              <a:spLocks/>
            </p:cNvSpPr>
            <p:nvPr/>
          </p:nvSpPr>
          <p:spPr bwMode="auto">
            <a:xfrm>
              <a:off x="5044" y="2257"/>
              <a:ext cx="72" cy="120"/>
            </a:xfrm>
            <a:custGeom>
              <a:avLst/>
              <a:gdLst>
                <a:gd name="T0" fmla="*/ 0 w 87"/>
                <a:gd name="T1" fmla="*/ 85 h 142"/>
                <a:gd name="T2" fmla="*/ 2 w 87"/>
                <a:gd name="T3" fmla="*/ 82 h 142"/>
                <a:gd name="T4" fmla="*/ 3 w 87"/>
                <a:gd name="T5" fmla="*/ 76 h 142"/>
                <a:gd name="T6" fmla="*/ 6 w 87"/>
                <a:gd name="T7" fmla="*/ 72 h 142"/>
                <a:gd name="T8" fmla="*/ 7 w 87"/>
                <a:gd name="T9" fmla="*/ 68 h 142"/>
                <a:gd name="T10" fmla="*/ 8 w 87"/>
                <a:gd name="T11" fmla="*/ 66 h 142"/>
                <a:gd name="T12" fmla="*/ 12 w 87"/>
                <a:gd name="T13" fmla="*/ 63 h 142"/>
                <a:gd name="T14" fmla="*/ 15 w 87"/>
                <a:gd name="T15" fmla="*/ 58 h 142"/>
                <a:gd name="T16" fmla="*/ 18 w 87"/>
                <a:gd name="T17" fmla="*/ 53 h 142"/>
                <a:gd name="T18" fmla="*/ 22 w 87"/>
                <a:gd name="T19" fmla="*/ 47 h 142"/>
                <a:gd name="T20" fmla="*/ 26 w 87"/>
                <a:gd name="T21" fmla="*/ 41 h 142"/>
                <a:gd name="T22" fmla="*/ 29 w 87"/>
                <a:gd name="T23" fmla="*/ 37 h 142"/>
                <a:gd name="T24" fmla="*/ 31 w 87"/>
                <a:gd name="T25" fmla="*/ 34 h 142"/>
                <a:gd name="T26" fmla="*/ 33 w 87"/>
                <a:gd name="T27" fmla="*/ 25 h 142"/>
                <a:gd name="T28" fmla="*/ 37 w 87"/>
                <a:gd name="T29" fmla="*/ 14 h 142"/>
                <a:gd name="T30" fmla="*/ 41 w 87"/>
                <a:gd name="T31" fmla="*/ 6 h 142"/>
                <a:gd name="T32" fmla="*/ 45 w 87"/>
                <a:gd name="T33" fmla="*/ 0 h 142"/>
                <a:gd name="T34" fmla="*/ 46 w 87"/>
                <a:gd name="T35" fmla="*/ 2 h 142"/>
                <a:gd name="T36" fmla="*/ 46 w 87"/>
                <a:gd name="T37" fmla="*/ 3 h 142"/>
                <a:gd name="T38" fmla="*/ 48 w 87"/>
                <a:gd name="T39" fmla="*/ 5 h 142"/>
                <a:gd name="T40" fmla="*/ 50 w 87"/>
                <a:gd name="T41" fmla="*/ 6 h 142"/>
                <a:gd name="T42" fmla="*/ 46 w 87"/>
                <a:gd name="T43" fmla="*/ 13 h 142"/>
                <a:gd name="T44" fmla="*/ 41 w 87"/>
                <a:gd name="T45" fmla="*/ 21 h 142"/>
                <a:gd name="T46" fmla="*/ 38 w 87"/>
                <a:gd name="T47" fmla="*/ 30 h 142"/>
                <a:gd name="T48" fmla="*/ 36 w 87"/>
                <a:gd name="T49" fmla="*/ 35 h 142"/>
                <a:gd name="T50" fmla="*/ 34 w 87"/>
                <a:gd name="T51" fmla="*/ 39 h 142"/>
                <a:gd name="T52" fmla="*/ 33 w 87"/>
                <a:gd name="T53" fmla="*/ 42 h 142"/>
                <a:gd name="T54" fmla="*/ 31 w 87"/>
                <a:gd name="T55" fmla="*/ 45 h 142"/>
                <a:gd name="T56" fmla="*/ 30 w 87"/>
                <a:gd name="T57" fmla="*/ 47 h 142"/>
                <a:gd name="T58" fmla="*/ 28 w 87"/>
                <a:gd name="T59" fmla="*/ 48 h 142"/>
                <a:gd name="T60" fmla="*/ 26 w 87"/>
                <a:gd name="T61" fmla="*/ 51 h 142"/>
                <a:gd name="T62" fmla="*/ 23 w 87"/>
                <a:gd name="T63" fmla="*/ 54 h 142"/>
                <a:gd name="T64" fmla="*/ 19 w 87"/>
                <a:gd name="T65" fmla="*/ 57 h 142"/>
                <a:gd name="T66" fmla="*/ 16 w 87"/>
                <a:gd name="T67" fmla="*/ 61 h 142"/>
                <a:gd name="T68" fmla="*/ 12 w 87"/>
                <a:gd name="T69" fmla="*/ 64 h 142"/>
                <a:gd name="T70" fmla="*/ 10 w 87"/>
                <a:gd name="T71" fmla="*/ 68 h 142"/>
                <a:gd name="T72" fmla="*/ 8 w 87"/>
                <a:gd name="T73" fmla="*/ 71 h 142"/>
                <a:gd name="T74" fmla="*/ 7 w 87"/>
                <a:gd name="T75" fmla="*/ 74 h 142"/>
                <a:gd name="T76" fmla="*/ 5 w 87"/>
                <a:gd name="T77" fmla="*/ 79 h 142"/>
                <a:gd name="T78" fmla="*/ 2 w 87"/>
                <a:gd name="T79" fmla="*/ 84 h 142"/>
                <a:gd name="T80" fmla="*/ 0 w 87"/>
                <a:gd name="T81" fmla="*/ 85 h 1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42"/>
                <a:gd name="T125" fmla="*/ 87 w 87"/>
                <a:gd name="T126" fmla="*/ 142 h 1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42">
                  <a:moveTo>
                    <a:pt x="0" y="142"/>
                  </a:moveTo>
                  <a:lnTo>
                    <a:pt x="3" y="136"/>
                  </a:lnTo>
                  <a:lnTo>
                    <a:pt x="6" y="127"/>
                  </a:lnTo>
                  <a:lnTo>
                    <a:pt x="10" y="119"/>
                  </a:lnTo>
                  <a:lnTo>
                    <a:pt x="13" y="113"/>
                  </a:lnTo>
                  <a:lnTo>
                    <a:pt x="15" y="109"/>
                  </a:lnTo>
                  <a:lnTo>
                    <a:pt x="20" y="104"/>
                  </a:lnTo>
                  <a:lnTo>
                    <a:pt x="26" y="97"/>
                  </a:lnTo>
                  <a:lnTo>
                    <a:pt x="33" y="87"/>
                  </a:lnTo>
                  <a:lnTo>
                    <a:pt x="40" y="78"/>
                  </a:lnTo>
                  <a:lnTo>
                    <a:pt x="47" y="69"/>
                  </a:lnTo>
                  <a:lnTo>
                    <a:pt x="51" y="62"/>
                  </a:lnTo>
                  <a:lnTo>
                    <a:pt x="54" y="56"/>
                  </a:lnTo>
                  <a:lnTo>
                    <a:pt x="58" y="41"/>
                  </a:lnTo>
                  <a:lnTo>
                    <a:pt x="65" y="24"/>
                  </a:lnTo>
                  <a:lnTo>
                    <a:pt x="72" y="9"/>
                  </a:lnTo>
                  <a:lnTo>
                    <a:pt x="7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5" y="8"/>
                  </a:lnTo>
                  <a:lnTo>
                    <a:pt x="87" y="10"/>
                  </a:lnTo>
                  <a:lnTo>
                    <a:pt x="81" y="21"/>
                  </a:lnTo>
                  <a:lnTo>
                    <a:pt x="74" y="36"/>
                  </a:lnTo>
                  <a:lnTo>
                    <a:pt x="67" y="49"/>
                  </a:lnTo>
                  <a:lnTo>
                    <a:pt x="63" y="59"/>
                  </a:lnTo>
                  <a:lnTo>
                    <a:pt x="60" y="64"/>
                  </a:lnTo>
                  <a:lnTo>
                    <a:pt x="58" y="70"/>
                  </a:lnTo>
                  <a:lnTo>
                    <a:pt x="55" y="75"/>
                  </a:lnTo>
                  <a:lnTo>
                    <a:pt x="52" y="78"/>
                  </a:lnTo>
                  <a:lnTo>
                    <a:pt x="50" y="80"/>
                  </a:lnTo>
                  <a:lnTo>
                    <a:pt x="45" y="84"/>
                  </a:lnTo>
                  <a:lnTo>
                    <a:pt x="41" y="90"/>
                  </a:lnTo>
                  <a:lnTo>
                    <a:pt x="34" y="95"/>
                  </a:lnTo>
                  <a:lnTo>
                    <a:pt x="28" y="101"/>
                  </a:lnTo>
                  <a:lnTo>
                    <a:pt x="22" y="107"/>
                  </a:lnTo>
                  <a:lnTo>
                    <a:pt x="18" y="113"/>
                  </a:lnTo>
                  <a:lnTo>
                    <a:pt x="14" y="117"/>
                  </a:lnTo>
                  <a:lnTo>
                    <a:pt x="12" y="123"/>
                  </a:lnTo>
                  <a:lnTo>
                    <a:pt x="9" y="131"/>
                  </a:lnTo>
                  <a:lnTo>
                    <a:pt x="5" y="13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37"/>
            <p:cNvSpPr>
              <a:spLocks/>
            </p:cNvSpPr>
            <p:nvPr/>
          </p:nvSpPr>
          <p:spPr bwMode="auto">
            <a:xfrm>
              <a:off x="4977" y="2263"/>
              <a:ext cx="47" cy="96"/>
            </a:xfrm>
            <a:custGeom>
              <a:avLst/>
              <a:gdLst>
                <a:gd name="T0" fmla="*/ 0 w 54"/>
                <a:gd name="T1" fmla="*/ 0 h 115"/>
                <a:gd name="T2" fmla="*/ 3 w 54"/>
                <a:gd name="T3" fmla="*/ 8 h 115"/>
                <a:gd name="T4" fmla="*/ 6 w 54"/>
                <a:gd name="T5" fmla="*/ 19 h 115"/>
                <a:gd name="T6" fmla="*/ 10 w 54"/>
                <a:gd name="T7" fmla="*/ 30 h 115"/>
                <a:gd name="T8" fmla="*/ 14 w 54"/>
                <a:gd name="T9" fmla="*/ 37 h 115"/>
                <a:gd name="T10" fmla="*/ 19 w 54"/>
                <a:gd name="T11" fmla="*/ 43 h 115"/>
                <a:gd name="T12" fmla="*/ 26 w 54"/>
                <a:gd name="T13" fmla="*/ 52 h 115"/>
                <a:gd name="T14" fmla="*/ 32 w 54"/>
                <a:gd name="T15" fmla="*/ 61 h 115"/>
                <a:gd name="T16" fmla="*/ 36 w 54"/>
                <a:gd name="T17" fmla="*/ 67 h 115"/>
                <a:gd name="T18" fmla="*/ 33 w 54"/>
                <a:gd name="T19" fmla="*/ 64 h 115"/>
                <a:gd name="T20" fmla="*/ 30 w 54"/>
                <a:gd name="T21" fmla="*/ 61 h 115"/>
                <a:gd name="T22" fmla="*/ 26 w 54"/>
                <a:gd name="T23" fmla="*/ 57 h 115"/>
                <a:gd name="T24" fmla="*/ 23 w 54"/>
                <a:gd name="T25" fmla="*/ 52 h 115"/>
                <a:gd name="T26" fmla="*/ 19 w 54"/>
                <a:gd name="T27" fmla="*/ 48 h 115"/>
                <a:gd name="T28" fmla="*/ 15 w 54"/>
                <a:gd name="T29" fmla="*/ 44 h 115"/>
                <a:gd name="T30" fmla="*/ 13 w 54"/>
                <a:gd name="T31" fmla="*/ 40 h 115"/>
                <a:gd name="T32" fmla="*/ 11 w 54"/>
                <a:gd name="T33" fmla="*/ 38 h 115"/>
                <a:gd name="T34" fmla="*/ 9 w 54"/>
                <a:gd name="T35" fmla="*/ 32 h 115"/>
                <a:gd name="T36" fmla="*/ 3 w 54"/>
                <a:gd name="T37" fmla="*/ 19 h 115"/>
                <a:gd name="T38" fmla="*/ 0 w 54"/>
                <a:gd name="T39" fmla="*/ 7 h 115"/>
                <a:gd name="T40" fmla="*/ 0 w 54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15"/>
                <a:gd name="T65" fmla="*/ 54 w 54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15">
                  <a:moveTo>
                    <a:pt x="0" y="0"/>
                  </a:moveTo>
                  <a:lnTo>
                    <a:pt x="3" y="13"/>
                  </a:lnTo>
                  <a:lnTo>
                    <a:pt x="9" y="33"/>
                  </a:lnTo>
                  <a:lnTo>
                    <a:pt x="15" y="52"/>
                  </a:lnTo>
                  <a:lnTo>
                    <a:pt x="21" y="64"/>
                  </a:lnTo>
                  <a:lnTo>
                    <a:pt x="29" y="74"/>
                  </a:lnTo>
                  <a:lnTo>
                    <a:pt x="39" y="89"/>
                  </a:lnTo>
                  <a:lnTo>
                    <a:pt x="48" y="104"/>
                  </a:lnTo>
                  <a:lnTo>
                    <a:pt x="54" y="115"/>
                  </a:lnTo>
                  <a:lnTo>
                    <a:pt x="51" y="110"/>
                  </a:lnTo>
                  <a:lnTo>
                    <a:pt x="46" y="104"/>
                  </a:lnTo>
                  <a:lnTo>
                    <a:pt x="40" y="97"/>
                  </a:lnTo>
                  <a:lnTo>
                    <a:pt x="35" y="89"/>
                  </a:lnTo>
                  <a:lnTo>
                    <a:pt x="29" y="82"/>
                  </a:lnTo>
                  <a:lnTo>
                    <a:pt x="23" y="75"/>
                  </a:lnTo>
                  <a:lnTo>
                    <a:pt x="20" y="70"/>
                  </a:lnTo>
                  <a:lnTo>
                    <a:pt x="17" y="66"/>
                  </a:lnTo>
                  <a:lnTo>
                    <a:pt x="13" y="55"/>
                  </a:lnTo>
                  <a:lnTo>
                    <a:pt x="6" y="3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38"/>
            <p:cNvSpPr>
              <a:spLocks/>
            </p:cNvSpPr>
            <p:nvPr/>
          </p:nvSpPr>
          <p:spPr bwMode="auto">
            <a:xfrm>
              <a:off x="5106" y="2433"/>
              <a:ext cx="165" cy="191"/>
            </a:xfrm>
            <a:custGeom>
              <a:avLst/>
              <a:gdLst>
                <a:gd name="T0" fmla="*/ 3 w 198"/>
                <a:gd name="T1" fmla="*/ 39 h 226"/>
                <a:gd name="T2" fmla="*/ 1 w 198"/>
                <a:gd name="T3" fmla="*/ 35 h 226"/>
                <a:gd name="T4" fmla="*/ 0 w 198"/>
                <a:gd name="T5" fmla="*/ 30 h 226"/>
                <a:gd name="T6" fmla="*/ 2 w 198"/>
                <a:gd name="T7" fmla="*/ 25 h 226"/>
                <a:gd name="T8" fmla="*/ 7 w 198"/>
                <a:gd name="T9" fmla="*/ 21 h 226"/>
                <a:gd name="T10" fmla="*/ 10 w 198"/>
                <a:gd name="T11" fmla="*/ 21 h 226"/>
                <a:gd name="T12" fmla="*/ 14 w 198"/>
                <a:gd name="T13" fmla="*/ 21 h 226"/>
                <a:gd name="T14" fmla="*/ 16 w 198"/>
                <a:gd name="T15" fmla="*/ 18 h 226"/>
                <a:gd name="T16" fmla="*/ 19 w 198"/>
                <a:gd name="T17" fmla="*/ 17 h 226"/>
                <a:gd name="T18" fmla="*/ 25 w 198"/>
                <a:gd name="T19" fmla="*/ 15 h 226"/>
                <a:gd name="T20" fmla="*/ 33 w 198"/>
                <a:gd name="T21" fmla="*/ 13 h 226"/>
                <a:gd name="T22" fmla="*/ 42 w 198"/>
                <a:gd name="T23" fmla="*/ 12 h 226"/>
                <a:gd name="T24" fmla="*/ 48 w 198"/>
                <a:gd name="T25" fmla="*/ 10 h 226"/>
                <a:gd name="T26" fmla="*/ 53 w 198"/>
                <a:gd name="T27" fmla="*/ 8 h 226"/>
                <a:gd name="T28" fmla="*/ 61 w 198"/>
                <a:gd name="T29" fmla="*/ 5 h 226"/>
                <a:gd name="T30" fmla="*/ 68 w 198"/>
                <a:gd name="T31" fmla="*/ 2 h 226"/>
                <a:gd name="T32" fmla="*/ 74 w 198"/>
                <a:gd name="T33" fmla="*/ 12 h 226"/>
                <a:gd name="T34" fmla="*/ 86 w 198"/>
                <a:gd name="T35" fmla="*/ 41 h 226"/>
                <a:gd name="T36" fmla="*/ 91 w 198"/>
                <a:gd name="T37" fmla="*/ 51 h 226"/>
                <a:gd name="T38" fmla="*/ 96 w 198"/>
                <a:gd name="T39" fmla="*/ 61 h 226"/>
                <a:gd name="T40" fmla="*/ 103 w 198"/>
                <a:gd name="T41" fmla="*/ 73 h 226"/>
                <a:gd name="T42" fmla="*/ 108 w 198"/>
                <a:gd name="T43" fmla="*/ 84 h 226"/>
                <a:gd name="T44" fmla="*/ 112 w 198"/>
                <a:gd name="T45" fmla="*/ 90 h 226"/>
                <a:gd name="T46" fmla="*/ 115 w 198"/>
                <a:gd name="T47" fmla="*/ 106 h 226"/>
                <a:gd name="T48" fmla="*/ 110 w 198"/>
                <a:gd name="T49" fmla="*/ 112 h 226"/>
                <a:gd name="T50" fmla="*/ 103 w 198"/>
                <a:gd name="T51" fmla="*/ 117 h 226"/>
                <a:gd name="T52" fmla="*/ 93 w 198"/>
                <a:gd name="T53" fmla="*/ 121 h 226"/>
                <a:gd name="T54" fmla="*/ 86 w 198"/>
                <a:gd name="T55" fmla="*/ 123 h 226"/>
                <a:gd name="T56" fmla="*/ 82 w 198"/>
                <a:gd name="T57" fmla="*/ 126 h 226"/>
                <a:gd name="T58" fmla="*/ 74 w 198"/>
                <a:gd name="T59" fmla="*/ 128 h 226"/>
                <a:gd name="T60" fmla="*/ 67 w 198"/>
                <a:gd name="T61" fmla="*/ 132 h 226"/>
                <a:gd name="T62" fmla="*/ 61 w 198"/>
                <a:gd name="T63" fmla="*/ 134 h 226"/>
                <a:gd name="T64" fmla="*/ 57 w 198"/>
                <a:gd name="T65" fmla="*/ 136 h 226"/>
                <a:gd name="T66" fmla="*/ 48 w 198"/>
                <a:gd name="T67" fmla="*/ 134 h 226"/>
                <a:gd name="T68" fmla="*/ 44 w 198"/>
                <a:gd name="T69" fmla="*/ 124 h 226"/>
                <a:gd name="T70" fmla="*/ 40 w 198"/>
                <a:gd name="T71" fmla="*/ 113 h 226"/>
                <a:gd name="T72" fmla="*/ 36 w 198"/>
                <a:gd name="T73" fmla="*/ 104 h 226"/>
                <a:gd name="T74" fmla="*/ 28 w 198"/>
                <a:gd name="T75" fmla="*/ 89 h 226"/>
                <a:gd name="T76" fmla="*/ 18 w 198"/>
                <a:gd name="T77" fmla="*/ 68 h 226"/>
                <a:gd name="T78" fmla="*/ 8 w 198"/>
                <a:gd name="T79" fmla="*/ 48 h 2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8"/>
                <a:gd name="T121" fmla="*/ 0 h 226"/>
                <a:gd name="T122" fmla="*/ 198 w 198"/>
                <a:gd name="T123" fmla="*/ 226 h 2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8" h="226">
                  <a:moveTo>
                    <a:pt x="8" y="68"/>
                  </a:moveTo>
                  <a:lnTo>
                    <a:pt x="5" y="64"/>
                  </a:lnTo>
                  <a:lnTo>
                    <a:pt x="2" y="60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2" y="40"/>
                  </a:lnTo>
                  <a:lnTo>
                    <a:pt x="7" y="37"/>
                  </a:lnTo>
                  <a:lnTo>
                    <a:pt x="11" y="35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2" y="28"/>
                  </a:lnTo>
                  <a:lnTo>
                    <a:pt x="37" y="27"/>
                  </a:lnTo>
                  <a:lnTo>
                    <a:pt x="43" y="25"/>
                  </a:lnTo>
                  <a:lnTo>
                    <a:pt x="50" y="23"/>
                  </a:lnTo>
                  <a:lnTo>
                    <a:pt x="58" y="21"/>
                  </a:lnTo>
                  <a:lnTo>
                    <a:pt x="65" y="20"/>
                  </a:lnTo>
                  <a:lnTo>
                    <a:pt x="72" y="19"/>
                  </a:lnTo>
                  <a:lnTo>
                    <a:pt x="76" y="17"/>
                  </a:lnTo>
                  <a:lnTo>
                    <a:pt x="81" y="16"/>
                  </a:lnTo>
                  <a:lnTo>
                    <a:pt x="85" y="15"/>
                  </a:lnTo>
                  <a:lnTo>
                    <a:pt x="92" y="13"/>
                  </a:lnTo>
                  <a:lnTo>
                    <a:pt x="99" y="11"/>
                  </a:lnTo>
                  <a:lnTo>
                    <a:pt x="105" y="8"/>
                  </a:lnTo>
                  <a:lnTo>
                    <a:pt x="112" y="5"/>
                  </a:lnTo>
                  <a:lnTo>
                    <a:pt x="117" y="2"/>
                  </a:lnTo>
                  <a:lnTo>
                    <a:pt x="121" y="0"/>
                  </a:lnTo>
                  <a:lnTo>
                    <a:pt x="128" y="20"/>
                  </a:lnTo>
                  <a:lnTo>
                    <a:pt x="139" y="45"/>
                  </a:lnTo>
                  <a:lnTo>
                    <a:pt x="148" y="67"/>
                  </a:lnTo>
                  <a:lnTo>
                    <a:pt x="155" y="80"/>
                  </a:lnTo>
                  <a:lnTo>
                    <a:pt x="157" y="84"/>
                  </a:lnTo>
                  <a:lnTo>
                    <a:pt x="162" y="91"/>
                  </a:lnTo>
                  <a:lnTo>
                    <a:pt x="166" y="100"/>
                  </a:lnTo>
                  <a:lnTo>
                    <a:pt x="172" y="111"/>
                  </a:lnTo>
                  <a:lnTo>
                    <a:pt x="178" y="121"/>
                  </a:lnTo>
                  <a:lnTo>
                    <a:pt x="183" y="132"/>
                  </a:lnTo>
                  <a:lnTo>
                    <a:pt x="187" y="138"/>
                  </a:lnTo>
                  <a:lnTo>
                    <a:pt x="189" y="142"/>
                  </a:lnTo>
                  <a:lnTo>
                    <a:pt x="193" y="150"/>
                  </a:lnTo>
                  <a:lnTo>
                    <a:pt x="197" y="163"/>
                  </a:lnTo>
                  <a:lnTo>
                    <a:pt x="198" y="175"/>
                  </a:lnTo>
                  <a:lnTo>
                    <a:pt x="195" y="183"/>
                  </a:lnTo>
                  <a:lnTo>
                    <a:pt x="190" y="186"/>
                  </a:lnTo>
                  <a:lnTo>
                    <a:pt x="185" y="189"/>
                  </a:lnTo>
                  <a:lnTo>
                    <a:pt x="177" y="193"/>
                  </a:lnTo>
                  <a:lnTo>
                    <a:pt x="168" y="196"/>
                  </a:lnTo>
                  <a:lnTo>
                    <a:pt x="160" y="200"/>
                  </a:lnTo>
                  <a:lnTo>
                    <a:pt x="153" y="202"/>
                  </a:lnTo>
                  <a:lnTo>
                    <a:pt x="148" y="204"/>
                  </a:lnTo>
                  <a:lnTo>
                    <a:pt x="143" y="206"/>
                  </a:lnTo>
                  <a:lnTo>
                    <a:pt x="140" y="208"/>
                  </a:lnTo>
                  <a:lnTo>
                    <a:pt x="135" y="210"/>
                  </a:lnTo>
                  <a:lnTo>
                    <a:pt x="128" y="213"/>
                  </a:lnTo>
                  <a:lnTo>
                    <a:pt x="122" y="216"/>
                  </a:lnTo>
                  <a:lnTo>
                    <a:pt x="115" y="218"/>
                  </a:lnTo>
                  <a:lnTo>
                    <a:pt x="111" y="220"/>
                  </a:lnTo>
                  <a:lnTo>
                    <a:pt x="106" y="223"/>
                  </a:lnTo>
                  <a:lnTo>
                    <a:pt x="104" y="224"/>
                  </a:lnTo>
                  <a:lnTo>
                    <a:pt x="98" y="225"/>
                  </a:lnTo>
                  <a:lnTo>
                    <a:pt x="89" y="226"/>
                  </a:lnTo>
                  <a:lnTo>
                    <a:pt x="81" y="223"/>
                  </a:lnTo>
                  <a:lnTo>
                    <a:pt x="80" y="215"/>
                  </a:lnTo>
                  <a:lnTo>
                    <a:pt x="76" y="206"/>
                  </a:lnTo>
                  <a:lnTo>
                    <a:pt x="73" y="197"/>
                  </a:lnTo>
                  <a:lnTo>
                    <a:pt x="69" y="188"/>
                  </a:lnTo>
                  <a:lnTo>
                    <a:pt x="66" y="180"/>
                  </a:lnTo>
                  <a:lnTo>
                    <a:pt x="62" y="172"/>
                  </a:lnTo>
                  <a:lnTo>
                    <a:pt x="57" y="160"/>
                  </a:lnTo>
                  <a:lnTo>
                    <a:pt x="49" y="147"/>
                  </a:lnTo>
                  <a:lnTo>
                    <a:pt x="40" y="129"/>
                  </a:lnTo>
                  <a:lnTo>
                    <a:pt x="31" y="113"/>
                  </a:lnTo>
                  <a:lnTo>
                    <a:pt x="23" y="96"/>
                  </a:lnTo>
                  <a:lnTo>
                    <a:pt x="15" y="81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39"/>
            <p:cNvSpPr>
              <a:spLocks/>
            </p:cNvSpPr>
            <p:nvPr/>
          </p:nvSpPr>
          <p:spPr bwMode="auto">
            <a:xfrm>
              <a:off x="5108" y="2433"/>
              <a:ext cx="98" cy="182"/>
            </a:xfrm>
            <a:custGeom>
              <a:avLst/>
              <a:gdLst>
                <a:gd name="T0" fmla="*/ 63 w 117"/>
                <a:gd name="T1" fmla="*/ 3 h 218"/>
                <a:gd name="T2" fmla="*/ 52 w 117"/>
                <a:gd name="T3" fmla="*/ 8 h 218"/>
                <a:gd name="T4" fmla="*/ 42 w 117"/>
                <a:gd name="T5" fmla="*/ 10 h 218"/>
                <a:gd name="T6" fmla="*/ 32 w 117"/>
                <a:gd name="T7" fmla="*/ 13 h 218"/>
                <a:gd name="T8" fmla="*/ 19 w 117"/>
                <a:gd name="T9" fmla="*/ 16 h 218"/>
                <a:gd name="T10" fmla="*/ 14 w 117"/>
                <a:gd name="T11" fmla="*/ 18 h 218"/>
                <a:gd name="T12" fmla="*/ 10 w 117"/>
                <a:gd name="T13" fmla="*/ 19 h 218"/>
                <a:gd name="T14" fmla="*/ 4 w 117"/>
                <a:gd name="T15" fmla="*/ 20 h 218"/>
                <a:gd name="T16" fmla="*/ 0 w 117"/>
                <a:gd name="T17" fmla="*/ 28 h 218"/>
                <a:gd name="T18" fmla="*/ 2 w 117"/>
                <a:gd name="T19" fmla="*/ 31 h 218"/>
                <a:gd name="T20" fmla="*/ 5 w 117"/>
                <a:gd name="T21" fmla="*/ 33 h 218"/>
                <a:gd name="T22" fmla="*/ 9 w 117"/>
                <a:gd name="T23" fmla="*/ 33 h 218"/>
                <a:gd name="T24" fmla="*/ 18 w 117"/>
                <a:gd name="T25" fmla="*/ 48 h 218"/>
                <a:gd name="T26" fmla="*/ 31 w 117"/>
                <a:gd name="T27" fmla="*/ 69 h 218"/>
                <a:gd name="T28" fmla="*/ 38 w 117"/>
                <a:gd name="T29" fmla="*/ 88 h 218"/>
                <a:gd name="T30" fmla="*/ 41 w 117"/>
                <a:gd name="T31" fmla="*/ 97 h 218"/>
                <a:gd name="T32" fmla="*/ 45 w 117"/>
                <a:gd name="T33" fmla="*/ 103 h 218"/>
                <a:gd name="T34" fmla="*/ 45 w 117"/>
                <a:gd name="T35" fmla="*/ 109 h 218"/>
                <a:gd name="T36" fmla="*/ 45 w 117"/>
                <a:gd name="T37" fmla="*/ 118 h 218"/>
                <a:gd name="T38" fmla="*/ 30 w 117"/>
                <a:gd name="T39" fmla="*/ 84 h 218"/>
                <a:gd name="T40" fmla="*/ 12 w 117"/>
                <a:gd name="T41" fmla="*/ 53 h 218"/>
                <a:gd name="T42" fmla="*/ 7 w 117"/>
                <a:gd name="T43" fmla="*/ 48 h 218"/>
                <a:gd name="T44" fmla="*/ 21 w 117"/>
                <a:gd name="T45" fmla="*/ 75 h 218"/>
                <a:gd name="T46" fmla="*/ 34 w 117"/>
                <a:gd name="T47" fmla="*/ 100 h 218"/>
                <a:gd name="T48" fmla="*/ 41 w 117"/>
                <a:gd name="T49" fmla="*/ 114 h 218"/>
                <a:gd name="T50" fmla="*/ 45 w 117"/>
                <a:gd name="T51" fmla="*/ 126 h 218"/>
                <a:gd name="T52" fmla="*/ 49 w 117"/>
                <a:gd name="T53" fmla="*/ 126 h 218"/>
                <a:gd name="T54" fmla="*/ 59 w 117"/>
                <a:gd name="T55" fmla="*/ 122 h 218"/>
                <a:gd name="T56" fmla="*/ 60 w 117"/>
                <a:gd name="T57" fmla="*/ 114 h 218"/>
                <a:gd name="T58" fmla="*/ 56 w 117"/>
                <a:gd name="T59" fmla="*/ 108 h 218"/>
                <a:gd name="T60" fmla="*/ 49 w 117"/>
                <a:gd name="T61" fmla="*/ 121 h 218"/>
                <a:gd name="T62" fmla="*/ 49 w 117"/>
                <a:gd name="T63" fmla="*/ 94 h 218"/>
                <a:gd name="T64" fmla="*/ 42 w 117"/>
                <a:gd name="T65" fmla="*/ 73 h 218"/>
                <a:gd name="T66" fmla="*/ 34 w 117"/>
                <a:gd name="T67" fmla="*/ 55 h 218"/>
                <a:gd name="T68" fmla="*/ 29 w 117"/>
                <a:gd name="T69" fmla="*/ 40 h 218"/>
                <a:gd name="T70" fmla="*/ 28 w 117"/>
                <a:gd name="T71" fmla="*/ 28 h 218"/>
                <a:gd name="T72" fmla="*/ 29 w 117"/>
                <a:gd name="T73" fmla="*/ 23 h 218"/>
                <a:gd name="T74" fmla="*/ 30 w 117"/>
                <a:gd name="T75" fmla="*/ 21 h 218"/>
                <a:gd name="T76" fmla="*/ 39 w 117"/>
                <a:gd name="T77" fmla="*/ 17 h 218"/>
                <a:gd name="T78" fmla="*/ 47 w 117"/>
                <a:gd name="T79" fmla="*/ 13 h 218"/>
                <a:gd name="T80" fmla="*/ 55 w 117"/>
                <a:gd name="T81" fmla="*/ 9 h 218"/>
                <a:gd name="T82" fmla="*/ 64 w 117"/>
                <a:gd name="T83" fmla="*/ 6 h 218"/>
                <a:gd name="T84" fmla="*/ 69 w 117"/>
                <a:gd name="T85" fmla="*/ 0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7"/>
                <a:gd name="T130" fmla="*/ 0 h 218"/>
                <a:gd name="T131" fmla="*/ 117 w 117"/>
                <a:gd name="T132" fmla="*/ 218 h 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7" h="218">
                  <a:moveTo>
                    <a:pt x="117" y="0"/>
                  </a:moveTo>
                  <a:lnTo>
                    <a:pt x="113" y="2"/>
                  </a:lnTo>
                  <a:lnTo>
                    <a:pt x="108" y="5"/>
                  </a:lnTo>
                  <a:lnTo>
                    <a:pt x="101" y="8"/>
                  </a:lnTo>
                  <a:lnTo>
                    <a:pt x="95" y="11"/>
                  </a:lnTo>
                  <a:lnTo>
                    <a:pt x="88" y="13"/>
                  </a:lnTo>
                  <a:lnTo>
                    <a:pt x="81" y="15"/>
                  </a:lnTo>
                  <a:lnTo>
                    <a:pt x="77" y="16"/>
                  </a:lnTo>
                  <a:lnTo>
                    <a:pt x="72" y="17"/>
                  </a:lnTo>
                  <a:lnTo>
                    <a:pt x="68" y="19"/>
                  </a:lnTo>
                  <a:lnTo>
                    <a:pt x="61" y="20"/>
                  </a:lnTo>
                  <a:lnTo>
                    <a:pt x="54" y="21"/>
                  </a:lnTo>
                  <a:lnTo>
                    <a:pt x="46" y="23"/>
                  </a:lnTo>
                  <a:lnTo>
                    <a:pt x="39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26" y="29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3" y="34"/>
                  </a:lnTo>
                  <a:lnTo>
                    <a:pt x="10" y="34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24" y="69"/>
                  </a:lnTo>
                  <a:lnTo>
                    <a:pt x="31" y="81"/>
                  </a:lnTo>
                  <a:lnTo>
                    <a:pt x="39" y="94"/>
                  </a:lnTo>
                  <a:lnTo>
                    <a:pt x="46" y="106"/>
                  </a:lnTo>
                  <a:lnTo>
                    <a:pt x="53" y="118"/>
                  </a:lnTo>
                  <a:lnTo>
                    <a:pt x="57" y="130"/>
                  </a:lnTo>
                  <a:lnTo>
                    <a:pt x="62" y="141"/>
                  </a:lnTo>
                  <a:lnTo>
                    <a:pt x="65" y="151"/>
                  </a:lnTo>
                  <a:lnTo>
                    <a:pt x="68" y="159"/>
                  </a:lnTo>
                  <a:lnTo>
                    <a:pt x="69" y="164"/>
                  </a:lnTo>
                  <a:lnTo>
                    <a:pt x="71" y="167"/>
                  </a:lnTo>
                  <a:lnTo>
                    <a:pt x="76" y="167"/>
                  </a:lnTo>
                  <a:lnTo>
                    <a:pt x="76" y="172"/>
                  </a:lnTo>
                  <a:lnTo>
                    <a:pt x="76" y="176"/>
                  </a:lnTo>
                  <a:lnTo>
                    <a:pt x="76" y="181"/>
                  </a:lnTo>
                  <a:lnTo>
                    <a:pt x="77" y="185"/>
                  </a:lnTo>
                  <a:lnTo>
                    <a:pt x="78" y="188"/>
                  </a:lnTo>
                  <a:lnTo>
                    <a:pt x="78" y="193"/>
                  </a:lnTo>
                  <a:lnTo>
                    <a:pt x="78" y="198"/>
                  </a:lnTo>
                  <a:lnTo>
                    <a:pt x="77" y="202"/>
                  </a:lnTo>
                  <a:lnTo>
                    <a:pt x="70" y="185"/>
                  </a:lnTo>
                  <a:lnTo>
                    <a:pt x="61" y="165"/>
                  </a:lnTo>
                  <a:lnTo>
                    <a:pt x="51" y="145"/>
                  </a:lnTo>
                  <a:lnTo>
                    <a:pt x="41" y="125"/>
                  </a:lnTo>
                  <a:lnTo>
                    <a:pt x="31" y="106"/>
                  </a:lnTo>
                  <a:lnTo>
                    <a:pt x="20" y="90"/>
                  </a:lnTo>
                  <a:lnTo>
                    <a:pt x="12" y="76"/>
                  </a:lnTo>
                  <a:lnTo>
                    <a:pt x="4" y="68"/>
                  </a:lnTo>
                  <a:lnTo>
                    <a:pt x="11" y="81"/>
                  </a:lnTo>
                  <a:lnTo>
                    <a:pt x="19" y="96"/>
                  </a:lnTo>
                  <a:lnTo>
                    <a:pt x="27" y="113"/>
                  </a:lnTo>
                  <a:lnTo>
                    <a:pt x="36" y="129"/>
                  </a:lnTo>
                  <a:lnTo>
                    <a:pt x="45" y="147"/>
                  </a:lnTo>
                  <a:lnTo>
                    <a:pt x="53" y="160"/>
                  </a:lnTo>
                  <a:lnTo>
                    <a:pt x="58" y="172"/>
                  </a:lnTo>
                  <a:lnTo>
                    <a:pt x="62" y="180"/>
                  </a:lnTo>
                  <a:lnTo>
                    <a:pt x="65" y="188"/>
                  </a:lnTo>
                  <a:lnTo>
                    <a:pt x="69" y="197"/>
                  </a:lnTo>
                  <a:lnTo>
                    <a:pt x="72" y="206"/>
                  </a:lnTo>
                  <a:lnTo>
                    <a:pt x="76" y="215"/>
                  </a:lnTo>
                  <a:lnTo>
                    <a:pt x="78" y="217"/>
                  </a:lnTo>
                  <a:lnTo>
                    <a:pt x="79" y="218"/>
                  </a:lnTo>
                  <a:lnTo>
                    <a:pt x="81" y="218"/>
                  </a:lnTo>
                  <a:lnTo>
                    <a:pt x="85" y="217"/>
                  </a:lnTo>
                  <a:lnTo>
                    <a:pt x="90" y="215"/>
                  </a:lnTo>
                  <a:lnTo>
                    <a:pt x="94" y="212"/>
                  </a:lnTo>
                  <a:lnTo>
                    <a:pt x="99" y="210"/>
                  </a:lnTo>
                  <a:lnTo>
                    <a:pt x="102" y="208"/>
                  </a:lnTo>
                  <a:lnTo>
                    <a:pt x="105" y="203"/>
                  </a:lnTo>
                  <a:lnTo>
                    <a:pt x="103" y="196"/>
                  </a:lnTo>
                  <a:lnTo>
                    <a:pt x="101" y="188"/>
                  </a:lnTo>
                  <a:lnTo>
                    <a:pt x="99" y="182"/>
                  </a:lnTo>
                  <a:lnTo>
                    <a:pt x="95" y="186"/>
                  </a:lnTo>
                  <a:lnTo>
                    <a:pt x="91" y="193"/>
                  </a:lnTo>
                  <a:lnTo>
                    <a:pt x="86" y="201"/>
                  </a:lnTo>
                  <a:lnTo>
                    <a:pt x="84" y="208"/>
                  </a:lnTo>
                  <a:lnTo>
                    <a:pt x="84" y="190"/>
                  </a:lnTo>
                  <a:lnTo>
                    <a:pt x="84" y="174"/>
                  </a:lnTo>
                  <a:lnTo>
                    <a:pt x="83" y="160"/>
                  </a:lnTo>
                  <a:lnTo>
                    <a:pt x="80" y="151"/>
                  </a:lnTo>
                  <a:lnTo>
                    <a:pt x="77" y="141"/>
                  </a:lnTo>
                  <a:lnTo>
                    <a:pt x="72" y="127"/>
                  </a:lnTo>
                  <a:lnTo>
                    <a:pt x="68" y="112"/>
                  </a:lnTo>
                  <a:lnTo>
                    <a:pt x="63" y="102"/>
                  </a:lnTo>
                  <a:lnTo>
                    <a:pt x="58" y="95"/>
                  </a:lnTo>
                  <a:lnTo>
                    <a:pt x="55" y="85"/>
                  </a:lnTo>
                  <a:lnTo>
                    <a:pt x="53" y="77"/>
                  </a:lnTo>
                  <a:lnTo>
                    <a:pt x="50" y="70"/>
                  </a:lnTo>
                  <a:lnTo>
                    <a:pt x="48" y="62"/>
                  </a:lnTo>
                  <a:lnTo>
                    <a:pt x="46" y="54"/>
                  </a:lnTo>
                  <a:lnTo>
                    <a:pt x="47" y="47"/>
                  </a:lnTo>
                  <a:lnTo>
                    <a:pt x="51" y="43"/>
                  </a:lnTo>
                  <a:lnTo>
                    <a:pt x="50" y="42"/>
                  </a:lnTo>
                  <a:lnTo>
                    <a:pt x="50" y="39"/>
                  </a:lnTo>
                  <a:lnTo>
                    <a:pt x="49" y="38"/>
                  </a:lnTo>
                  <a:lnTo>
                    <a:pt x="48" y="37"/>
                  </a:lnTo>
                  <a:lnTo>
                    <a:pt x="51" y="36"/>
                  </a:lnTo>
                  <a:lnTo>
                    <a:pt x="56" y="34"/>
                  </a:lnTo>
                  <a:lnTo>
                    <a:pt x="61" y="31"/>
                  </a:lnTo>
                  <a:lnTo>
                    <a:pt x="66" y="29"/>
                  </a:lnTo>
                  <a:lnTo>
                    <a:pt x="72" y="27"/>
                  </a:lnTo>
                  <a:lnTo>
                    <a:pt x="77" y="24"/>
                  </a:lnTo>
                  <a:lnTo>
                    <a:pt x="80" y="23"/>
                  </a:lnTo>
                  <a:lnTo>
                    <a:pt x="84" y="22"/>
                  </a:lnTo>
                  <a:lnTo>
                    <a:pt x="88" y="20"/>
                  </a:lnTo>
                  <a:lnTo>
                    <a:pt x="94" y="16"/>
                  </a:lnTo>
                  <a:lnTo>
                    <a:pt x="100" y="13"/>
                  </a:lnTo>
                  <a:lnTo>
                    <a:pt x="106" y="11"/>
                  </a:lnTo>
                  <a:lnTo>
                    <a:pt x="109" y="9"/>
                  </a:lnTo>
                  <a:lnTo>
                    <a:pt x="113" y="7"/>
                  </a:lnTo>
                  <a:lnTo>
                    <a:pt x="115" y="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40"/>
            <p:cNvSpPr>
              <a:spLocks/>
            </p:cNvSpPr>
            <p:nvPr/>
          </p:nvSpPr>
          <p:spPr bwMode="auto">
            <a:xfrm>
              <a:off x="5225" y="2230"/>
              <a:ext cx="6" cy="27"/>
            </a:xfrm>
            <a:custGeom>
              <a:avLst/>
              <a:gdLst>
                <a:gd name="T0" fmla="*/ 4 w 7"/>
                <a:gd name="T1" fmla="*/ 8 h 33"/>
                <a:gd name="T2" fmla="*/ 3 w 7"/>
                <a:gd name="T3" fmla="*/ 7 h 33"/>
                <a:gd name="T4" fmla="*/ 3 w 7"/>
                <a:gd name="T5" fmla="*/ 4 h 33"/>
                <a:gd name="T6" fmla="*/ 2 w 7"/>
                <a:gd name="T7" fmla="*/ 2 h 33"/>
                <a:gd name="T8" fmla="*/ 0 w 7"/>
                <a:gd name="T9" fmla="*/ 0 h 33"/>
                <a:gd name="T10" fmla="*/ 1 w 7"/>
                <a:gd name="T11" fmla="*/ 5 h 33"/>
                <a:gd name="T12" fmla="*/ 1 w 7"/>
                <a:gd name="T13" fmla="*/ 10 h 33"/>
                <a:gd name="T14" fmla="*/ 2 w 7"/>
                <a:gd name="T15" fmla="*/ 15 h 33"/>
                <a:gd name="T16" fmla="*/ 2 w 7"/>
                <a:gd name="T17" fmla="*/ 18 h 33"/>
                <a:gd name="T18" fmla="*/ 3 w 7"/>
                <a:gd name="T19" fmla="*/ 16 h 33"/>
                <a:gd name="T20" fmla="*/ 3 w 7"/>
                <a:gd name="T21" fmla="*/ 13 h 33"/>
                <a:gd name="T22" fmla="*/ 4 w 7"/>
                <a:gd name="T23" fmla="*/ 11 h 33"/>
                <a:gd name="T24" fmla="*/ 4 w 7"/>
                <a:gd name="T25" fmla="*/ 8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33"/>
                <a:gd name="T41" fmla="*/ 7 w 7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33">
                  <a:moveTo>
                    <a:pt x="7" y="15"/>
                  </a:moveTo>
                  <a:lnTo>
                    <a:pt x="6" y="12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8"/>
                  </a:lnTo>
                  <a:lnTo>
                    <a:pt x="1" y="18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7" y="19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41"/>
            <p:cNvSpPr>
              <a:spLocks/>
            </p:cNvSpPr>
            <p:nvPr/>
          </p:nvSpPr>
          <p:spPr bwMode="auto">
            <a:xfrm>
              <a:off x="5190" y="2548"/>
              <a:ext cx="70" cy="72"/>
            </a:xfrm>
            <a:custGeom>
              <a:avLst/>
              <a:gdLst>
                <a:gd name="T0" fmla="*/ 15 w 86"/>
                <a:gd name="T1" fmla="*/ 1 h 87"/>
                <a:gd name="T2" fmla="*/ 19 w 86"/>
                <a:gd name="T3" fmla="*/ 2 h 87"/>
                <a:gd name="T4" fmla="*/ 24 w 86"/>
                <a:gd name="T5" fmla="*/ 5 h 87"/>
                <a:gd name="T6" fmla="*/ 30 w 86"/>
                <a:gd name="T7" fmla="*/ 6 h 87"/>
                <a:gd name="T8" fmla="*/ 36 w 86"/>
                <a:gd name="T9" fmla="*/ 7 h 87"/>
                <a:gd name="T10" fmla="*/ 42 w 86"/>
                <a:gd name="T11" fmla="*/ 6 h 87"/>
                <a:gd name="T12" fmla="*/ 44 w 86"/>
                <a:gd name="T13" fmla="*/ 7 h 87"/>
                <a:gd name="T14" fmla="*/ 45 w 86"/>
                <a:gd name="T15" fmla="*/ 18 h 87"/>
                <a:gd name="T16" fmla="*/ 46 w 86"/>
                <a:gd name="T17" fmla="*/ 22 h 87"/>
                <a:gd name="T18" fmla="*/ 46 w 86"/>
                <a:gd name="T19" fmla="*/ 26 h 87"/>
                <a:gd name="T20" fmla="*/ 43 w 86"/>
                <a:gd name="T21" fmla="*/ 30 h 87"/>
                <a:gd name="T22" fmla="*/ 42 w 86"/>
                <a:gd name="T23" fmla="*/ 32 h 87"/>
                <a:gd name="T24" fmla="*/ 39 w 86"/>
                <a:gd name="T25" fmla="*/ 36 h 87"/>
                <a:gd name="T26" fmla="*/ 37 w 86"/>
                <a:gd name="T27" fmla="*/ 39 h 87"/>
                <a:gd name="T28" fmla="*/ 34 w 86"/>
                <a:gd name="T29" fmla="*/ 41 h 87"/>
                <a:gd name="T30" fmla="*/ 32 w 86"/>
                <a:gd name="T31" fmla="*/ 46 h 87"/>
                <a:gd name="T32" fmla="*/ 30 w 86"/>
                <a:gd name="T33" fmla="*/ 46 h 87"/>
                <a:gd name="T34" fmla="*/ 27 w 86"/>
                <a:gd name="T35" fmla="*/ 46 h 87"/>
                <a:gd name="T36" fmla="*/ 26 w 86"/>
                <a:gd name="T37" fmla="*/ 46 h 87"/>
                <a:gd name="T38" fmla="*/ 23 w 86"/>
                <a:gd name="T39" fmla="*/ 50 h 87"/>
                <a:gd name="T40" fmla="*/ 21 w 86"/>
                <a:gd name="T41" fmla="*/ 49 h 87"/>
                <a:gd name="T42" fmla="*/ 19 w 86"/>
                <a:gd name="T43" fmla="*/ 47 h 87"/>
                <a:gd name="T44" fmla="*/ 17 w 86"/>
                <a:gd name="T45" fmla="*/ 48 h 87"/>
                <a:gd name="T46" fmla="*/ 15 w 86"/>
                <a:gd name="T47" fmla="*/ 50 h 87"/>
                <a:gd name="T48" fmla="*/ 12 w 86"/>
                <a:gd name="T49" fmla="*/ 50 h 87"/>
                <a:gd name="T50" fmla="*/ 11 w 86"/>
                <a:gd name="T51" fmla="*/ 49 h 87"/>
                <a:gd name="T52" fmla="*/ 10 w 86"/>
                <a:gd name="T53" fmla="*/ 48 h 87"/>
                <a:gd name="T54" fmla="*/ 7 w 86"/>
                <a:gd name="T55" fmla="*/ 47 h 87"/>
                <a:gd name="T56" fmla="*/ 9 w 86"/>
                <a:gd name="T57" fmla="*/ 45 h 87"/>
                <a:gd name="T58" fmla="*/ 13 w 86"/>
                <a:gd name="T59" fmla="*/ 37 h 87"/>
                <a:gd name="T60" fmla="*/ 13 w 86"/>
                <a:gd name="T61" fmla="*/ 32 h 87"/>
                <a:gd name="T62" fmla="*/ 13 w 86"/>
                <a:gd name="T63" fmla="*/ 30 h 87"/>
                <a:gd name="T64" fmla="*/ 11 w 86"/>
                <a:gd name="T65" fmla="*/ 30 h 87"/>
                <a:gd name="T66" fmla="*/ 11 w 86"/>
                <a:gd name="T67" fmla="*/ 31 h 87"/>
                <a:gd name="T68" fmla="*/ 10 w 86"/>
                <a:gd name="T69" fmla="*/ 34 h 87"/>
                <a:gd name="T70" fmla="*/ 7 w 86"/>
                <a:gd name="T71" fmla="*/ 39 h 87"/>
                <a:gd name="T72" fmla="*/ 2 w 86"/>
                <a:gd name="T73" fmla="*/ 41 h 87"/>
                <a:gd name="T74" fmla="*/ 0 w 86"/>
                <a:gd name="T75" fmla="*/ 38 h 87"/>
                <a:gd name="T76" fmla="*/ 2 w 86"/>
                <a:gd name="T77" fmla="*/ 36 h 87"/>
                <a:gd name="T78" fmla="*/ 3 w 86"/>
                <a:gd name="T79" fmla="*/ 32 h 87"/>
                <a:gd name="T80" fmla="*/ 4 w 86"/>
                <a:gd name="T81" fmla="*/ 30 h 87"/>
                <a:gd name="T82" fmla="*/ 6 w 86"/>
                <a:gd name="T83" fmla="*/ 26 h 87"/>
                <a:gd name="T84" fmla="*/ 6 w 86"/>
                <a:gd name="T85" fmla="*/ 24 h 87"/>
                <a:gd name="T86" fmla="*/ 7 w 86"/>
                <a:gd name="T87" fmla="*/ 20 h 87"/>
                <a:gd name="T88" fmla="*/ 10 w 86"/>
                <a:gd name="T89" fmla="*/ 16 h 87"/>
                <a:gd name="T90" fmla="*/ 13 w 86"/>
                <a:gd name="T91" fmla="*/ 11 h 87"/>
                <a:gd name="T92" fmla="*/ 14 w 86"/>
                <a:gd name="T93" fmla="*/ 7 h 87"/>
                <a:gd name="T94" fmla="*/ 14 w 86"/>
                <a:gd name="T95" fmla="*/ 2 h 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87"/>
                <a:gd name="T146" fmla="*/ 86 w 86"/>
                <a:gd name="T147" fmla="*/ 87 h 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87">
                  <a:moveTo>
                    <a:pt x="26" y="0"/>
                  </a:moveTo>
                  <a:lnTo>
                    <a:pt x="28" y="1"/>
                  </a:lnTo>
                  <a:lnTo>
                    <a:pt x="32" y="3"/>
                  </a:lnTo>
                  <a:lnTo>
                    <a:pt x="35" y="5"/>
                  </a:lnTo>
                  <a:lnTo>
                    <a:pt x="39" y="6"/>
                  </a:lnTo>
                  <a:lnTo>
                    <a:pt x="44" y="8"/>
                  </a:lnTo>
                  <a:lnTo>
                    <a:pt x="49" y="10"/>
                  </a:lnTo>
                  <a:lnTo>
                    <a:pt x="55" y="11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71" y="11"/>
                  </a:lnTo>
                  <a:lnTo>
                    <a:pt x="77" y="10"/>
                  </a:lnTo>
                  <a:lnTo>
                    <a:pt x="81" y="6"/>
                  </a:lnTo>
                  <a:lnTo>
                    <a:pt x="81" y="13"/>
                  </a:lnTo>
                  <a:lnTo>
                    <a:pt x="82" y="22"/>
                  </a:lnTo>
                  <a:lnTo>
                    <a:pt x="83" y="31"/>
                  </a:lnTo>
                  <a:lnTo>
                    <a:pt x="85" y="37"/>
                  </a:lnTo>
                  <a:lnTo>
                    <a:pt x="86" y="39"/>
                  </a:lnTo>
                  <a:lnTo>
                    <a:pt x="86" y="43"/>
                  </a:lnTo>
                  <a:lnTo>
                    <a:pt x="85" y="46"/>
                  </a:lnTo>
                  <a:lnTo>
                    <a:pt x="82" y="50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77" y="57"/>
                  </a:lnTo>
                  <a:lnTo>
                    <a:pt x="75" y="60"/>
                  </a:lnTo>
                  <a:lnTo>
                    <a:pt x="73" y="64"/>
                  </a:lnTo>
                  <a:lnTo>
                    <a:pt x="71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64" y="74"/>
                  </a:lnTo>
                  <a:lnTo>
                    <a:pt x="62" y="78"/>
                  </a:lnTo>
                  <a:lnTo>
                    <a:pt x="59" y="81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3" y="81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8" y="82"/>
                  </a:lnTo>
                  <a:lnTo>
                    <a:pt x="45" y="84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39" y="86"/>
                  </a:lnTo>
                  <a:lnTo>
                    <a:pt x="36" y="84"/>
                  </a:lnTo>
                  <a:lnTo>
                    <a:pt x="34" y="83"/>
                  </a:lnTo>
                  <a:lnTo>
                    <a:pt x="33" y="83"/>
                  </a:lnTo>
                  <a:lnTo>
                    <a:pt x="32" y="84"/>
                  </a:lnTo>
                  <a:lnTo>
                    <a:pt x="29" y="86"/>
                  </a:lnTo>
                  <a:lnTo>
                    <a:pt x="27" y="87"/>
                  </a:lnTo>
                  <a:lnTo>
                    <a:pt x="24" y="87"/>
                  </a:lnTo>
                  <a:lnTo>
                    <a:pt x="22" y="87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19" y="84"/>
                  </a:lnTo>
                  <a:lnTo>
                    <a:pt x="17" y="83"/>
                  </a:lnTo>
                  <a:lnTo>
                    <a:pt x="14" y="83"/>
                  </a:lnTo>
                  <a:lnTo>
                    <a:pt x="13" y="83"/>
                  </a:lnTo>
                  <a:lnTo>
                    <a:pt x="17" y="79"/>
                  </a:lnTo>
                  <a:lnTo>
                    <a:pt x="21" y="72"/>
                  </a:lnTo>
                  <a:lnTo>
                    <a:pt x="25" y="65"/>
                  </a:lnTo>
                  <a:lnTo>
                    <a:pt x="26" y="59"/>
                  </a:lnTo>
                  <a:lnTo>
                    <a:pt x="25" y="57"/>
                  </a:lnTo>
                  <a:lnTo>
                    <a:pt x="25" y="54"/>
                  </a:lnTo>
                  <a:lnTo>
                    <a:pt x="24" y="53"/>
                  </a:lnTo>
                  <a:lnTo>
                    <a:pt x="22" y="51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0" y="56"/>
                  </a:lnTo>
                  <a:lnTo>
                    <a:pt x="19" y="57"/>
                  </a:lnTo>
                  <a:lnTo>
                    <a:pt x="19" y="61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9" y="72"/>
                  </a:lnTo>
                  <a:lnTo>
                    <a:pt x="3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2" y="66"/>
                  </a:lnTo>
                  <a:lnTo>
                    <a:pt x="3" y="64"/>
                  </a:lnTo>
                  <a:lnTo>
                    <a:pt x="5" y="60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7" y="52"/>
                  </a:lnTo>
                  <a:lnTo>
                    <a:pt x="9" y="49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4" y="31"/>
                  </a:lnTo>
                  <a:lnTo>
                    <a:pt x="18" y="28"/>
                  </a:lnTo>
                  <a:lnTo>
                    <a:pt x="21" y="23"/>
                  </a:lnTo>
                  <a:lnTo>
                    <a:pt x="25" y="19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42"/>
            <p:cNvSpPr>
              <a:spLocks/>
            </p:cNvSpPr>
            <p:nvPr/>
          </p:nvSpPr>
          <p:spPr bwMode="auto">
            <a:xfrm>
              <a:off x="5200" y="2580"/>
              <a:ext cx="13" cy="39"/>
            </a:xfrm>
            <a:custGeom>
              <a:avLst/>
              <a:gdLst>
                <a:gd name="T0" fmla="*/ 3 w 16"/>
                <a:gd name="T1" fmla="*/ 27 h 47"/>
                <a:gd name="T2" fmla="*/ 3 w 16"/>
                <a:gd name="T3" fmla="*/ 27 h 47"/>
                <a:gd name="T4" fmla="*/ 2 w 16"/>
                <a:gd name="T5" fmla="*/ 27 h 47"/>
                <a:gd name="T6" fmla="*/ 1 w 16"/>
                <a:gd name="T7" fmla="*/ 27 h 47"/>
                <a:gd name="T8" fmla="*/ 0 w 16"/>
                <a:gd name="T9" fmla="*/ 27 h 47"/>
                <a:gd name="T10" fmla="*/ 2 w 16"/>
                <a:gd name="T11" fmla="*/ 24 h 47"/>
                <a:gd name="T12" fmla="*/ 5 w 16"/>
                <a:gd name="T13" fmla="*/ 20 h 47"/>
                <a:gd name="T14" fmla="*/ 7 w 16"/>
                <a:gd name="T15" fmla="*/ 16 h 47"/>
                <a:gd name="T16" fmla="*/ 7 w 16"/>
                <a:gd name="T17" fmla="*/ 12 h 47"/>
                <a:gd name="T18" fmla="*/ 7 w 16"/>
                <a:gd name="T19" fmla="*/ 12 h 47"/>
                <a:gd name="T20" fmla="*/ 7 w 16"/>
                <a:gd name="T21" fmla="*/ 10 h 47"/>
                <a:gd name="T22" fmla="*/ 6 w 16"/>
                <a:gd name="T23" fmla="*/ 9 h 47"/>
                <a:gd name="T24" fmla="*/ 5 w 16"/>
                <a:gd name="T25" fmla="*/ 8 h 47"/>
                <a:gd name="T26" fmla="*/ 6 w 16"/>
                <a:gd name="T27" fmla="*/ 6 h 47"/>
                <a:gd name="T28" fmla="*/ 7 w 16"/>
                <a:gd name="T29" fmla="*/ 4 h 47"/>
                <a:gd name="T30" fmla="*/ 7 w 16"/>
                <a:gd name="T31" fmla="*/ 2 h 47"/>
                <a:gd name="T32" fmla="*/ 7 w 16"/>
                <a:gd name="T33" fmla="*/ 0 h 47"/>
                <a:gd name="T34" fmla="*/ 8 w 16"/>
                <a:gd name="T35" fmla="*/ 1 h 47"/>
                <a:gd name="T36" fmla="*/ 8 w 16"/>
                <a:gd name="T37" fmla="*/ 2 h 47"/>
                <a:gd name="T38" fmla="*/ 8 w 16"/>
                <a:gd name="T39" fmla="*/ 5 h 47"/>
                <a:gd name="T40" fmla="*/ 8 w 16"/>
                <a:gd name="T41" fmla="*/ 6 h 47"/>
                <a:gd name="T42" fmla="*/ 8 w 16"/>
                <a:gd name="T43" fmla="*/ 7 h 47"/>
                <a:gd name="T44" fmla="*/ 9 w 16"/>
                <a:gd name="T45" fmla="*/ 9 h 47"/>
                <a:gd name="T46" fmla="*/ 9 w 16"/>
                <a:gd name="T47" fmla="*/ 11 h 47"/>
                <a:gd name="T48" fmla="*/ 9 w 16"/>
                <a:gd name="T49" fmla="*/ 12 h 47"/>
                <a:gd name="T50" fmla="*/ 9 w 16"/>
                <a:gd name="T51" fmla="*/ 13 h 47"/>
                <a:gd name="T52" fmla="*/ 9 w 16"/>
                <a:gd name="T53" fmla="*/ 15 h 47"/>
                <a:gd name="T54" fmla="*/ 9 w 16"/>
                <a:gd name="T55" fmla="*/ 17 h 47"/>
                <a:gd name="T56" fmla="*/ 9 w 16"/>
                <a:gd name="T57" fmla="*/ 18 h 47"/>
                <a:gd name="T58" fmla="*/ 8 w 16"/>
                <a:gd name="T59" fmla="*/ 19 h 47"/>
                <a:gd name="T60" fmla="*/ 7 w 16"/>
                <a:gd name="T61" fmla="*/ 22 h 47"/>
                <a:gd name="T62" fmla="*/ 7 w 16"/>
                <a:gd name="T63" fmla="*/ 24 h 47"/>
                <a:gd name="T64" fmla="*/ 7 w 16"/>
                <a:gd name="T65" fmla="*/ 26 h 47"/>
                <a:gd name="T66" fmla="*/ 6 w 16"/>
                <a:gd name="T67" fmla="*/ 27 h 47"/>
                <a:gd name="T68" fmla="*/ 5 w 16"/>
                <a:gd name="T69" fmla="*/ 27 h 47"/>
                <a:gd name="T70" fmla="*/ 4 w 16"/>
                <a:gd name="T71" fmla="*/ 27 h 47"/>
                <a:gd name="T72" fmla="*/ 3 w 16"/>
                <a:gd name="T73" fmla="*/ 27 h 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"/>
                <a:gd name="T112" fmla="*/ 0 h 47"/>
                <a:gd name="T113" fmla="*/ 16 w 16"/>
                <a:gd name="T114" fmla="*/ 47 h 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" h="47">
                  <a:moveTo>
                    <a:pt x="6" y="47"/>
                  </a:moveTo>
                  <a:lnTo>
                    <a:pt x="6" y="47"/>
                  </a:lnTo>
                  <a:lnTo>
                    <a:pt x="4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4" y="42"/>
                  </a:lnTo>
                  <a:lnTo>
                    <a:pt x="8" y="35"/>
                  </a:lnTo>
                  <a:lnTo>
                    <a:pt x="12" y="28"/>
                  </a:lnTo>
                  <a:lnTo>
                    <a:pt x="13" y="22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11" y="11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5" y="34"/>
                  </a:lnTo>
                  <a:lnTo>
                    <a:pt x="14" y="38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7" y="47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43"/>
            <p:cNvSpPr>
              <a:spLocks/>
            </p:cNvSpPr>
            <p:nvPr/>
          </p:nvSpPr>
          <p:spPr bwMode="auto">
            <a:xfrm>
              <a:off x="5216" y="2590"/>
              <a:ext cx="42" cy="30"/>
            </a:xfrm>
            <a:custGeom>
              <a:avLst/>
              <a:gdLst>
                <a:gd name="T0" fmla="*/ 29 w 49"/>
                <a:gd name="T1" fmla="*/ 2 h 37"/>
                <a:gd name="T2" fmla="*/ 28 w 49"/>
                <a:gd name="T3" fmla="*/ 4 h 37"/>
                <a:gd name="T4" fmla="*/ 25 w 49"/>
                <a:gd name="T5" fmla="*/ 7 h 37"/>
                <a:gd name="T6" fmla="*/ 21 w 49"/>
                <a:gd name="T7" fmla="*/ 10 h 37"/>
                <a:gd name="T8" fmla="*/ 20 w 49"/>
                <a:gd name="T9" fmla="*/ 12 h 37"/>
                <a:gd name="T10" fmla="*/ 16 w 49"/>
                <a:gd name="T11" fmla="*/ 16 h 37"/>
                <a:gd name="T12" fmla="*/ 15 w 49"/>
                <a:gd name="T13" fmla="*/ 17 h 37"/>
                <a:gd name="T14" fmla="*/ 11 w 49"/>
                <a:gd name="T15" fmla="*/ 15 h 37"/>
                <a:gd name="T16" fmla="*/ 9 w 49"/>
                <a:gd name="T17" fmla="*/ 17 h 37"/>
                <a:gd name="T18" fmla="*/ 7 w 49"/>
                <a:gd name="T19" fmla="*/ 19 h 37"/>
                <a:gd name="T20" fmla="*/ 3 w 49"/>
                <a:gd name="T21" fmla="*/ 19 h 37"/>
                <a:gd name="T22" fmla="*/ 1 w 49"/>
                <a:gd name="T23" fmla="*/ 18 h 37"/>
                <a:gd name="T24" fmla="*/ 1 w 49"/>
                <a:gd name="T25" fmla="*/ 15 h 37"/>
                <a:gd name="T26" fmla="*/ 3 w 49"/>
                <a:gd name="T27" fmla="*/ 12 h 37"/>
                <a:gd name="T28" fmla="*/ 4 w 49"/>
                <a:gd name="T29" fmla="*/ 10 h 37"/>
                <a:gd name="T30" fmla="*/ 6 w 49"/>
                <a:gd name="T31" fmla="*/ 7 h 37"/>
                <a:gd name="T32" fmla="*/ 7 w 49"/>
                <a:gd name="T33" fmla="*/ 6 h 37"/>
                <a:gd name="T34" fmla="*/ 9 w 49"/>
                <a:gd name="T35" fmla="*/ 5 h 37"/>
                <a:gd name="T36" fmla="*/ 9 w 49"/>
                <a:gd name="T37" fmla="*/ 4 h 37"/>
                <a:gd name="T38" fmla="*/ 11 w 49"/>
                <a:gd name="T39" fmla="*/ 4 h 37"/>
                <a:gd name="T40" fmla="*/ 13 w 49"/>
                <a:gd name="T41" fmla="*/ 4 h 37"/>
                <a:gd name="T42" fmla="*/ 13 w 49"/>
                <a:gd name="T43" fmla="*/ 5 h 37"/>
                <a:gd name="T44" fmla="*/ 15 w 49"/>
                <a:gd name="T45" fmla="*/ 5 h 37"/>
                <a:gd name="T46" fmla="*/ 18 w 49"/>
                <a:gd name="T47" fmla="*/ 6 h 37"/>
                <a:gd name="T48" fmla="*/ 20 w 49"/>
                <a:gd name="T49" fmla="*/ 5 h 37"/>
                <a:gd name="T50" fmla="*/ 20 w 49"/>
                <a:gd name="T51" fmla="*/ 5 h 37"/>
                <a:gd name="T52" fmla="*/ 20 w 49"/>
                <a:gd name="T53" fmla="*/ 4 h 37"/>
                <a:gd name="T54" fmla="*/ 22 w 49"/>
                <a:gd name="T55" fmla="*/ 4 h 37"/>
                <a:gd name="T56" fmla="*/ 23 w 49"/>
                <a:gd name="T57" fmla="*/ 4 h 37"/>
                <a:gd name="T58" fmla="*/ 25 w 49"/>
                <a:gd name="T59" fmla="*/ 4 h 37"/>
                <a:gd name="T60" fmla="*/ 27 w 49"/>
                <a:gd name="T61" fmla="*/ 3 h 37"/>
                <a:gd name="T62" fmla="*/ 29 w 49"/>
                <a:gd name="T63" fmla="*/ 1 h 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"/>
                <a:gd name="T97" fmla="*/ 0 h 37"/>
                <a:gd name="T98" fmla="*/ 49 w 49"/>
                <a:gd name="T99" fmla="*/ 37 h 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" h="37">
                  <a:moveTo>
                    <a:pt x="49" y="0"/>
                  </a:moveTo>
                  <a:lnTo>
                    <a:pt x="47" y="2"/>
                  </a:lnTo>
                  <a:lnTo>
                    <a:pt x="45" y="4"/>
                  </a:lnTo>
                  <a:lnTo>
                    <a:pt x="44" y="7"/>
                  </a:lnTo>
                  <a:lnTo>
                    <a:pt x="42" y="10"/>
                  </a:lnTo>
                  <a:lnTo>
                    <a:pt x="40" y="14"/>
                  </a:lnTo>
                  <a:lnTo>
                    <a:pt x="38" y="17"/>
                  </a:lnTo>
                  <a:lnTo>
                    <a:pt x="34" y="19"/>
                  </a:lnTo>
                  <a:lnTo>
                    <a:pt x="32" y="21"/>
                  </a:lnTo>
                  <a:lnTo>
                    <a:pt x="31" y="24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0" y="31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2" y="34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6" y="36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6" y="21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5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144"/>
            <p:cNvSpPr>
              <a:spLocks/>
            </p:cNvSpPr>
            <p:nvPr/>
          </p:nvSpPr>
          <p:spPr bwMode="auto">
            <a:xfrm>
              <a:off x="5221" y="2553"/>
              <a:ext cx="39" cy="27"/>
            </a:xfrm>
            <a:custGeom>
              <a:avLst/>
              <a:gdLst>
                <a:gd name="T0" fmla="*/ 28 w 46"/>
                <a:gd name="T1" fmla="*/ 21 h 31"/>
                <a:gd name="T2" fmla="*/ 26 w 46"/>
                <a:gd name="T3" fmla="*/ 17 h 31"/>
                <a:gd name="T4" fmla="*/ 26 w 46"/>
                <a:gd name="T5" fmla="*/ 10 h 31"/>
                <a:gd name="T6" fmla="*/ 26 w 46"/>
                <a:gd name="T7" fmla="*/ 4 h 31"/>
                <a:gd name="T8" fmla="*/ 26 w 46"/>
                <a:gd name="T9" fmla="*/ 0 h 31"/>
                <a:gd name="T10" fmla="*/ 23 w 46"/>
                <a:gd name="T11" fmla="*/ 3 h 31"/>
                <a:gd name="T12" fmla="*/ 20 w 46"/>
                <a:gd name="T13" fmla="*/ 3 h 31"/>
                <a:gd name="T14" fmla="*/ 17 w 46"/>
                <a:gd name="T15" fmla="*/ 3 h 31"/>
                <a:gd name="T16" fmla="*/ 13 w 46"/>
                <a:gd name="T17" fmla="*/ 3 h 31"/>
                <a:gd name="T18" fmla="*/ 10 w 46"/>
                <a:gd name="T19" fmla="*/ 3 h 31"/>
                <a:gd name="T20" fmla="*/ 6 w 46"/>
                <a:gd name="T21" fmla="*/ 3 h 31"/>
                <a:gd name="T22" fmla="*/ 3 w 46"/>
                <a:gd name="T23" fmla="*/ 2 h 31"/>
                <a:gd name="T24" fmla="*/ 0 w 46"/>
                <a:gd name="T25" fmla="*/ 0 h 31"/>
                <a:gd name="T26" fmla="*/ 3 w 46"/>
                <a:gd name="T27" fmla="*/ 2 h 31"/>
                <a:gd name="T28" fmla="*/ 3 w 46"/>
                <a:gd name="T29" fmla="*/ 3 h 31"/>
                <a:gd name="T30" fmla="*/ 6 w 46"/>
                <a:gd name="T31" fmla="*/ 4 h 31"/>
                <a:gd name="T32" fmla="*/ 8 w 46"/>
                <a:gd name="T33" fmla="*/ 6 h 31"/>
                <a:gd name="T34" fmla="*/ 12 w 46"/>
                <a:gd name="T35" fmla="*/ 8 h 31"/>
                <a:gd name="T36" fmla="*/ 14 w 46"/>
                <a:gd name="T37" fmla="*/ 9 h 31"/>
                <a:gd name="T38" fmla="*/ 18 w 46"/>
                <a:gd name="T39" fmla="*/ 9 h 31"/>
                <a:gd name="T40" fmla="*/ 21 w 46"/>
                <a:gd name="T41" fmla="*/ 9 h 31"/>
                <a:gd name="T42" fmla="*/ 23 w 46"/>
                <a:gd name="T43" fmla="*/ 10 h 31"/>
                <a:gd name="T44" fmla="*/ 25 w 46"/>
                <a:gd name="T45" fmla="*/ 14 h 31"/>
                <a:gd name="T46" fmla="*/ 26 w 46"/>
                <a:gd name="T47" fmla="*/ 17 h 31"/>
                <a:gd name="T48" fmla="*/ 28 w 46"/>
                <a:gd name="T49" fmla="*/ 2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1"/>
                <a:gd name="T77" fmla="*/ 46 w 46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1">
                  <a:moveTo>
                    <a:pt x="46" y="31"/>
                  </a:moveTo>
                  <a:lnTo>
                    <a:pt x="44" y="25"/>
                  </a:lnTo>
                  <a:lnTo>
                    <a:pt x="43" y="16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38" y="4"/>
                  </a:lnTo>
                  <a:lnTo>
                    <a:pt x="32" y="5"/>
                  </a:lnTo>
                  <a:lnTo>
                    <a:pt x="27" y="6"/>
                  </a:lnTo>
                  <a:lnTo>
                    <a:pt x="21" y="6"/>
                  </a:lnTo>
                  <a:lnTo>
                    <a:pt x="16" y="5"/>
                  </a:lnTo>
                  <a:lnTo>
                    <a:pt x="1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0" y="7"/>
                  </a:lnTo>
                  <a:lnTo>
                    <a:pt x="14" y="9"/>
                  </a:lnTo>
                  <a:lnTo>
                    <a:pt x="19" y="12"/>
                  </a:lnTo>
                  <a:lnTo>
                    <a:pt x="24" y="13"/>
                  </a:lnTo>
                  <a:lnTo>
                    <a:pt x="29" y="13"/>
                  </a:lnTo>
                  <a:lnTo>
                    <a:pt x="35" y="13"/>
                  </a:lnTo>
                  <a:lnTo>
                    <a:pt x="38" y="16"/>
                  </a:lnTo>
                  <a:lnTo>
                    <a:pt x="41" y="21"/>
                  </a:lnTo>
                  <a:lnTo>
                    <a:pt x="43" y="25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45"/>
            <p:cNvSpPr>
              <a:spLocks/>
            </p:cNvSpPr>
            <p:nvPr/>
          </p:nvSpPr>
          <p:spPr bwMode="auto">
            <a:xfrm>
              <a:off x="5178" y="2158"/>
              <a:ext cx="90" cy="400"/>
            </a:xfrm>
            <a:custGeom>
              <a:avLst/>
              <a:gdLst>
                <a:gd name="T0" fmla="*/ 19 w 107"/>
                <a:gd name="T1" fmla="*/ 10 h 474"/>
                <a:gd name="T2" fmla="*/ 13 w 107"/>
                <a:gd name="T3" fmla="*/ 52 h 474"/>
                <a:gd name="T4" fmla="*/ 6 w 107"/>
                <a:gd name="T5" fmla="*/ 106 h 474"/>
                <a:gd name="T6" fmla="*/ 1 w 107"/>
                <a:gd name="T7" fmla="*/ 150 h 474"/>
                <a:gd name="T8" fmla="*/ 2 w 107"/>
                <a:gd name="T9" fmla="*/ 176 h 474"/>
                <a:gd name="T10" fmla="*/ 6 w 107"/>
                <a:gd name="T11" fmla="*/ 194 h 474"/>
                <a:gd name="T12" fmla="*/ 11 w 107"/>
                <a:gd name="T13" fmla="*/ 210 h 474"/>
                <a:gd name="T14" fmla="*/ 13 w 107"/>
                <a:gd name="T15" fmla="*/ 225 h 474"/>
                <a:gd name="T16" fmla="*/ 14 w 107"/>
                <a:gd name="T17" fmla="*/ 241 h 474"/>
                <a:gd name="T18" fmla="*/ 14 w 107"/>
                <a:gd name="T19" fmla="*/ 264 h 474"/>
                <a:gd name="T20" fmla="*/ 16 w 107"/>
                <a:gd name="T21" fmla="*/ 273 h 474"/>
                <a:gd name="T22" fmla="*/ 20 w 107"/>
                <a:gd name="T23" fmla="*/ 276 h 474"/>
                <a:gd name="T24" fmla="*/ 27 w 107"/>
                <a:gd name="T25" fmla="*/ 280 h 474"/>
                <a:gd name="T26" fmla="*/ 35 w 107"/>
                <a:gd name="T27" fmla="*/ 283 h 474"/>
                <a:gd name="T28" fmla="*/ 43 w 107"/>
                <a:gd name="T29" fmla="*/ 285 h 474"/>
                <a:gd name="T30" fmla="*/ 51 w 107"/>
                <a:gd name="T31" fmla="*/ 284 h 474"/>
                <a:gd name="T32" fmla="*/ 56 w 107"/>
                <a:gd name="T33" fmla="*/ 280 h 474"/>
                <a:gd name="T34" fmla="*/ 59 w 107"/>
                <a:gd name="T35" fmla="*/ 278 h 474"/>
                <a:gd name="T36" fmla="*/ 60 w 107"/>
                <a:gd name="T37" fmla="*/ 273 h 474"/>
                <a:gd name="T38" fmla="*/ 60 w 107"/>
                <a:gd name="T39" fmla="*/ 266 h 474"/>
                <a:gd name="T40" fmla="*/ 61 w 107"/>
                <a:gd name="T41" fmla="*/ 263 h 474"/>
                <a:gd name="T42" fmla="*/ 63 w 107"/>
                <a:gd name="T43" fmla="*/ 257 h 474"/>
                <a:gd name="T44" fmla="*/ 61 w 107"/>
                <a:gd name="T45" fmla="*/ 254 h 474"/>
                <a:gd name="T46" fmla="*/ 61 w 107"/>
                <a:gd name="T47" fmla="*/ 252 h 474"/>
                <a:gd name="T48" fmla="*/ 61 w 107"/>
                <a:gd name="T49" fmla="*/ 251 h 474"/>
                <a:gd name="T50" fmla="*/ 64 w 107"/>
                <a:gd name="T51" fmla="*/ 251 h 474"/>
                <a:gd name="T52" fmla="*/ 64 w 107"/>
                <a:gd name="T53" fmla="*/ 249 h 474"/>
                <a:gd name="T54" fmla="*/ 64 w 107"/>
                <a:gd name="T55" fmla="*/ 246 h 474"/>
                <a:gd name="T56" fmla="*/ 63 w 107"/>
                <a:gd name="T57" fmla="*/ 245 h 474"/>
                <a:gd name="T58" fmla="*/ 61 w 107"/>
                <a:gd name="T59" fmla="*/ 245 h 474"/>
                <a:gd name="T60" fmla="*/ 61 w 107"/>
                <a:gd name="T61" fmla="*/ 240 h 474"/>
                <a:gd name="T62" fmla="*/ 63 w 107"/>
                <a:gd name="T63" fmla="*/ 222 h 474"/>
                <a:gd name="T64" fmla="*/ 62 w 107"/>
                <a:gd name="T65" fmla="*/ 208 h 474"/>
                <a:gd name="T66" fmla="*/ 59 w 107"/>
                <a:gd name="T67" fmla="*/ 186 h 474"/>
                <a:gd name="T68" fmla="*/ 55 w 107"/>
                <a:gd name="T69" fmla="*/ 164 h 474"/>
                <a:gd name="T70" fmla="*/ 47 w 107"/>
                <a:gd name="T71" fmla="*/ 132 h 474"/>
                <a:gd name="T72" fmla="*/ 46 w 107"/>
                <a:gd name="T73" fmla="*/ 111 h 474"/>
                <a:gd name="T74" fmla="*/ 43 w 107"/>
                <a:gd name="T75" fmla="*/ 87 h 474"/>
                <a:gd name="T76" fmla="*/ 40 w 107"/>
                <a:gd name="T77" fmla="*/ 75 h 474"/>
                <a:gd name="T78" fmla="*/ 38 w 107"/>
                <a:gd name="T79" fmla="*/ 63 h 474"/>
                <a:gd name="T80" fmla="*/ 36 w 107"/>
                <a:gd name="T81" fmla="*/ 58 h 474"/>
                <a:gd name="T82" fmla="*/ 34 w 107"/>
                <a:gd name="T83" fmla="*/ 53 h 474"/>
                <a:gd name="T84" fmla="*/ 32 w 107"/>
                <a:gd name="T85" fmla="*/ 41 h 474"/>
                <a:gd name="T86" fmla="*/ 27 w 107"/>
                <a:gd name="T87" fmla="*/ 20 h 474"/>
                <a:gd name="T88" fmla="*/ 24 w 107"/>
                <a:gd name="T89" fmla="*/ 12 h 474"/>
                <a:gd name="T90" fmla="*/ 23 w 107"/>
                <a:gd name="T91" fmla="*/ 4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7"/>
                <a:gd name="T139" fmla="*/ 0 h 474"/>
                <a:gd name="T140" fmla="*/ 107 w 107"/>
                <a:gd name="T141" fmla="*/ 474 h 4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7" h="474">
                  <a:moveTo>
                    <a:pt x="34" y="0"/>
                  </a:moveTo>
                  <a:lnTo>
                    <a:pt x="32" y="16"/>
                  </a:lnTo>
                  <a:lnTo>
                    <a:pt x="27" y="47"/>
                  </a:lnTo>
                  <a:lnTo>
                    <a:pt x="22" y="87"/>
                  </a:lnTo>
                  <a:lnTo>
                    <a:pt x="16" y="131"/>
                  </a:lnTo>
                  <a:lnTo>
                    <a:pt x="9" y="176"/>
                  </a:lnTo>
                  <a:lnTo>
                    <a:pt x="4" y="218"/>
                  </a:lnTo>
                  <a:lnTo>
                    <a:pt x="1" y="250"/>
                  </a:lnTo>
                  <a:lnTo>
                    <a:pt x="0" y="270"/>
                  </a:lnTo>
                  <a:lnTo>
                    <a:pt x="2" y="291"/>
                  </a:lnTo>
                  <a:lnTo>
                    <a:pt x="6" y="309"/>
                  </a:lnTo>
                  <a:lnTo>
                    <a:pt x="9" y="324"/>
                  </a:lnTo>
                  <a:lnTo>
                    <a:pt x="14" y="337"/>
                  </a:lnTo>
                  <a:lnTo>
                    <a:pt x="18" y="349"/>
                  </a:lnTo>
                  <a:lnTo>
                    <a:pt x="22" y="361"/>
                  </a:lnTo>
                  <a:lnTo>
                    <a:pt x="23" y="374"/>
                  </a:lnTo>
                  <a:lnTo>
                    <a:pt x="24" y="385"/>
                  </a:lnTo>
                  <a:lnTo>
                    <a:pt x="24" y="400"/>
                  </a:lnTo>
                  <a:lnTo>
                    <a:pt x="24" y="421"/>
                  </a:lnTo>
                  <a:lnTo>
                    <a:pt x="24" y="440"/>
                  </a:lnTo>
                  <a:lnTo>
                    <a:pt x="24" y="453"/>
                  </a:lnTo>
                  <a:lnTo>
                    <a:pt x="26" y="455"/>
                  </a:lnTo>
                  <a:lnTo>
                    <a:pt x="30" y="458"/>
                  </a:lnTo>
                  <a:lnTo>
                    <a:pt x="33" y="460"/>
                  </a:lnTo>
                  <a:lnTo>
                    <a:pt x="38" y="462"/>
                  </a:lnTo>
                  <a:lnTo>
                    <a:pt x="45" y="466"/>
                  </a:lnTo>
                  <a:lnTo>
                    <a:pt x="51" y="468"/>
                  </a:lnTo>
                  <a:lnTo>
                    <a:pt x="59" y="470"/>
                  </a:lnTo>
                  <a:lnTo>
                    <a:pt x="65" y="473"/>
                  </a:lnTo>
                  <a:lnTo>
                    <a:pt x="72" y="474"/>
                  </a:lnTo>
                  <a:lnTo>
                    <a:pt x="80" y="473"/>
                  </a:lnTo>
                  <a:lnTo>
                    <a:pt x="86" y="472"/>
                  </a:lnTo>
                  <a:lnTo>
                    <a:pt x="93" y="468"/>
                  </a:lnTo>
                  <a:lnTo>
                    <a:pt x="95" y="467"/>
                  </a:lnTo>
                  <a:lnTo>
                    <a:pt x="97" y="465"/>
                  </a:lnTo>
                  <a:lnTo>
                    <a:pt x="99" y="463"/>
                  </a:lnTo>
                  <a:lnTo>
                    <a:pt x="100" y="461"/>
                  </a:lnTo>
                  <a:lnTo>
                    <a:pt x="101" y="455"/>
                  </a:lnTo>
                  <a:lnTo>
                    <a:pt x="101" y="448"/>
                  </a:lnTo>
                  <a:lnTo>
                    <a:pt x="101" y="442"/>
                  </a:lnTo>
                  <a:lnTo>
                    <a:pt x="101" y="437"/>
                  </a:lnTo>
                  <a:lnTo>
                    <a:pt x="104" y="439"/>
                  </a:lnTo>
                  <a:lnTo>
                    <a:pt x="106" y="435"/>
                  </a:lnTo>
                  <a:lnTo>
                    <a:pt x="106" y="428"/>
                  </a:lnTo>
                  <a:lnTo>
                    <a:pt x="102" y="424"/>
                  </a:lnTo>
                  <a:lnTo>
                    <a:pt x="102" y="423"/>
                  </a:lnTo>
                  <a:lnTo>
                    <a:pt x="102" y="421"/>
                  </a:lnTo>
                  <a:lnTo>
                    <a:pt x="102" y="420"/>
                  </a:lnTo>
                  <a:lnTo>
                    <a:pt x="102" y="417"/>
                  </a:lnTo>
                  <a:lnTo>
                    <a:pt x="104" y="417"/>
                  </a:lnTo>
                  <a:lnTo>
                    <a:pt x="106" y="417"/>
                  </a:lnTo>
                  <a:lnTo>
                    <a:pt x="107" y="417"/>
                  </a:lnTo>
                  <a:lnTo>
                    <a:pt x="107" y="416"/>
                  </a:lnTo>
                  <a:lnTo>
                    <a:pt x="107" y="415"/>
                  </a:lnTo>
                  <a:lnTo>
                    <a:pt x="107" y="412"/>
                  </a:lnTo>
                  <a:lnTo>
                    <a:pt x="107" y="409"/>
                  </a:lnTo>
                  <a:lnTo>
                    <a:pt x="107" y="408"/>
                  </a:lnTo>
                  <a:lnTo>
                    <a:pt x="106" y="408"/>
                  </a:lnTo>
                  <a:lnTo>
                    <a:pt x="105" y="408"/>
                  </a:lnTo>
                  <a:lnTo>
                    <a:pt x="104" y="408"/>
                  </a:lnTo>
                  <a:lnTo>
                    <a:pt x="102" y="409"/>
                  </a:lnTo>
                  <a:lnTo>
                    <a:pt x="102" y="399"/>
                  </a:lnTo>
                  <a:lnTo>
                    <a:pt x="105" y="384"/>
                  </a:lnTo>
                  <a:lnTo>
                    <a:pt x="106" y="370"/>
                  </a:lnTo>
                  <a:lnTo>
                    <a:pt x="106" y="360"/>
                  </a:lnTo>
                  <a:lnTo>
                    <a:pt x="105" y="347"/>
                  </a:lnTo>
                  <a:lnTo>
                    <a:pt x="102" y="330"/>
                  </a:lnTo>
                  <a:lnTo>
                    <a:pt x="99" y="310"/>
                  </a:lnTo>
                  <a:lnTo>
                    <a:pt x="95" y="293"/>
                  </a:lnTo>
                  <a:lnTo>
                    <a:pt x="91" y="272"/>
                  </a:lnTo>
                  <a:lnTo>
                    <a:pt x="86" y="244"/>
                  </a:lnTo>
                  <a:lnTo>
                    <a:pt x="80" y="219"/>
                  </a:lnTo>
                  <a:lnTo>
                    <a:pt x="77" y="204"/>
                  </a:lnTo>
                  <a:lnTo>
                    <a:pt x="77" y="186"/>
                  </a:lnTo>
                  <a:lnTo>
                    <a:pt x="75" y="164"/>
                  </a:lnTo>
                  <a:lnTo>
                    <a:pt x="72" y="144"/>
                  </a:lnTo>
                  <a:lnTo>
                    <a:pt x="69" y="133"/>
                  </a:lnTo>
                  <a:lnTo>
                    <a:pt x="67" y="125"/>
                  </a:lnTo>
                  <a:lnTo>
                    <a:pt x="64" y="115"/>
                  </a:lnTo>
                  <a:lnTo>
                    <a:pt x="63" y="106"/>
                  </a:lnTo>
                  <a:lnTo>
                    <a:pt x="62" y="100"/>
                  </a:lnTo>
                  <a:lnTo>
                    <a:pt x="61" y="97"/>
                  </a:lnTo>
                  <a:lnTo>
                    <a:pt x="60" y="92"/>
                  </a:lnTo>
                  <a:lnTo>
                    <a:pt x="57" y="89"/>
                  </a:lnTo>
                  <a:lnTo>
                    <a:pt x="55" y="85"/>
                  </a:lnTo>
                  <a:lnTo>
                    <a:pt x="53" y="68"/>
                  </a:lnTo>
                  <a:lnTo>
                    <a:pt x="49" y="50"/>
                  </a:lnTo>
                  <a:lnTo>
                    <a:pt x="45" y="34"/>
                  </a:lnTo>
                  <a:lnTo>
                    <a:pt x="41" y="24"/>
                  </a:lnTo>
                  <a:lnTo>
                    <a:pt x="40" y="20"/>
                  </a:lnTo>
                  <a:lnTo>
                    <a:pt x="40" y="13"/>
                  </a:lnTo>
                  <a:lnTo>
                    <a:pt x="38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2" name="Picture 1062" descr="11918437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899" y="53000"/>
            <a:ext cx="4460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Прямоугольник 162"/>
          <p:cNvSpPr/>
          <p:nvPr/>
        </p:nvSpPr>
        <p:spPr>
          <a:xfrm>
            <a:off x="1919536" y="4293096"/>
            <a:ext cx="3096344" cy="1512168"/>
          </a:xfrm>
          <a:prstGeom prst="rect">
            <a:avLst/>
          </a:prstGeom>
          <a:ln>
            <a:solidFill>
              <a:srgbClr val="A5002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ЦЗН организует профессиональный отбор граждан;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Проводит Ярмарку вакансий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5" name="Прямая со стрелкой 164"/>
          <p:cNvCxnSpPr/>
          <p:nvPr/>
        </p:nvCxnSpPr>
        <p:spPr>
          <a:xfrm>
            <a:off x="5087888" y="5229200"/>
            <a:ext cx="504056" cy="0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4" name="TextBox 40"/>
          <p:cNvSpPr txBox="1">
            <a:spLocks noChangeArrowheads="1"/>
          </p:cNvSpPr>
          <p:nvPr/>
        </p:nvSpPr>
        <p:spPr bwMode="auto">
          <a:xfrm>
            <a:off x="2438001" y="274563"/>
            <a:ext cx="8148637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 dirty="0"/>
              <a:t>Ресурсы. Инфраструктура. Подготовка кадров.</a:t>
            </a:r>
          </a:p>
        </p:txBody>
      </p:sp>
      <p:pic>
        <p:nvPicPr>
          <p:cNvPr id="166" name="Рисунок 1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13" y="810107"/>
            <a:ext cx="8736325" cy="30483"/>
          </a:xfrm>
          <a:prstGeom prst="rect">
            <a:avLst/>
          </a:prstGeom>
        </p:spPr>
      </p:pic>
      <p:sp>
        <p:nvSpPr>
          <p:cNvPr id="167" name="Управляющая кнопка: домой 166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1395971"/>
            <a:ext cx="7543800" cy="69319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990033"/>
                </a:solidFill>
              </a:rPr>
              <a:t>Документы, необходимые для обращения в территориальный центр занятости населения :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9576" y="2420888"/>
            <a:ext cx="7920880" cy="3744416"/>
          </a:xfr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000" dirty="0">
                <a:solidFill>
                  <a:srgbClr val="A50021"/>
                </a:solidFill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  <a:hlinkClick r:id="rId2"/>
              </a:rPr>
              <a:t>заявление</a:t>
            </a:r>
            <a:r>
              <a:rPr lang="ru-RU" sz="2000" dirty="0">
                <a:solidFill>
                  <a:srgbClr val="A50021"/>
                </a:solidFill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о предоставлении государственной услуги;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ea typeface="Calibri"/>
                <a:cs typeface="Times New Roman"/>
              </a:rPr>
              <a:t> паспорт гражданина Российской Федерации или документ, его заменяющий(для работодателей- физических лиц);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ea typeface="Calibri"/>
                <a:cs typeface="Times New Roman"/>
              </a:rPr>
              <a:t> заполненный бланк </a:t>
            </a:r>
            <a:r>
              <a:rPr lang="ru-RU" sz="2000" u="sng" dirty="0">
                <a:ea typeface="Calibri"/>
                <a:cs typeface="Times New Roman"/>
                <a:hlinkClick r:id="rId3"/>
              </a:rPr>
              <a:t>«Сведения о потребности в работниках, наличии свободных рабочих мест(вакантных должностей)»; </a:t>
            </a:r>
            <a:endParaRPr lang="ru-RU" sz="2000" u="sng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ea typeface="Calibri"/>
                <a:cs typeface="Times New Roman"/>
              </a:rPr>
              <a:t>- свидетельство о государственной регистрации юридического лица/индивидуального предпринимателя в ЕГРЮЛ/ЕГРИП.</a:t>
            </a:r>
          </a:p>
          <a:p>
            <a:pPr algn="ctr">
              <a:buNone/>
            </a:pPr>
            <a:r>
              <a:rPr lang="ru-RU" sz="1800" b="1" i="1" dirty="0">
                <a:solidFill>
                  <a:srgbClr val="A50021"/>
                </a:solidFill>
              </a:rPr>
              <a:t>Всю подробную информацию можно получить на сайте Агентства по занятости  </a:t>
            </a:r>
            <a:r>
              <a:rPr lang="en-US" sz="1800" b="1" i="1" dirty="0">
                <a:solidFill>
                  <a:srgbClr val="A50021"/>
                </a:solidFill>
                <a:hlinkClick r:id="rId4"/>
              </a:rPr>
              <a:t>http://www.szn.permkrai.ru</a:t>
            </a:r>
            <a:r>
              <a:rPr lang="ru-RU" sz="1800" b="1" i="1" dirty="0">
                <a:solidFill>
                  <a:srgbClr val="A50021"/>
                </a:solidFill>
                <a:hlinkClick r:id="rId4"/>
              </a:rPr>
              <a:t> </a:t>
            </a:r>
            <a:endParaRPr lang="ru-RU" sz="1800" b="1" i="1" dirty="0">
              <a:solidFill>
                <a:srgbClr val="A50021"/>
              </a:solidFill>
            </a:endParaRPr>
          </a:p>
        </p:txBody>
      </p:sp>
      <p:pic>
        <p:nvPicPr>
          <p:cNvPr id="4" name="Picture 1062" descr="11918437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92" y="214317"/>
            <a:ext cx="4460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0"/>
          <p:cNvSpPr txBox="1">
            <a:spLocks noChangeArrowheads="1"/>
          </p:cNvSpPr>
          <p:nvPr/>
        </p:nvSpPr>
        <p:spPr bwMode="auto">
          <a:xfrm>
            <a:off x="2426045" y="400800"/>
            <a:ext cx="8148637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 dirty="0"/>
              <a:t>Ресурсы. Инфраструктура. Подготовка кадров.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816" y="953953"/>
            <a:ext cx="8736325" cy="30483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068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2279654" y="4005265"/>
            <a:ext cx="3529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pic>
        <p:nvPicPr>
          <p:cNvPr id="5124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9" y="1274528"/>
            <a:ext cx="113506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289639" y="1974513"/>
            <a:ext cx="6974715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семинаров, тренингов по темам: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b="1" dirty="0">
              <a:solidFill>
                <a:srgbClr val="C00000"/>
              </a:solidFill>
            </a:endParaRPr>
          </a:p>
          <a:p>
            <a:pPr marL="285744" indent="-285744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/>
              <a:t>начало бизнеса;</a:t>
            </a:r>
          </a:p>
          <a:p>
            <a:pPr marL="285744" indent="-285744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/>
              <a:t>участие в государственном и муниципальном заказе;</a:t>
            </a:r>
          </a:p>
          <a:p>
            <a:pPr marL="285744" indent="-285744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/>
              <a:t>ведение деловых переговоров;</a:t>
            </a:r>
          </a:p>
          <a:p>
            <a:pPr marL="285744" indent="-285744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/>
              <a:t>изменение налогового законодательства, бухгалтерской отчетности, оптимизации налогообложения; </a:t>
            </a:r>
          </a:p>
          <a:p>
            <a:pPr marL="285744" indent="-285744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/>
              <a:t>сбыт и продвижение продукции;</a:t>
            </a:r>
          </a:p>
          <a:p>
            <a:pPr marL="285744" indent="-285744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/>
              <a:t>правовые основы ведения бизнеса;</a:t>
            </a:r>
          </a:p>
          <a:p>
            <a:pPr marL="285744" indent="-285744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/>
              <a:t>трудовое законодательство и работа с персоналом;</a:t>
            </a:r>
          </a:p>
          <a:p>
            <a:pPr marL="285744" indent="-285744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/>
              <a:t>искусство управления и личностный рост</a:t>
            </a:r>
            <a:r>
              <a:rPr lang="ru-RU" altLang="ru-RU" sz="1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127" name="Прямоугольник 1"/>
          <p:cNvSpPr>
            <a:spLocks noChangeArrowheads="1"/>
          </p:cNvSpPr>
          <p:nvPr/>
        </p:nvSpPr>
        <p:spPr bwMode="auto">
          <a:xfrm>
            <a:off x="2135188" y="5675313"/>
            <a:ext cx="8418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обращаться?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 ЦПП, 8 800 300 80 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ru-RU" sz="20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цпп-пермь.рф</a:t>
            </a: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Прямоугольник 3"/>
          <p:cNvSpPr>
            <a:spLocks noChangeArrowheads="1"/>
          </p:cNvSpPr>
          <p:nvPr/>
        </p:nvSpPr>
        <p:spPr bwMode="auto">
          <a:xfrm>
            <a:off x="4224339" y="5302249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/>
              <a:t> </a:t>
            </a:r>
            <a:r>
              <a:rPr lang="ru-RU" altLang="ru-RU" sz="18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5129" name="Прямоугольник 4"/>
          <p:cNvSpPr>
            <a:spLocks noChangeArrowheads="1"/>
          </p:cNvSpPr>
          <p:nvPr/>
        </p:nvSpPr>
        <p:spPr bwMode="auto">
          <a:xfrm>
            <a:off x="3935414" y="1436688"/>
            <a:ext cx="4473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Центры поддержки предпринимательства</a:t>
            </a:r>
          </a:p>
        </p:txBody>
      </p:sp>
      <p:pic>
        <p:nvPicPr>
          <p:cNvPr id="5130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9" y="115891"/>
            <a:ext cx="432743" cy="7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40"/>
          <p:cNvSpPr txBox="1">
            <a:spLocks noChangeArrowheads="1"/>
          </p:cNvSpPr>
          <p:nvPr/>
        </p:nvSpPr>
        <p:spPr bwMode="auto">
          <a:xfrm>
            <a:off x="2519366" y="266701"/>
            <a:ext cx="8148637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 dirty="0"/>
              <a:t>Ресурсы. Инфраструктура.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000" b="1" dirty="0"/>
              <a:t>Подготовка кадров. Обучение предпринимателей.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0863" y="1125539"/>
            <a:ext cx="845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43872" y="6032599"/>
            <a:ext cx="3456384" cy="3613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99" y="861030"/>
            <a:ext cx="12334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3071668" y="853348"/>
            <a:ext cx="8424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Развитие предпринимательской</a:t>
            </a:r>
            <a:r>
              <a:rPr lang="en-US" altLang="ru-RU" sz="2000" b="1" dirty="0"/>
              <a:t> </a:t>
            </a:r>
            <a:r>
              <a:rPr lang="ru-RU" altLang="ru-RU" sz="2000" b="1" dirty="0"/>
              <a:t>грамотности</a:t>
            </a:r>
          </a:p>
        </p:txBody>
      </p:sp>
      <p:pic>
        <p:nvPicPr>
          <p:cNvPr id="45060" name="Picture 2" descr="Встроенное 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67" y="919960"/>
            <a:ext cx="896939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1919537" y="6460603"/>
            <a:ext cx="707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2A7E"/>
              </a:buClr>
              <a:buFontTx/>
              <a:buNone/>
            </a:pPr>
            <a:r>
              <a:rPr lang="en-US" altLang="ru-RU" sz="1800" u="sng" dirty="0">
                <a:solidFill>
                  <a:srgbClr val="000099"/>
                </a:solidFill>
                <a:hlinkClick r:id="rId4"/>
              </a:rPr>
              <a:t>WWW.</a:t>
            </a:r>
            <a:r>
              <a:rPr lang="ru-RU" altLang="ru-RU" sz="1800" u="sng" dirty="0">
                <a:solidFill>
                  <a:srgbClr val="000099"/>
                </a:solidFill>
                <a:hlinkClick r:id="rId4"/>
              </a:rPr>
              <a:t>ГРАМОТНЫЙ-БИЗНЕСМЕН.РФ</a:t>
            </a:r>
            <a:endParaRPr lang="ru-RU" altLang="ru-RU" sz="1800" u="sng" dirty="0">
              <a:solidFill>
                <a:srgbClr val="000099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707865" y="1390049"/>
          <a:ext cx="856895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562355" y="1125538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Массовые краткосрочные программы обучения</a:t>
            </a:r>
          </a:p>
        </p:txBody>
      </p:sp>
      <p:sp>
        <p:nvSpPr>
          <p:cNvPr id="8" name="TextBox 40"/>
          <p:cNvSpPr txBox="1">
            <a:spLocks noChangeArrowheads="1"/>
          </p:cNvSpPr>
          <p:nvPr/>
        </p:nvSpPr>
        <p:spPr bwMode="auto">
          <a:xfrm>
            <a:off x="2512222" y="27781"/>
            <a:ext cx="8148637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1800" b="1" dirty="0"/>
              <a:t>Ресурсы. Инфраструктура.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1800" b="1" dirty="0"/>
              <a:t>Подготовка кадров. Обучение предпринимателей.</a:t>
            </a:r>
          </a:p>
        </p:txBody>
      </p:sp>
      <p:pic>
        <p:nvPicPr>
          <p:cNvPr id="9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91" y="27782"/>
            <a:ext cx="370960" cy="6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707865" y="716756"/>
            <a:ext cx="845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145489" y="2348880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173566" y="2492899"/>
            <a:ext cx="7244732" cy="288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           действующие предприниматели</a:t>
            </a:r>
          </a:p>
          <a:p>
            <a:pPr>
              <a:lnSpc>
                <a:spcPts val="21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начинающие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017697" y="6014642"/>
            <a:ext cx="3528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2A7E"/>
              </a:buClr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Стать участником программы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142875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38318" y="1000128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67004" y="292100"/>
            <a:ext cx="7572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  <a:defRPr/>
            </a:pPr>
            <a:r>
              <a:rPr lang="ru-RU" altLang="ru-RU" sz="2000" b="1" dirty="0">
                <a:latin typeface="+mj-lt"/>
                <a:cs typeface="Times New Roman" panose="02020603050405020304" pitchFamily="18" charset="0"/>
              </a:rPr>
              <a:t>Финансы. 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  <a:defRPr/>
            </a:pPr>
            <a:r>
              <a:rPr lang="ru-RU" altLang="ru-RU" sz="2000" b="1" dirty="0">
                <a:latin typeface="+mj-lt"/>
                <a:cs typeface="Times New Roman" panose="02020603050405020304" pitchFamily="18" charset="0"/>
              </a:rPr>
              <a:t>Система гарантий и поручительств.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0700" y="1268418"/>
            <a:ext cx="776288" cy="1063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2667004" y="1177925"/>
            <a:ext cx="3705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АО Пермский гарантийный фонд</a:t>
            </a:r>
          </a:p>
        </p:txBody>
      </p:sp>
      <p:sp>
        <p:nvSpPr>
          <p:cNvPr id="6151" name="Прямоугольник 4"/>
          <p:cNvSpPr>
            <a:spLocks noChangeArrowheads="1"/>
          </p:cNvSpPr>
          <p:nvPr/>
        </p:nvSpPr>
        <p:spPr bwMode="auto">
          <a:xfrm>
            <a:off x="2649543" y="1592267"/>
            <a:ext cx="3883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акционер – Пермский край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Прямоугольник 6"/>
          <p:cNvSpPr>
            <a:spLocks noChangeArrowheads="1"/>
          </p:cNvSpPr>
          <p:nvPr/>
        </p:nvSpPr>
        <p:spPr bwMode="auto">
          <a:xfrm>
            <a:off x="1415480" y="4146555"/>
            <a:ext cx="3716337" cy="23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500"/>
              </a:lnSpc>
              <a:spcBef>
                <a:spcPct val="0"/>
              </a:spcBef>
              <a:buNone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вид деятельности:</a:t>
            </a:r>
          </a:p>
          <a:p>
            <a:pPr algn="just" eaLnBrk="1" hangingPunct="1">
              <a:lnSpc>
                <a:spcPts val="1500"/>
              </a:lnSpc>
              <a:spcBef>
                <a:spcPct val="0"/>
              </a:spcBef>
              <a:buNone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поручительства (обеспечения)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обязательствам (кредитам, займам, договорам лизинга, банковским гарантиям) субъектов МСП и организаций инфраструктуры поддержки малого и среднего предпринимательства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97844"/>
              </p:ext>
            </p:extLst>
          </p:nvPr>
        </p:nvGraphicFramePr>
        <p:xfrm>
          <a:off x="5664202" y="3674888"/>
          <a:ext cx="4859339" cy="321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615"/>
                <a:gridCol w="2548724"/>
              </a:tblGrid>
              <a:tr h="985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5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аксимальный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поручительства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(не более 70%)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40 млн. руб.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1 договору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71,4 млн. руб. 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группу связанных заемщиков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42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аксимальный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действия поручительства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184 мес.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Вознаграждение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поручительство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0 до 1,5%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5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видов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поручительства</a:t>
                      </a: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Микропоручительство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Стандарт,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Госзаказ,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Развитие, Развитие + 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Диаграмма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367167"/>
              </p:ext>
            </p:extLst>
          </p:nvPr>
        </p:nvGraphicFramePr>
        <p:xfrm>
          <a:off x="7680325" y="1200197"/>
          <a:ext cx="2933089" cy="245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71" name="TextBox 1"/>
          <p:cNvSpPr txBox="1">
            <a:spLocks noChangeArrowheads="1"/>
          </p:cNvSpPr>
          <p:nvPr/>
        </p:nvSpPr>
        <p:spPr bwMode="auto">
          <a:xfrm>
            <a:off x="1482005" y="2565402"/>
            <a:ext cx="6126163" cy="15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обеспечение доступа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МСП  и организаций 	инфраструктуры поддержки малого и среднего 	предпринимательства к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кредитным и иным 	финансовым ресурсам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системы 	гарантий и поручительств</a:t>
            </a:r>
          </a:p>
        </p:txBody>
      </p:sp>
      <p:sp>
        <p:nvSpPr>
          <p:cNvPr id="6172" name="TextBox 2"/>
          <p:cNvSpPr txBox="1">
            <a:spLocks noChangeArrowheads="1"/>
          </p:cNvSpPr>
          <p:nvPr/>
        </p:nvSpPr>
        <p:spPr bwMode="auto">
          <a:xfrm>
            <a:off x="7680325" y="1268760"/>
            <a:ext cx="2808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гарантийного капитала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714 млн. руб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979488" y="304800"/>
            <a:ext cx="61102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>
                <a:solidFill>
                  <a:srgbClr val="000000"/>
                </a:solidFill>
              </a:rPr>
              <a:t>Регуляторная среда.</a:t>
            </a:r>
          </a:p>
          <a:p>
            <a:pPr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>
                <a:solidFill>
                  <a:srgbClr val="000000"/>
                </a:solidFill>
              </a:rPr>
              <a:t>Специальные налоговые режимы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693738" y="1062038"/>
            <a:ext cx="10515600" cy="7556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prstClr val="black"/>
                </a:solidFill>
                <a:cs typeface="Arial" pitchFamily="34" charset="0"/>
                <a:hlinkClick r:id="rId3"/>
              </a:rPr>
              <a:t>Закон Пермского края от 01.04.2015 № 466-ПК </a:t>
            </a:r>
            <a:r>
              <a:rPr lang="ru-RU" altLang="ru-RU" sz="1800" b="1" i="1" dirty="0">
                <a:solidFill>
                  <a:prstClr val="black"/>
                </a:solidFill>
                <a:cs typeface="Arial" pitchFamily="34" charset="0"/>
              </a:rPr>
              <a:t>(для юридических лиц и ИП с количеством наёмных сотрудников до 15 человек)</a:t>
            </a:r>
            <a:endParaRPr lang="en-US" altLang="ru-RU" sz="1800" b="1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942975" y="3284538"/>
            <a:ext cx="4432300" cy="28098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450"/>
              </a:spcAft>
              <a:defRPr/>
            </a:pPr>
            <a:r>
              <a:rPr lang="ru-RU" altLang="ru-RU" sz="2000" b="1" dirty="0">
                <a:solidFill>
                  <a:prstClr val="black"/>
                </a:solidFill>
                <a:cs typeface="Arial" pitchFamily="34" charset="0"/>
              </a:rPr>
              <a:t>Налоговая ставка </a:t>
            </a:r>
            <a:r>
              <a:rPr lang="ru-RU" altLang="ru-RU" sz="2000" b="1" dirty="0">
                <a:solidFill>
                  <a:srgbClr val="DE0000"/>
                </a:solidFill>
                <a:cs typeface="Arial" pitchFamily="34" charset="0"/>
              </a:rPr>
              <a:t>5%</a:t>
            </a:r>
          </a:p>
          <a:p>
            <a:pPr eaLnBrk="1" hangingPunct="1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sz="1800" b="1" dirty="0">
                <a:solidFill>
                  <a:prstClr val="black"/>
                </a:solidFill>
                <a:cs typeface="Arial" pitchFamily="34" charset="0"/>
              </a:rPr>
              <a:t>«Научные исследования и разработки» </a:t>
            </a:r>
            <a:r>
              <a:rPr lang="ru-RU" altLang="ru-RU" sz="1800" dirty="0">
                <a:solidFill>
                  <a:prstClr val="black"/>
                </a:solidFill>
                <a:cs typeface="Arial" pitchFamily="34" charset="0"/>
              </a:rPr>
              <a:t>раздела «Деятельность профессиональная, научная и техническая»</a:t>
            </a:r>
          </a:p>
          <a:p>
            <a:pPr eaLnBrk="1" hangingPunct="1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altLang="ru-RU" sz="1800" b="1" dirty="0">
                <a:solidFill>
                  <a:prstClr val="black"/>
                </a:solidFill>
                <a:cs typeface="Arial" pitchFamily="34" charset="0"/>
              </a:rPr>
              <a:t> «Образование»</a:t>
            </a:r>
          </a:p>
          <a:p>
            <a:pPr eaLnBrk="1" hangingPunct="1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altLang="ru-RU" sz="1800" b="1" dirty="0">
                <a:solidFill>
                  <a:prstClr val="black"/>
                </a:solidFill>
                <a:cs typeface="Arial" pitchFamily="34" charset="0"/>
              </a:rPr>
              <a:t> «Деятельность в области здравоохранения и социальных услуг»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640013" y="2997200"/>
            <a:ext cx="671671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566988" y="1781175"/>
            <a:ext cx="6718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С 1 января 2015 г.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Дифференциация налоговых ставок УСН (доходы – расходы) по видам экономической деятельности:</a:t>
            </a:r>
          </a:p>
        </p:txBody>
      </p:sp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6167438" y="3284538"/>
            <a:ext cx="5041900" cy="28098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450"/>
              </a:spcAft>
              <a:defRPr/>
            </a:pPr>
            <a:r>
              <a:rPr lang="ru-RU" altLang="ru-RU" sz="2000" b="1" dirty="0">
                <a:solidFill>
                  <a:prstClr val="black"/>
                </a:solidFill>
                <a:cs typeface="Arial" pitchFamily="34" charset="0"/>
              </a:rPr>
              <a:t>Налоговая ставка </a:t>
            </a:r>
            <a:r>
              <a:rPr lang="ru-RU" altLang="ru-RU" sz="2000" b="1" dirty="0">
                <a:solidFill>
                  <a:srgbClr val="DE0000"/>
                </a:solidFill>
                <a:cs typeface="Arial" pitchFamily="34" charset="0"/>
              </a:rPr>
              <a:t>10</a:t>
            </a:r>
            <a:r>
              <a:rPr lang="ru-RU" altLang="ru-RU" sz="2000" b="1" dirty="0" smtClean="0">
                <a:solidFill>
                  <a:srgbClr val="DE0000"/>
                </a:solidFill>
                <a:cs typeface="Arial" pitchFamily="34" charset="0"/>
              </a:rPr>
              <a:t>%</a:t>
            </a:r>
            <a:endParaRPr lang="ru-RU" altLang="ru-RU" sz="2000" b="1" dirty="0">
              <a:solidFill>
                <a:prstClr val="black"/>
              </a:solidFill>
              <a:cs typeface="Arial" pitchFamily="34" charset="0"/>
            </a:endParaRPr>
          </a:p>
          <a:p>
            <a:pPr eaLnBrk="1" hangingPunct="1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sz="1800" b="1" dirty="0">
                <a:solidFill>
                  <a:prstClr val="black"/>
                </a:solidFill>
                <a:cs typeface="Arial" pitchFamily="34" charset="0"/>
              </a:rPr>
              <a:t>«Деятельность гостиниц и предприятий общественного питания» </a:t>
            </a:r>
          </a:p>
          <a:p>
            <a:pPr eaLnBrk="1" hangingPunct="1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altLang="ru-RU" sz="18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sz="1800" b="1" dirty="0">
                <a:solidFill>
                  <a:prstClr val="black"/>
                </a:solidFill>
                <a:cs typeface="Arial" pitchFamily="34" charset="0"/>
              </a:rPr>
              <a:t>«Обрабатывающие производства», </a:t>
            </a:r>
            <a:r>
              <a:rPr lang="ru-RU" altLang="ru-RU" sz="1800" dirty="0">
                <a:solidFill>
                  <a:prstClr val="black"/>
                </a:solidFill>
                <a:cs typeface="Arial" pitchFamily="34" charset="0"/>
              </a:rPr>
              <a:t>не осуществляющие производство и (или) реализацию подакцизных товаров, а также добычу и (или) реализацию полезных ископаемых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ru-RU" sz="18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sz="1800" b="1" dirty="0">
                <a:solidFill>
                  <a:prstClr val="black"/>
                </a:solidFill>
                <a:cs typeface="Arial" pitchFamily="34" charset="0"/>
              </a:rPr>
              <a:t>«Строительство»</a:t>
            </a:r>
          </a:p>
          <a:p>
            <a:pPr algn="ctr" eaLnBrk="1" hangingPunct="1">
              <a:defRPr/>
            </a:pPr>
            <a:endParaRPr lang="ru-RU" altLang="ru-RU" sz="1050" b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4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15888"/>
            <a:ext cx="4238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119063" y="998538"/>
            <a:ext cx="11233150" cy="63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Управляющая кнопка: домой 25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0"/>
          <p:cNvSpPr txBox="1">
            <a:spLocks noChangeArrowheads="1"/>
          </p:cNvSpPr>
          <p:nvPr/>
        </p:nvSpPr>
        <p:spPr bwMode="auto">
          <a:xfrm>
            <a:off x="982663" y="346075"/>
            <a:ext cx="61118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/>
              <a:t>Регуляторная среда.</a:t>
            </a:r>
          </a:p>
          <a:p>
            <a:pPr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/>
              <a:t>Специальные налоговые режимы</a:t>
            </a:r>
          </a:p>
        </p:txBody>
      </p:sp>
      <p:pic>
        <p:nvPicPr>
          <p:cNvPr id="21507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7463"/>
            <a:ext cx="5032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222250" y="1060450"/>
            <a:ext cx="11345863" cy="38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09" name="Группа 1"/>
          <p:cNvGrpSpPr>
            <a:grpSpLocks/>
          </p:cNvGrpSpPr>
          <p:nvPr/>
        </p:nvGrpSpPr>
        <p:grpSpPr bwMode="auto">
          <a:xfrm>
            <a:off x="1250950" y="1958975"/>
            <a:ext cx="9288463" cy="4278313"/>
            <a:chOff x="-89960" y="1454552"/>
            <a:chExt cx="9289794" cy="4279504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540368" y="2637569"/>
              <a:ext cx="802913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2" name="TextBox 4"/>
            <p:cNvSpPr txBox="1">
              <a:spLocks noChangeArrowheads="1"/>
            </p:cNvSpPr>
            <p:nvPr/>
          </p:nvSpPr>
          <p:spPr bwMode="auto">
            <a:xfrm>
              <a:off x="342123" y="1454552"/>
              <a:ext cx="8020707" cy="109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ru-RU" altLang="ru-RU" sz="2400" b="1"/>
                <a:t>С 1 января 2016 г.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Дифференциация налоговых ставок  УСН (доходы ) по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видам экономической деятельности:</a:t>
              </a:r>
            </a:p>
          </p:txBody>
        </p:sp>
        <p:sp>
          <p:nvSpPr>
            <p:cNvPr id="19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-89960" y="2842413"/>
              <a:ext cx="4598059" cy="289164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bg1">
                  <a:alpha val="74997"/>
                </a:schemeClr>
              </a:outerShdw>
            </a:effectLst>
            <a:extLst/>
          </p:spPr>
          <p:txBody>
            <a:bodyPr t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Aft>
                  <a:spcPts val="600"/>
                </a:spcAft>
                <a:defRPr/>
              </a:pPr>
              <a:r>
                <a:rPr lang="ru-RU" altLang="ru-RU" sz="2000" b="1" dirty="0">
                  <a:cs typeface="Arial" pitchFamily="34" charset="0"/>
                </a:rPr>
                <a:t>Налоговая ставка </a:t>
              </a:r>
              <a:r>
                <a:rPr lang="ru-RU" altLang="ru-RU" sz="2000" b="1" dirty="0">
                  <a:solidFill>
                    <a:srgbClr val="FF0000"/>
                  </a:solidFill>
                  <a:cs typeface="Arial" pitchFamily="34" charset="0"/>
                </a:rPr>
                <a:t>1</a:t>
              </a:r>
              <a:r>
                <a:rPr lang="ru-RU" altLang="ru-RU" sz="2000" b="1" dirty="0">
                  <a:solidFill>
                    <a:srgbClr val="DE0000"/>
                  </a:solidFill>
                  <a:cs typeface="Arial" pitchFamily="34" charset="0"/>
                </a:rPr>
                <a:t>%</a:t>
              </a:r>
              <a:endParaRPr lang="ru-RU" altLang="ru-RU" sz="1800" b="1" dirty="0">
                <a:solidFill>
                  <a:srgbClr val="DE0000"/>
                </a:solidFill>
                <a:cs typeface="Arial" pitchFamily="34" charset="0"/>
              </a:endParaRPr>
            </a:p>
            <a:p>
              <a:pPr eaLnBrk="1" hangingPunct="1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ru-RU" altLang="ru-RU" sz="16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altLang="ru-RU" sz="1800" b="1" dirty="0">
                  <a:solidFill>
                    <a:prstClr val="black"/>
                  </a:solidFill>
                  <a:cs typeface="Arial" pitchFamily="34" charset="0"/>
                </a:rPr>
                <a:t>«Научные исследования и разработки» </a:t>
              </a:r>
              <a:r>
                <a:rPr lang="ru-RU" altLang="ru-RU" sz="1800" dirty="0">
                  <a:solidFill>
                    <a:prstClr val="black"/>
                  </a:solidFill>
                  <a:cs typeface="Arial" pitchFamily="34" charset="0"/>
                </a:rPr>
                <a:t>раздела «Деятельность профессиональная, научная и техническая»</a:t>
              </a:r>
            </a:p>
            <a:p>
              <a:pPr eaLnBrk="1" hangingPunct="1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ru-RU" altLang="ru-RU" sz="1800" b="1" dirty="0">
                  <a:solidFill>
                    <a:prstClr val="black"/>
                  </a:solidFill>
                  <a:cs typeface="Arial" pitchFamily="34" charset="0"/>
                </a:rPr>
                <a:t> «Образование»</a:t>
              </a:r>
            </a:p>
            <a:p>
              <a:pPr eaLnBrk="1" hangingPunct="1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ru-RU" altLang="ru-RU" sz="1800" b="1" dirty="0">
                  <a:solidFill>
                    <a:prstClr val="black"/>
                  </a:solidFill>
                  <a:cs typeface="Arial" pitchFamily="34" charset="0"/>
                </a:rPr>
                <a:t> «Деятельность в области здравоохранения и социальных услуг»</a:t>
              </a:r>
            </a:p>
          </p:txBody>
        </p:sp>
        <p:sp>
          <p:nvSpPr>
            <p:cNvPr id="20" name="Скругленный прямоугольник 19"/>
            <p:cNvSpPr>
              <a:spLocks noChangeArrowheads="1"/>
            </p:cNvSpPr>
            <p:nvPr/>
          </p:nvSpPr>
          <p:spPr bwMode="auto">
            <a:xfrm>
              <a:off x="4693863" y="2842413"/>
              <a:ext cx="4505971" cy="289164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bg1">
                  <a:alpha val="74997"/>
                </a:schemeClr>
              </a:outerShdw>
            </a:effectLst>
            <a:extLst/>
          </p:spPr>
          <p:txBody>
            <a:bodyPr tIns="0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buNone/>
                <a:defRPr/>
              </a:pPr>
              <a:r>
                <a:rPr lang="ru-RU" altLang="ru-RU" sz="2000" b="1" dirty="0"/>
                <a:t>Налоговая ставка </a:t>
              </a:r>
              <a:r>
                <a:rPr lang="ru-RU" altLang="ru-RU" sz="2000" b="1" dirty="0">
                  <a:solidFill>
                    <a:srgbClr val="FF0000"/>
                  </a:solidFill>
                </a:rPr>
                <a:t>4</a:t>
              </a:r>
              <a:r>
                <a:rPr lang="ru-RU" altLang="ru-RU" sz="2000" b="1" dirty="0">
                  <a:solidFill>
                    <a:srgbClr val="DE0000"/>
                  </a:solidFill>
                </a:rPr>
                <a:t>%</a:t>
              </a:r>
              <a:endParaRPr lang="ru-RU" altLang="ru-RU" sz="1800" b="1" dirty="0">
                <a:solidFill>
                  <a:srgbClr val="DE0000"/>
                </a:solidFill>
              </a:endParaRPr>
            </a:p>
            <a:p>
              <a:pPr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ru-RU" altLang="ru-RU" sz="14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altLang="ru-RU" sz="1800" b="1" dirty="0">
                  <a:solidFill>
                    <a:prstClr val="black"/>
                  </a:solidFill>
                  <a:cs typeface="Arial" pitchFamily="34" charset="0"/>
                </a:rPr>
                <a:t>«Деятельность гостиниц и предприятий общественного питания» 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altLang="ru-RU" sz="18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altLang="ru-RU" sz="1800" b="1" dirty="0">
                  <a:solidFill>
                    <a:prstClr val="black"/>
                  </a:solidFill>
                  <a:cs typeface="Arial" pitchFamily="34" charset="0"/>
                </a:rPr>
                <a:t>«Обрабатывающие производства», </a:t>
              </a:r>
              <a:r>
                <a:rPr lang="ru-RU" altLang="ru-RU" sz="1800" dirty="0">
                  <a:solidFill>
                    <a:prstClr val="black"/>
                  </a:solidFill>
                  <a:cs typeface="Arial" pitchFamily="34" charset="0"/>
                </a:rPr>
                <a:t>не осуществляющие производство и (или) реализацию подакцизных товаров, а также добычу и (или) реализацию полезных ископаемых</a:t>
              </a:r>
            </a:p>
            <a:p>
              <a:pPr>
                <a:spcBef>
                  <a:spcPct val="0"/>
                </a:spcBef>
                <a:buFont typeface="Arial" pitchFamily="34" charset="0"/>
                <a:buChar char="•"/>
                <a:defRPr/>
              </a:pPr>
              <a:r>
                <a:rPr lang="en-US" altLang="ru-RU" sz="18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altLang="ru-RU" sz="1800" b="1" dirty="0">
                  <a:solidFill>
                    <a:prstClr val="black"/>
                  </a:solidFill>
                  <a:cs typeface="Arial" pitchFamily="34" charset="0"/>
                </a:rPr>
                <a:t>«Строительство»</a:t>
              </a:r>
            </a:p>
          </p:txBody>
        </p:sp>
      </p:grp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623888" y="1203325"/>
            <a:ext cx="10728325" cy="7556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prstClr val="black"/>
                </a:solidFill>
                <a:cs typeface="Arial" pitchFamily="34" charset="0"/>
                <a:hlinkClick r:id="rId4"/>
              </a:rPr>
              <a:t>Закон Пермского края от 01.04.2015 № 466-ПК </a:t>
            </a:r>
            <a:r>
              <a:rPr lang="ru-RU" altLang="ru-RU" sz="1800" b="1" i="1" dirty="0">
                <a:solidFill>
                  <a:prstClr val="black"/>
                </a:solidFill>
                <a:cs typeface="Arial" pitchFamily="34" charset="0"/>
              </a:rPr>
              <a:t>(для юридических лиц и ИП с количеством наёмных сотрудников до 15 человек)</a:t>
            </a:r>
            <a:endParaRPr lang="en-US" altLang="ru-RU" sz="1800" b="1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95400" y="3874703"/>
          <a:ext cx="5184575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634163" y="3903663"/>
            <a:ext cx="4324350" cy="2520950"/>
          </a:xfrm>
          <a:prstGeom prst="roundRect">
            <a:avLst>
              <a:gd name="adj" fmla="val 11204"/>
            </a:avLst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 anchor="ctr"/>
          <a:lstStyle>
            <a:lvl1pPr marL="2857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cs typeface="Arial" pitchFamily="34" charset="0"/>
              </a:rPr>
              <a:t>Розничная торговля продовольственными товарами, </a:t>
            </a:r>
            <a:r>
              <a:rPr lang="ru-RU" altLang="ru-RU" sz="1600" dirty="0">
                <a:cs typeface="Arial" pitchFamily="34" charset="0"/>
              </a:rPr>
              <a:t>осуществляемая через объекты стационарной торговой сети с площадью торгового зала не более 50 кв. м. 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92238" y="3716338"/>
            <a:ext cx="396081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1011238" y="2203450"/>
            <a:ext cx="34401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2400" b="1"/>
              <a:t>с 1 января 2016г. </a:t>
            </a:r>
          </a:p>
          <a:p>
            <a:pPr algn="ctr" eaLnBrk="1" hangingPunct="1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/>
              <a:t>Дифференциация патента по территориальному признаку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43700" y="3713163"/>
            <a:ext cx="4105275" cy="47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Прямоугольник 13"/>
          <p:cNvSpPr>
            <a:spLocks noChangeArrowheads="1"/>
          </p:cNvSpPr>
          <p:nvPr/>
        </p:nvSpPr>
        <p:spPr bwMode="auto">
          <a:xfrm>
            <a:off x="6743700" y="2244725"/>
            <a:ext cx="3051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2400" b="1"/>
              <a:t>с 1 января 2016 г.</a:t>
            </a:r>
          </a:p>
          <a:p>
            <a:pPr algn="ctr" eaLnBrk="1" hangingPunct="1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/>
              <a:t>Расширение перечня </a:t>
            </a:r>
          </a:p>
          <a:p>
            <a:pPr algn="ctr" eaLnBrk="1" hangingPunct="1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/>
              <a:t>видов предпринимательской деятельности</a:t>
            </a:r>
          </a:p>
        </p:txBody>
      </p:sp>
      <p:pic>
        <p:nvPicPr>
          <p:cNvPr id="23560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205038"/>
            <a:ext cx="10144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1989138"/>
            <a:ext cx="13382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50800"/>
            <a:ext cx="5032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92088" y="1022350"/>
            <a:ext cx="11233150" cy="33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Прямоугольник 13"/>
          <p:cNvSpPr>
            <a:spLocks noChangeArrowheads="1"/>
          </p:cNvSpPr>
          <p:nvPr/>
        </p:nvSpPr>
        <p:spPr bwMode="auto">
          <a:xfrm>
            <a:off x="977900" y="296863"/>
            <a:ext cx="7632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400" b="1"/>
              <a:t>Регуляторная среда.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400" b="1"/>
              <a:t>Специальные налоговые режимы</a:t>
            </a:r>
          </a:p>
        </p:txBody>
      </p:sp>
      <p:sp>
        <p:nvSpPr>
          <p:cNvPr id="23565" name="Прямоугольник 14"/>
          <p:cNvSpPr>
            <a:spLocks noChangeArrowheads="1"/>
          </p:cNvSpPr>
          <p:nvPr/>
        </p:nvSpPr>
        <p:spPr bwMode="auto">
          <a:xfrm>
            <a:off x="695325" y="1220788"/>
            <a:ext cx="660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hlinkClick r:id="rId10"/>
              </a:rPr>
              <a:t>Закон Пермского края от 01.04.2015 № 465-ПК</a:t>
            </a:r>
            <a:endParaRPr lang="en-US" altLang="ru-RU" sz="2000" b="1" dirty="0"/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3792538" y="3016250"/>
            <a:ext cx="4105275" cy="47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Прямоугольник 13"/>
          <p:cNvSpPr>
            <a:spLocks noChangeArrowheads="1"/>
          </p:cNvSpPr>
          <p:nvPr/>
        </p:nvSpPr>
        <p:spPr bwMode="auto">
          <a:xfrm>
            <a:off x="3022600" y="2055813"/>
            <a:ext cx="554513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2400" b="1"/>
              <a:t>с 1 января 2016 г.</a:t>
            </a:r>
          </a:p>
          <a:p>
            <a:pPr algn="ctr" eaLnBrk="1" hangingPunct="1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/>
              <a:t>Перечень видов предпринимательской деятельности дополнен 16 видами деятельности</a:t>
            </a:r>
          </a:p>
        </p:txBody>
      </p:sp>
      <p:pic>
        <p:nvPicPr>
          <p:cNvPr id="24580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1750"/>
            <a:ext cx="514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19063" y="1125538"/>
            <a:ext cx="11090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Прямоугольник 13"/>
          <p:cNvSpPr>
            <a:spLocks noChangeArrowheads="1"/>
          </p:cNvSpPr>
          <p:nvPr/>
        </p:nvSpPr>
        <p:spPr bwMode="auto">
          <a:xfrm>
            <a:off x="911225" y="320675"/>
            <a:ext cx="7632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400" b="1"/>
              <a:t>Регуляторная среда.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400" b="1"/>
              <a:t>Специальные налоговые режимы</a:t>
            </a:r>
          </a:p>
        </p:txBody>
      </p:sp>
      <p:sp>
        <p:nvSpPr>
          <p:cNvPr id="24583" name="Прямоугольник 14"/>
          <p:cNvSpPr>
            <a:spLocks noChangeArrowheads="1"/>
          </p:cNvSpPr>
          <p:nvPr/>
        </p:nvSpPr>
        <p:spPr bwMode="auto">
          <a:xfrm>
            <a:off x="631825" y="1273175"/>
            <a:ext cx="1086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hlinkClick r:id="rId3"/>
              </a:rPr>
              <a:t>Закон Пермского края от 01.04.2015 № 465-ПК</a:t>
            </a:r>
            <a:r>
              <a:rPr lang="ru-RU" altLang="ru-RU" sz="2000" b="1" dirty="0"/>
              <a:t>, </a:t>
            </a:r>
            <a:r>
              <a:rPr lang="ru-RU" altLang="ru-RU" sz="2000" b="1" i="1" dirty="0"/>
              <a:t>в редакции Закона от 05.11.2015 № 558-ПК</a:t>
            </a:r>
            <a:endParaRPr lang="en-US" altLang="ru-RU" sz="2000" b="1" i="1" dirty="0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1847850" y="3176588"/>
            <a:ext cx="8135938" cy="3492500"/>
          </a:xfrm>
          <a:prstGeom prst="roundRect">
            <a:avLst>
              <a:gd name="adj" fmla="val 11204"/>
            </a:avLst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 anchor="ctr"/>
          <a:lstStyle>
            <a:lvl1pPr marL="2857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Общепит</a:t>
            </a:r>
            <a:r>
              <a:rPr lang="ru-RU" altLang="ru-RU" sz="2000" dirty="0"/>
              <a:t> без зала обслуживания;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altLang="ru-RU" sz="2000" dirty="0"/>
              <a:t> Отдельные виды производства, переработки </a:t>
            </a:r>
            <a:r>
              <a:rPr lang="ru-RU" altLang="ru-RU" sz="2000" b="1" dirty="0">
                <a:solidFill>
                  <a:srgbClr val="0070C0"/>
                </a:solidFill>
              </a:rPr>
              <a:t>фруктов, овощей, молочной продукции</a:t>
            </a:r>
            <a:r>
              <a:rPr lang="ru-RU" altLang="ru-RU" sz="2000" dirty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altLang="ru-RU" sz="2000" dirty="0"/>
              <a:t> Услуги по забою, транспортировке, перегонке, выпасу </a:t>
            </a:r>
            <a:r>
              <a:rPr lang="ru-RU" altLang="ru-RU" sz="2000" b="1" dirty="0">
                <a:solidFill>
                  <a:srgbClr val="0070C0"/>
                </a:solidFill>
              </a:rPr>
              <a:t>скота</a:t>
            </a:r>
            <a:r>
              <a:rPr lang="ru-RU" altLang="ru-RU" sz="2000" dirty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altLang="ru-RU" sz="2000" dirty="0"/>
              <a:t> Производство </a:t>
            </a:r>
            <a:r>
              <a:rPr lang="ru-RU" altLang="ru-RU" sz="2000" b="1" dirty="0">
                <a:solidFill>
                  <a:srgbClr val="0070C0"/>
                </a:solidFill>
              </a:rPr>
              <a:t>хлебобулочных изделий</a:t>
            </a:r>
            <a:r>
              <a:rPr lang="ru-RU" altLang="ru-RU" sz="2000" dirty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altLang="ru-RU" sz="2000" dirty="0"/>
              <a:t> Сбор, обработка и утилизация </a:t>
            </a:r>
            <a:r>
              <a:rPr lang="ru-RU" altLang="ru-RU" sz="2000" b="1" dirty="0">
                <a:solidFill>
                  <a:srgbClr val="0070C0"/>
                </a:solidFill>
              </a:rPr>
              <a:t>отходов</a:t>
            </a:r>
            <a:r>
              <a:rPr lang="ru-RU" altLang="ru-RU" sz="2000" dirty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Ремонт компьютеров</a:t>
            </a:r>
            <a:r>
              <a:rPr lang="ru-RU" altLang="ru-RU" sz="2000" b="1" dirty="0"/>
              <a:t> </a:t>
            </a:r>
            <a:r>
              <a:rPr lang="ru-RU" altLang="ru-RU" sz="2000" dirty="0"/>
              <a:t>и коммуникационного оборудования;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altLang="ru-RU" sz="2000" dirty="0"/>
              <a:t> и </a:t>
            </a:r>
            <a:r>
              <a:rPr lang="ru-RU" altLang="ru-RU" sz="2000" b="1" dirty="0">
                <a:solidFill>
                  <a:srgbClr val="0070C0"/>
                </a:solidFill>
              </a:rPr>
              <a:t>др</a:t>
            </a:r>
            <a:r>
              <a:rPr lang="ru-RU" altLang="ru-RU" sz="2000" dirty="0"/>
              <a:t>.</a:t>
            </a:r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0"/>
          <p:cNvSpPr txBox="1">
            <a:spLocks noChangeArrowheads="1"/>
          </p:cNvSpPr>
          <p:nvPr/>
        </p:nvSpPr>
        <p:spPr bwMode="auto">
          <a:xfrm>
            <a:off x="839788" y="385763"/>
            <a:ext cx="81486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/>
              <a:t>Регуляторная среда.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/>
              <a:t>Специальные налоговые режимы</a:t>
            </a:r>
          </a:p>
        </p:txBody>
      </p:sp>
      <p:graphicFrame>
        <p:nvGraphicFramePr>
          <p:cNvPr id="5" name="Group 29"/>
          <p:cNvGraphicFramePr>
            <a:graphicFrameLocks noGrp="1"/>
          </p:cNvGraphicFramePr>
          <p:nvPr/>
        </p:nvGraphicFramePr>
        <p:xfrm>
          <a:off x="839788" y="2112963"/>
          <a:ext cx="10225087" cy="4745036"/>
        </p:xfrm>
        <a:graphic>
          <a:graphicData uri="http://schemas.openxmlformats.org/drawingml/2006/table">
            <a:tbl>
              <a:tblPr/>
              <a:tblGrid>
                <a:gridCol w="3401174"/>
                <a:gridCol w="6823913"/>
              </a:tblGrid>
              <a:tr h="34357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Категория СМСП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Индивидуальные предприниматели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67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Ограничения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Средняя численность работников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за текущий календарный год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не более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15 человек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Предельный доход  от реализации товаров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(работ, услуг) от осуществления видов экономической деятельности, установленных настоящим законом, составил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не менее 70 процентов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в общем объеме полученных доходов  (для «упрощенцев»)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88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Период «налоговых каникул»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Непрерывно в течение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не более 2 налоговых периодов 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в пределах 2 календарных лет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911225" y="2924175"/>
            <a:ext cx="98647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51313" y="2420938"/>
            <a:ext cx="0" cy="37449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11225" y="5300663"/>
            <a:ext cx="98647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4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5250"/>
            <a:ext cx="5048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80975" y="1174750"/>
            <a:ext cx="11531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TextBox 1"/>
          <p:cNvSpPr txBox="1">
            <a:spLocks noChangeArrowheads="1"/>
          </p:cNvSpPr>
          <p:nvPr/>
        </p:nvSpPr>
        <p:spPr bwMode="auto">
          <a:xfrm>
            <a:off x="696913" y="1301750"/>
            <a:ext cx="6119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ru-RU" altLang="ru-RU" sz="2000" b="1" dirty="0">
                <a:latin typeface="+mn-lt"/>
              </a:rPr>
              <a:t>Для патента и «упрощенцев» - налоговые каникулы</a:t>
            </a:r>
            <a:endParaRPr lang="ru-RU" altLang="ru-RU" sz="2000" dirty="0">
              <a:latin typeface="+mn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11225" y="2420938"/>
            <a:ext cx="98647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46150" y="6165850"/>
            <a:ext cx="9829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9" name="Прямоугольник 13"/>
          <p:cNvSpPr>
            <a:spLocks noChangeArrowheads="1"/>
          </p:cNvSpPr>
          <p:nvPr/>
        </p:nvSpPr>
        <p:spPr bwMode="auto">
          <a:xfrm>
            <a:off x="2495550" y="1951038"/>
            <a:ext cx="5545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2400" b="1"/>
              <a:t>С апреля 2015 г.</a:t>
            </a:r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0"/>
          <p:cNvSpPr txBox="1">
            <a:spLocks noChangeArrowheads="1"/>
          </p:cNvSpPr>
          <p:nvPr/>
        </p:nvSpPr>
        <p:spPr bwMode="auto">
          <a:xfrm>
            <a:off x="950913" y="346075"/>
            <a:ext cx="6111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>
                <a:solidFill>
                  <a:srgbClr val="000000"/>
                </a:solidFill>
                <a:cs typeface="Arial" panose="020B0604020202020204" pitchFamily="34" charset="0"/>
              </a:rPr>
              <a:t>Регуляторная среда. 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>
                <a:solidFill>
                  <a:srgbClr val="000000"/>
                </a:solidFill>
                <a:cs typeface="Arial" panose="020B0604020202020204" pitchFamily="34" charset="0"/>
              </a:rPr>
              <a:t>Специальные налоговые режимы.</a:t>
            </a:r>
            <a:endParaRPr kumimoji="0" lang="ru-RU" altLang="ru-RU" sz="1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271464" y="2335700"/>
            <a:ext cx="9073008" cy="4117636"/>
            <a:chOff x="-64938" y="1014033"/>
            <a:chExt cx="10215193" cy="4039666"/>
          </a:xfrm>
          <a:noFill/>
        </p:grpSpPr>
        <p:sp>
          <p:nvSpPr>
            <p:cNvPr id="12" name="Скругленный прямоугольник 11"/>
            <p:cNvSpPr>
              <a:spLocks noChangeArrowheads="1"/>
            </p:cNvSpPr>
            <p:nvPr/>
          </p:nvSpPr>
          <p:spPr bwMode="auto">
            <a:xfrm>
              <a:off x="-64938" y="1484312"/>
              <a:ext cx="2404913" cy="1417703"/>
            </a:xfrm>
            <a:prstGeom prst="roundRect">
              <a:avLst>
                <a:gd name="adj" fmla="val 11204"/>
              </a:avLst>
            </a:prstGeom>
            <a:grp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bg1">
                  <a:alpha val="74997"/>
                </a:schemeClr>
              </a:outerShdw>
            </a:effec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800" b="1" dirty="0">
                  <a:solidFill>
                    <a:prstClr val="black"/>
                  </a:solidFill>
                  <a:cs typeface="Arial" pitchFamily="34" charset="0"/>
                </a:rPr>
                <a:t>Виды экономической деятельности</a:t>
              </a:r>
            </a:p>
          </p:txBody>
        </p:sp>
        <p:sp>
          <p:nvSpPr>
            <p:cNvPr id="13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2771774" y="1014033"/>
              <a:ext cx="7378481" cy="4039666"/>
            </a:xfrm>
            <a:prstGeom prst="roundRect">
              <a:avLst>
                <a:gd name="adj" fmla="val 11204"/>
              </a:avLst>
            </a:prstGeom>
            <a:grp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bg1">
                  <a:alpha val="74997"/>
                </a:schemeClr>
              </a:outerShdw>
            </a:effectLst>
          </p:spPr>
          <p:txBody>
            <a:bodyPr anchor="ctr"/>
            <a:lstStyle>
              <a:lvl1pPr marL="2857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450"/>
                </a:spcAft>
                <a:buFont typeface="Wingdings" pitchFamily="2" charset="2"/>
                <a:buChar char="Ø"/>
                <a:defRPr/>
              </a:pPr>
              <a:r>
                <a:rPr lang="ru-RU" altLang="ru-RU" sz="1600" b="1" dirty="0">
                  <a:solidFill>
                    <a:prstClr val="black"/>
                  </a:solidFill>
                  <a:cs typeface="Arial" pitchFamily="34" charset="0"/>
                </a:rPr>
                <a:t>«Сельское хозяйство, лесное хозяйство, охота, рыболовство, рыбоводство»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450"/>
                </a:spcAft>
                <a:buFont typeface="Wingdings" pitchFamily="2" charset="2"/>
                <a:buChar char="Ø"/>
                <a:defRPr/>
              </a:pPr>
              <a:r>
                <a:rPr lang="ru-RU" altLang="ru-RU" sz="1600" b="1" dirty="0">
                  <a:solidFill>
                    <a:prstClr val="black"/>
                  </a:solidFill>
                  <a:cs typeface="Arial" pitchFamily="34" charset="0"/>
                </a:rPr>
                <a:t>«Обрабатывающие производства», </a:t>
              </a:r>
              <a:r>
                <a:rPr lang="ru-RU" altLang="ru-RU" sz="1600" dirty="0">
                  <a:solidFill>
                    <a:prstClr val="black"/>
                  </a:solidFill>
                  <a:cs typeface="Arial" pitchFamily="34" charset="0"/>
                </a:rPr>
                <a:t>не осуществляющие производство и (или) реализацию подакцизных товаров, а также добычу и (или) реализацию полезных ископаемых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450"/>
                </a:spcAft>
                <a:buFont typeface="Wingdings" pitchFamily="2" charset="2"/>
                <a:buChar char="Ø"/>
                <a:defRPr/>
              </a:pPr>
              <a:r>
                <a:rPr lang="ru-RU" altLang="ru-RU" sz="1600" b="1" dirty="0">
                  <a:solidFill>
                    <a:prstClr val="black"/>
                  </a:solidFill>
                  <a:cs typeface="Arial" pitchFamily="34" charset="0"/>
                </a:rPr>
                <a:t>«Научные исследования и разработки»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450"/>
                </a:spcAft>
                <a:buFont typeface="Wingdings" pitchFamily="2" charset="2"/>
                <a:buChar char="Ø"/>
                <a:defRPr/>
              </a:pPr>
              <a:r>
                <a:rPr lang="ru-RU" altLang="ru-RU" sz="1600" b="1" dirty="0">
                  <a:solidFill>
                    <a:prstClr val="black"/>
                  </a:solidFill>
                  <a:cs typeface="Arial" pitchFamily="34" charset="0"/>
                </a:rPr>
                <a:t>«Образование»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450"/>
                </a:spcAft>
                <a:buFont typeface="Wingdings" pitchFamily="2" charset="2"/>
                <a:buChar char="Ø"/>
                <a:defRPr/>
              </a:pPr>
              <a:r>
                <a:rPr lang="ru-RU" altLang="ru-RU" sz="1600" b="1" dirty="0">
                  <a:solidFill>
                    <a:prstClr val="black"/>
                  </a:solidFill>
                  <a:cs typeface="Arial" pitchFamily="34" charset="0"/>
                </a:rPr>
                <a:t>«Деятельность в области здравоохранения и социальных услуг»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450"/>
                </a:spcAft>
                <a:buFont typeface="Wingdings" pitchFamily="2" charset="2"/>
                <a:buChar char="Ø"/>
                <a:defRPr/>
              </a:pPr>
              <a:r>
                <a:rPr lang="ru-RU" altLang="ru-RU" sz="1600" b="1" dirty="0">
                  <a:solidFill>
                    <a:prstClr val="black"/>
                  </a:solidFill>
                  <a:cs typeface="Arial" pitchFamily="34" charset="0"/>
                </a:rPr>
                <a:t>«Прочие услуги производственного характера»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450"/>
                </a:spcAft>
                <a:buFont typeface="Wingdings" pitchFamily="2" charset="2"/>
                <a:buChar char="Ø"/>
                <a:defRPr/>
              </a:pPr>
              <a:r>
                <a:rPr lang="ru-RU" altLang="ru-RU" sz="1600" b="1" dirty="0">
                  <a:solidFill>
                    <a:prstClr val="black"/>
                  </a:solidFill>
                  <a:cs typeface="Arial" pitchFamily="34" charset="0"/>
                </a:rPr>
                <a:t>«Проведение занятий по физической культуре и спорту»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450"/>
                </a:spcAft>
                <a:buFont typeface="Wingdings" pitchFamily="2" charset="2"/>
                <a:buChar char="Ø"/>
                <a:defRPr/>
              </a:pPr>
              <a:r>
                <a:rPr lang="ru-RU" altLang="ru-RU" sz="1600" b="1" dirty="0">
                  <a:solidFill>
                    <a:prstClr val="black"/>
                  </a:solidFill>
                  <a:cs typeface="Arial" pitchFamily="34" charset="0"/>
                </a:rPr>
                <a:t>«Обучение населения на курсах»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ru-RU" altLang="ru-RU" sz="1600" b="1" dirty="0">
                  <a:solidFill>
                    <a:prstClr val="black"/>
                  </a:solidFill>
                  <a:cs typeface="Arial" pitchFamily="34" charset="0"/>
                </a:rPr>
                <a:t>«Услуги по присмотру за детьми и больными»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339975" y="1673225"/>
              <a:ext cx="431800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5048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123825" y="1038225"/>
            <a:ext cx="11301413" cy="44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Прямоугольник 3"/>
          <p:cNvSpPr>
            <a:spLocks noChangeArrowheads="1"/>
          </p:cNvSpPr>
          <p:nvPr/>
        </p:nvSpPr>
        <p:spPr bwMode="auto">
          <a:xfrm>
            <a:off x="4656138" y="1843088"/>
            <a:ext cx="22971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35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kumimoji="0" lang="ru-RU" altLang="ru-RU" sz="2400" b="1">
                <a:solidFill>
                  <a:srgbClr val="000000"/>
                </a:solidFill>
              </a:rPr>
              <a:t>С апреля 2015 г</a:t>
            </a:r>
            <a:r>
              <a:rPr kumimoji="0" lang="ru-RU" altLang="ru-RU" sz="1800" b="1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13263" y="2157413"/>
            <a:ext cx="28082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1"/>
          <p:cNvSpPr txBox="1">
            <a:spLocks noChangeArrowheads="1"/>
          </p:cNvSpPr>
          <p:nvPr/>
        </p:nvSpPr>
        <p:spPr bwMode="auto">
          <a:xfrm>
            <a:off x="623888" y="1238250"/>
            <a:ext cx="6119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000000"/>
                </a:solidFill>
                <a:cs typeface="Arial" panose="020B0604020202020204" pitchFamily="34" charset="0"/>
              </a:rPr>
              <a:t>Для патента и «упрощенцев» - налоговые каникулы</a:t>
            </a:r>
            <a:endParaRPr lang="ru-RU" altLang="ru-RU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4437063"/>
            <a:ext cx="23241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38" y="3554413"/>
            <a:ext cx="2862262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5157788"/>
            <a:ext cx="1603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0"/>
          <p:cNvSpPr txBox="1">
            <a:spLocks noChangeArrowheads="1"/>
          </p:cNvSpPr>
          <p:nvPr/>
        </p:nvSpPr>
        <p:spPr bwMode="auto">
          <a:xfrm>
            <a:off x="1055688" y="307975"/>
            <a:ext cx="61118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>
                <a:solidFill>
                  <a:srgbClr val="000000"/>
                </a:solidFill>
              </a:rPr>
              <a:t>Регуляторная среда. 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>
                <a:solidFill>
                  <a:srgbClr val="000000"/>
                </a:solidFill>
              </a:rPr>
              <a:t>Специальные налоговые режимы</a:t>
            </a:r>
            <a:r>
              <a:rPr kumimoji="0" lang="ru-RU" altLang="ru-RU" sz="2000" b="1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970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5888"/>
            <a:ext cx="4238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34963" y="989013"/>
            <a:ext cx="11161712" cy="4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TextBox 2"/>
          <p:cNvSpPr txBox="1">
            <a:spLocks noChangeArrowheads="1"/>
          </p:cNvSpPr>
          <p:nvPr/>
        </p:nvSpPr>
        <p:spPr bwMode="auto">
          <a:xfrm>
            <a:off x="550863" y="1219200"/>
            <a:ext cx="103695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hlinkClick r:id=""/>
              </a:rPr>
              <a:t>Постановление Правительства Российской Федерации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hlinkClick r:id=""/>
              </a:rPr>
              <a:t>от 13 июля 2015 г. № 702 </a:t>
            </a:r>
            <a:r>
              <a:rPr lang="ru-RU" altLang="ru-RU" sz="1500" b="1" dirty="0">
                <a:solidFill>
                  <a:srgbClr val="000000"/>
                </a:solidFill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       Увеличены предельные значения выручки от реализации товаров (работ, услуг)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в целях отнесения к субъектам малого и среднего предпринимательства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3025" y="3163888"/>
            <a:ext cx="6408738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79375" algn="ctr">
              <a:buFont typeface="Wingdings" panose="05000000000000000000" pitchFamily="2" charset="2"/>
              <a:buChar char="Ø"/>
              <a:defRPr/>
            </a:pPr>
            <a:r>
              <a:rPr lang="ru-RU" b="1" dirty="0" err="1">
                <a:solidFill>
                  <a:prstClr val="black"/>
                </a:solidFill>
                <a:latin typeface="Calibri"/>
              </a:rPr>
              <a:t>Микропредприятия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- 120 млн. рублей, 15 чел.</a:t>
            </a:r>
          </a:p>
          <a:p>
            <a:pPr marL="257175" indent="-79375" algn="ctr">
              <a:defRPr/>
            </a:pP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marL="257175" indent="-79375" algn="ctr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Малые предприятия - 800 млн. рублей, 100 чел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257175" indent="-79375" algn="ctr">
              <a:defRPr/>
            </a:pPr>
            <a:endParaRPr lang="ru-RU" b="1" dirty="0" smtClean="0">
              <a:solidFill>
                <a:prstClr val="black"/>
              </a:solidFill>
              <a:latin typeface="Calibri"/>
            </a:endParaRPr>
          </a:p>
          <a:p>
            <a:pPr marL="257175" indent="-79375" algn="ctr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Средние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предприятия - 2 млрд. рублей, 250 чел.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960563" y="2922588"/>
            <a:ext cx="7962900" cy="14287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8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26" y="0"/>
            <a:ext cx="9151955" cy="6525344"/>
          </a:xfrm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26" y="0"/>
            <a:ext cx="9151955" cy="6525344"/>
          </a:xfrm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0455894" y="116632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9" y="142875"/>
            <a:ext cx="500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38318" y="1000128"/>
            <a:ext cx="8643937" cy="460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667004" y="292101"/>
            <a:ext cx="7572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  <a:defRPr/>
            </a:pPr>
            <a:r>
              <a:rPr lang="ru-RU" altLang="ru-RU" sz="2000" b="1" dirty="0">
                <a:latin typeface="+mj-lt"/>
                <a:cs typeface="Times New Roman" panose="02020603050405020304" pitchFamily="18" charset="0"/>
              </a:rPr>
              <a:t>Финансы. 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  <a:defRPr/>
            </a:pPr>
            <a:r>
              <a:rPr lang="ru-RU" altLang="ru-RU" sz="2000" b="1" dirty="0">
                <a:latin typeface="+mj-lt"/>
                <a:cs typeface="Times New Roman" panose="02020603050405020304" pitchFamily="18" charset="0"/>
              </a:rPr>
              <a:t>Система гарантий и поручительств.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12940" y="1187451"/>
            <a:ext cx="754063" cy="95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50" name="Прямоугольник 1"/>
          <p:cNvSpPr>
            <a:spLocks noChangeArrowheads="1"/>
          </p:cNvSpPr>
          <p:nvPr/>
        </p:nvSpPr>
        <p:spPr bwMode="auto">
          <a:xfrm>
            <a:off x="2855917" y="1201739"/>
            <a:ext cx="7488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+mj-lt"/>
                <a:cs typeface="Times New Roman" panose="02020603050405020304" pitchFamily="18" charset="0"/>
              </a:rPr>
              <a:t>Порядок предоставления поручительства АО «ПГФ»</a:t>
            </a:r>
          </a:p>
        </p:txBody>
      </p:sp>
      <p:sp>
        <p:nvSpPr>
          <p:cNvPr id="8199" name="TextBox 16"/>
          <p:cNvSpPr txBox="1">
            <a:spLocks noChangeArrowheads="1"/>
          </p:cNvSpPr>
          <p:nvPr/>
        </p:nvSpPr>
        <p:spPr bwMode="auto">
          <a:xfrm>
            <a:off x="2909892" y="1693865"/>
            <a:ext cx="73802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по программам поручительства – 34, в том числе: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организации – 29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		микрофинансовые организации –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		лизинговые компании – 4</a:t>
            </a:r>
          </a:p>
        </p:txBody>
      </p: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1912941" y="2924178"/>
            <a:ext cx="37116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 шагов к получению поручительства</a:t>
            </a:r>
          </a:p>
        </p:txBody>
      </p:sp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3" y="4692655"/>
            <a:ext cx="452439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AutoShape 52"/>
          <p:cNvSpPr>
            <a:spLocks noChangeArrowheads="1"/>
          </p:cNvSpPr>
          <p:nvPr/>
        </p:nvSpPr>
        <p:spPr bwMode="auto">
          <a:xfrm>
            <a:off x="7250115" y="3576642"/>
            <a:ext cx="360363" cy="212725"/>
          </a:xfrm>
          <a:prstGeom prst="rightArrow">
            <a:avLst>
              <a:gd name="adj1" fmla="val 50000"/>
              <a:gd name="adj2" fmla="val 31065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3" name="TextBox 17"/>
          <p:cNvSpPr txBox="1">
            <a:spLocks noChangeArrowheads="1"/>
          </p:cNvSpPr>
          <p:nvPr/>
        </p:nvSpPr>
        <p:spPr bwMode="auto">
          <a:xfrm>
            <a:off x="3557588" y="3690941"/>
            <a:ext cx="1331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Банки, лизинговые компании,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МФО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34329" y="3194054"/>
            <a:ext cx="354013" cy="447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05" name="AutoShape 52"/>
          <p:cNvSpPr>
            <a:spLocks noChangeArrowheads="1"/>
          </p:cNvSpPr>
          <p:nvPr/>
        </p:nvSpPr>
        <p:spPr bwMode="auto">
          <a:xfrm>
            <a:off x="2520954" y="4318004"/>
            <a:ext cx="360363" cy="212725"/>
          </a:xfrm>
          <a:prstGeom prst="rightArrow">
            <a:avLst>
              <a:gd name="adj1" fmla="val 50000"/>
              <a:gd name="adj2" fmla="val 31065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6" name="TextBox 18"/>
          <p:cNvSpPr txBox="1">
            <a:spLocks noChangeArrowheads="1"/>
          </p:cNvSpPr>
          <p:nvPr/>
        </p:nvSpPr>
        <p:spPr bwMode="auto">
          <a:xfrm>
            <a:off x="5656268" y="3581403"/>
            <a:ext cx="15128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заявки и одобрение сделки</a:t>
            </a:r>
          </a:p>
        </p:txBody>
      </p:sp>
      <p:sp>
        <p:nvSpPr>
          <p:cNvPr id="8207" name="AutoShape 52"/>
          <p:cNvSpPr>
            <a:spLocks noChangeArrowheads="1"/>
          </p:cNvSpPr>
          <p:nvPr/>
        </p:nvSpPr>
        <p:spPr bwMode="auto">
          <a:xfrm>
            <a:off x="4892679" y="3803654"/>
            <a:ext cx="360363" cy="212725"/>
          </a:xfrm>
          <a:prstGeom prst="rightArrow">
            <a:avLst>
              <a:gd name="adj1" fmla="val 50000"/>
              <a:gd name="adj2" fmla="val 31065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8" name="TextBox 19"/>
          <p:cNvSpPr txBox="1">
            <a:spLocks noChangeArrowheads="1"/>
          </p:cNvSpPr>
          <p:nvPr/>
        </p:nvSpPr>
        <p:spPr bwMode="auto">
          <a:xfrm>
            <a:off x="8256591" y="3352802"/>
            <a:ext cx="15922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службой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9" name="AutoShape 52"/>
          <p:cNvSpPr>
            <a:spLocks noChangeArrowheads="1"/>
          </p:cNvSpPr>
          <p:nvPr/>
        </p:nvSpPr>
        <p:spPr bwMode="auto">
          <a:xfrm rot="10800000">
            <a:off x="5078415" y="5308604"/>
            <a:ext cx="360363" cy="212725"/>
          </a:xfrm>
          <a:prstGeom prst="rightArrow">
            <a:avLst>
              <a:gd name="adj1" fmla="val 50000"/>
              <a:gd name="adj2" fmla="val 31065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10" name="TextBox 20"/>
          <p:cNvSpPr txBox="1">
            <a:spLocks noChangeArrowheads="1"/>
          </p:cNvSpPr>
          <p:nvPr/>
        </p:nvSpPr>
        <p:spPr bwMode="auto">
          <a:xfrm>
            <a:off x="8335963" y="4697417"/>
            <a:ext cx="19741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Комиссией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поручительства</a:t>
            </a:r>
          </a:p>
        </p:txBody>
      </p:sp>
      <p:pic>
        <p:nvPicPr>
          <p:cNvPr id="8211" name="Picture 2" descr="C:\Users\ianikitenko\AppData\Local\Microsoft\Windows\Temporary Internet Files\Content.Outlook\DNRZ31Y7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6" y="5141918"/>
            <a:ext cx="5603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Box 21"/>
          <p:cNvSpPr txBox="1">
            <a:spLocks noChangeArrowheads="1"/>
          </p:cNvSpPr>
          <p:nvPr/>
        </p:nvSpPr>
        <p:spPr bwMode="auto">
          <a:xfrm>
            <a:off x="5856292" y="5054601"/>
            <a:ext cx="1488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поручительства</a:t>
            </a:r>
          </a:p>
        </p:txBody>
      </p:sp>
      <p:sp>
        <p:nvSpPr>
          <p:cNvPr id="8213" name="AutoShape 52"/>
          <p:cNvSpPr>
            <a:spLocks noChangeArrowheads="1"/>
          </p:cNvSpPr>
          <p:nvPr/>
        </p:nvSpPr>
        <p:spPr bwMode="auto">
          <a:xfrm rot="10800000">
            <a:off x="7358065" y="5054604"/>
            <a:ext cx="360363" cy="212725"/>
          </a:xfrm>
          <a:prstGeom prst="rightArrow">
            <a:avLst>
              <a:gd name="adj1" fmla="val 50000"/>
              <a:gd name="adj2" fmla="val 31065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14" name="TextBox 43"/>
          <p:cNvSpPr txBox="1">
            <a:spLocks noChangeArrowheads="1"/>
          </p:cNvSpPr>
          <p:nvPr/>
        </p:nvSpPr>
        <p:spPr bwMode="auto">
          <a:xfrm>
            <a:off x="3863975" y="5265741"/>
            <a:ext cx="13335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получение кредита, займа, лизинга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966075" y="4637088"/>
            <a:ext cx="369888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494339" y="4964117"/>
            <a:ext cx="431800" cy="40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82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3" y="5483228"/>
            <a:ext cx="311151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8" name="AutoShape 52"/>
          <p:cNvSpPr>
            <a:spLocks noChangeArrowheads="1"/>
          </p:cNvSpPr>
          <p:nvPr/>
        </p:nvSpPr>
        <p:spPr bwMode="auto">
          <a:xfrm rot="10800000">
            <a:off x="3074990" y="5407029"/>
            <a:ext cx="360363" cy="212725"/>
          </a:xfrm>
          <a:prstGeom prst="rightArrow">
            <a:avLst>
              <a:gd name="adj1" fmla="val 50000"/>
              <a:gd name="adj2" fmla="val 31065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8219" name="Picture 7" descr="sberbank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30" y="3732216"/>
            <a:ext cx="301625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8" descr="1281444684_rosselxoz-ban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90" y="4044955"/>
            <a:ext cx="400051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9" descr="ВТБ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5" y="4402143"/>
            <a:ext cx="3333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7" descr="sberbank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4" y="5334003"/>
            <a:ext cx="303213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8" descr="1281444684_rosselxoz-ban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40" y="5708655"/>
            <a:ext cx="3984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9" descr="ВТБ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90" y="6007103"/>
            <a:ext cx="334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Управляющая кнопка: домой 33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</a:rPr>
              <a:t>сельское </a:t>
            </a:r>
            <a:r>
              <a:rPr kumimoji="0" lang="ru-RU" altLang="ru-RU" sz="1000" dirty="0">
                <a:latin typeface="+mn-lt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0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1" action="ppaction://hlinksldjump"/>
              </a:rPr>
              <a:t>Социальное </a:t>
            </a:r>
            <a:r>
              <a:rPr kumimoji="0" lang="ru-RU" altLang="ru-RU" sz="1400" dirty="0">
                <a:hlinkClick r:id="rId11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2" action="ppaction://hlinksldjump"/>
              </a:rPr>
              <a:t>Доступ </a:t>
            </a:r>
            <a:r>
              <a:rPr kumimoji="0" lang="ru-RU" altLang="ru-RU" sz="1400" dirty="0">
                <a:hlinkClick r:id="rId12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Кооперация </a:t>
            </a:r>
            <a:r>
              <a:rPr kumimoji="0" lang="ru-RU" altLang="ru-RU" sz="1400" dirty="0">
                <a:hlinkClick r:id="rId13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4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5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7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7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7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7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8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19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19" action="ppaction://hlinksldjump"/>
              </a:rPr>
            </a:br>
            <a:r>
              <a:rPr kumimoji="0" lang="ru-RU" altLang="ru-RU" sz="1400" dirty="0">
                <a:latin typeface="+mn-lt"/>
                <a:hlinkClick r:id="rId19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0" action="ppaction://hlinksldjump"/>
              </a:rPr>
              <a:t>налоговых </a:t>
            </a:r>
            <a:r>
              <a:rPr kumimoji="0" lang="ru-RU" altLang="ru-RU" sz="1400" dirty="0">
                <a:hlinkClick r:id="rId20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1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Получение </a:t>
            </a:r>
            <a:r>
              <a:rPr kumimoji="0" lang="ru-RU" altLang="ru-RU" sz="1400" dirty="0">
                <a:hlinkClick r:id="rId22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7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855934" y="1791761"/>
            <a:ext cx="4316945" cy="21915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38206" y="1176130"/>
            <a:ext cx="7231917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ПРОВЕДЕНИЕ СПЕЦИАЛЬНЫХ ЯРМАРОК В ПЕРМСКОМ КРАЕ</a:t>
            </a: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70" y="1376242"/>
            <a:ext cx="4926905" cy="5481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1" y="76647"/>
            <a:ext cx="472892" cy="91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38206" y="1092943"/>
            <a:ext cx="10538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0"/>
          <p:cNvSpPr txBox="1">
            <a:spLocks noChangeArrowheads="1"/>
          </p:cNvSpPr>
          <p:nvPr/>
        </p:nvSpPr>
        <p:spPr bwMode="auto">
          <a:xfrm>
            <a:off x="979564" y="517951"/>
            <a:ext cx="8148637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/>
              <a:t>Рынки сбыта. Продвижение фермерской продукции</a:t>
            </a:r>
            <a:endParaRPr kumimoji="0" lang="ru-RU" alt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8425" y="2020543"/>
            <a:ext cx="39368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У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величение представленности Пермских производителей на рынке;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Предоставление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бесплатных торговых мест КФХ и ЛПХ  для участия в ярмарках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1018411" y="4275012"/>
            <a:ext cx="6154468" cy="7034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tx1"/>
                </a:solidFill>
                <a:hlinkClick r:id="rId5"/>
              </a:rPr>
              <a:t>График проведения ярмарок </a:t>
            </a:r>
            <a:r>
              <a:rPr lang="ru-RU" dirty="0">
                <a:solidFill>
                  <a:schemeClr val="tx1"/>
                </a:solidFill>
                <a:hlinkClick r:id="rId5"/>
              </a:rPr>
              <a:t>в Пермском крае в 2015 </a:t>
            </a:r>
            <a:r>
              <a:rPr lang="ru-RU" dirty="0" smtClean="0">
                <a:solidFill>
                  <a:schemeClr val="tx1"/>
                </a:solidFill>
                <a:hlinkClick r:id="rId5"/>
              </a:rPr>
              <a:t>году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75175" y="2341980"/>
            <a:ext cx="27885" cy="32468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70142" y="2346767"/>
            <a:ext cx="3094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88932" y="4634556"/>
            <a:ext cx="3294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22148" y="5591139"/>
            <a:ext cx="2906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998354" y="2020543"/>
            <a:ext cx="1394118" cy="64287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Цель</a:t>
            </a:r>
            <a:endParaRPr lang="ru-RU" sz="2000" dirty="0"/>
          </a:p>
        </p:txBody>
      </p:sp>
      <p:cxnSp>
        <p:nvCxnSpPr>
          <p:cNvPr id="37" name="Прямая соединительная линия 36"/>
          <p:cNvCxnSpPr>
            <a:stCxn id="36" idx="3"/>
          </p:cNvCxnSpPr>
          <p:nvPr/>
        </p:nvCxnSpPr>
        <p:spPr>
          <a:xfrm flipV="1">
            <a:off x="2392472" y="2341980"/>
            <a:ext cx="46346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1018411" y="5267441"/>
            <a:ext cx="4080949" cy="64287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Условия участия в Ярмарках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3060" y="6153644"/>
            <a:ext cx="6469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Дополнительная информация: </a:t>
            </a:r>
            <a:r>
              <a:rPr lang="en-US" altLang="ru-RU" b="1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http://</a:t>
            </a:r>
            <a:r>
              <a:rPr lang="en-US" altLang="ru-RU" b="1" dirty="0" smtClean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agro.perm.ru</a:t>
            </a: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; 212-66-16</a:t>
            </a:r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9"/>
            <a:ext cx="432743" cy="7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0"/>
          <p:cNvSpPr txBox="1">
            <a:spLocks noChangeArrowheads="1"/>
          </p:cNvSpPr>
          <p:nvPr/>
        </p:nvSpPr>
        <p:spPr bwMode="auto">
          <a:xfrm>
            <a:off x="842066" y="392418"/>
            <a:ext cx="10681881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200" b="1" dirty="0"/>
              <a:t>Регуляторная среда. Снижение давления контрольно-надзорных органов.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50825" y="875834"/>
            <a:ext cx="114109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>
            <a:spLocks noChangeArrowheads="1"/>
          </p:cNvSpPr>
          <p:nvPr/>
        </p:nvSpPr>
        <p:spPr bwMode="auto">
          <a:xfrm>
            <a:off x="250824" y="939654"/>
            <a:ext cx="11498589" cy="49209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>
                <a:cs typeface="Arial" pitchFamily="34" charset="0"/>
                <a:hlinkClick r:id="rId3"/>
              </a:rPr>
              <a:t>Закон Российской Федерации от 16.12.2008 № 294-ФЗ </a:t>
            </a:r>
            <a:r>
              <a:rPr lang="ru-RU" altLang="ru-RU" sz="2000" dirty="0" smtClean="0">
                <a:cs typeface="Arial" pitchFamily="34" charset="0"/>
              </a:rPr>
              <a:t>устанавливает </a:t>
            </a:r>
            <a:r>
              <a:rPr lang="ru-RU" altLang="ru-RU" sz="2000" dirty="0">
                <a:cs typeface="Arial" pitchFamily="34" charset="0"/>
              </a:rPr>
              <a:t>правила проведения проверок *</a:t>
            </a:r>
            <a:endParaRPr lang="en-US" altLang="ru-RU" sz="2000" dirty="0"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70543" y="1601277"/>
            <a:ext cx="4045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Aft>
                <a:spcPts val="600"/>
              </a:spcAft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только на основании распоряжения или приказа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55577" y="2624327"/>
            <a:ext cx="420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Внеплановые проверки</a:t>
            </a:r>
          </a:p>
        </p:txBody>
      </p:sp>
      <p:sp>
        <p:nvSpPr>
          <p:cNvPr id="52" name="Скругленный прямоугольник 51"/>
          <p:cNvSpPr>
            <a:spLocks noChangeArrowheads="1"/>
          </p:cNvSpPr>
          <p:nvPr/>
        </p:nvSpPr>
        <p:spPr bwMode="auto">
          <a:xfrm>
            <a:off x="467198" y="5636712"/>
            <a:ext cx="11498589" cy="8307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2000" dirty="0">
                <a:cs typeface="Arial" pitchFamily="34" charset="0"/>
              </a:rPr>
              <a:t>*</a:t>
            </a:r>
            <a:r>
              <a:rPr lang="ru-RU" altLang="ru-RU" sz="1600" dirty="0">
                <a:cs typeface="Arial" pitchFamily="34" charset="0"/>
              </a:rPr>
              <a:t>не распространяются на сферы налогового, валютного, транспортного, таможенного, лицензионного, бюджетного контроля, банковского и страхового надзора, а также других видов государственного контроля на финансовом рынке и некоторых других видов контроля и надзора</a:t>
            </a:r>
            <a:endParaRPr lang="en-US" altLang="ru-RU" sz="1600" dirty="0"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35195" y="2650461"/>
            <a:ext cx="420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Плановые проверки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1630387" y="3112126"/>
            <a:ext cx="3716802" cy="322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трелка вниз 54"/>
          <p:cNvSpPr/>
          <p:nvPr/>
        </p:nvSpPr>
        <p:spPr>
          <a:xfrm>
            <a:off x="1841326" y="1563362"/>
            <a:ext cx="8116866" cy="1114885"/>
          </a:xfrm>
          <a:prstGeom prst="downArrow">
            <a:avLst>
              <a:gd name="adj1" fmla="val 50000"/>
              <a:gd name="adj2" fmla="val 4719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67196" y="3231798"/>
            <a:ext cx="5304469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18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latin typeface="Trebuchet MS" panose="020B0603020202020204" pitchFamily="34" charset="0"/>
                <a:cs typeface="Arial" pitchFamily="34" charset="0"/>
              </a:rPr>
              <a:t>СМСП уведомляется не позднее</a:t>
            </a:r>
            <a:r>
              <a:rPr lang="ru-RU" altLang="ru-RU" sz="1600" dirty="0">
                <a:latin typeface="Trebuchet MS" panose="020B0603020202020204" pitchFamily="34" charset="0"/>
                <a:cs typeface="Arial" pitchFamily="34" charset="0"/>
              </a:rPr>
              <a:t>, чем в течение </a:t>
            </a:r>
            <a:r>
              <a:rPr lang="ru-RU" altLang="ru-RU" sz="1600" b="1" dirty="0">
                <a:latin typeface="Trebuchet MS" panose="020B0603020202020204" pitchFamily="34" charset="0"/>
                <a:cs typeface="Arial" pitchFamily="34" charset="0"/>
              </a:rPr>
              <a:t>3 рабочих дней</a:t>
            </a:r>
            <a:r>
              <a:rPr lang="ru-RU" altLang="ru-RU" sz="1600" dirty="0">
                <a:latin typeface="Trebuchet MS" panose="020B0603020202020204" pitchFamily="34" charset="0"/>
                <a:cs typeface="Arial" pitchFamily="34" charset="0"/>
              </a:rPr>
              <a:t> до начала проведения проверки</a:t>
            </a:r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atin typeface="Trebuchet MS" panose="020B0603020202020204" pitchFamily="34" charset="0"/>
                <a:cs typeface="Arial" pitchFamily="34" charset="0"/>
              </a:rPr>
              <a:t>В отношении одного СМСП </a:t>
            </a:r>
            <a:r>
              <a:rPr lang="ru-RU" altLang="ru-RU" sz="1600" b="1" dirty="0">
                <a:latin typeface="Trebuchet MS" panose="020B0603020202020204" pitchFamily="34" charset="0"/>
                <a:cs typeface="Arial" pitchFamily="34" charset="0"/>
              </a:rPr>
              <a:t>общий срок </a:t>
            </a:r>
            <a:r>
              <a:rPr lang="ru-RU" altLang="ru-RU" sz="1600" dirty="0">
                <a:latin typeface="Trebuchet MS" panose="020B0603020202020204" pitchFamily="34" charset="0"/>
                <a:cs typeface="Arial" pitchFamily="34" charset="0"/>
              </a:rPr>
              <a:t>проведения плановых выездных проверок не может превышать </a:t>
            </a:r>
            <a:r>
              <a:rPr lang="ru-RU" altLang="ru-RU" sz="1600" b="1" dirty="0">
                <a:latin typeface="Trebuchet MS" panose="020B0603020202020204" pitchFamily="34" charset="0"/>
                <a:cs typeface="Arial" pitchFamily="34" charset="0"/>
              </a:rPr>
              <a:t>50 часов </a:t>
            </a:r>
            <a:r>
              <a:rPr lang="ru-RU" altLang="ru-RU" sz="1600" dirty="0">
                <a:latin typeface="Trebuchet MS" panose="020B0603020202020204" pitchFamily="34" charset="0"/>
                <a:cs typeface="Arial" pitchFamily="34" charset="0"/>
              </a:rPr>
              <a:t>для малого предприятия и </a:t>
            </a:r>
            <a:r>
              <a:rPr lang="ru-RU" altLang="ru-RU" sz="1600" b="1" dirty="0">
                <a:latin typeface="Trebuchet MS" panose="020B0603020202020204" pitchFamily="34" charset="0"/>
                <a:cs typeface="Arial" pitchFamily="34" charset="0"/>
              </a:rPr>
              <a:t>15 часов </a:t>
            </a:r>
            <a:r>
              <a:rPr lang="ru-RU" altLang="ru-RU" sz="1600" dirty="0">
                <a:latin typeface="Trebuchet MS" panose="020B0603020202020204" pitchFamily="34" charset="0"/>
                <a:cs typeface="Arial" pitchFamily="34" charset="0"/>
              </a:rPr>
              <a:t>для </a:t>
            </a:r>
            <a:r>
              <a:rPr lang="ru-RU" altLang="ru-RU" sz="1600" dirty="0" err="1">
                <a:latin typeface="Trebuchet MS" panose="020B0603020202020204" pitchFamily="34" charset="0"/>
                <a:cs typeface="Arial" pitchFamily="34" charset="0"/>
              </a:rPr>
              <a:t>микропредприятия</a:t>
            </a:r>
            <a:r>
              <a:rPr lang="ru-RU" altLang="ru-RU" sz="1600" dirty="0">
                <a:latin typeface="Trebuchet MS" panose="020B0603020202020204" pitchFamily="34" charset="0"/>
                <a:cs typeface="Arial" pitchFamily="34" charset="0"/>
              </a:rPr>
              <a:t> в год. (В исключительных случаях – не более 20 рабочих дней для малых предприятий, не более 15 часов – для </a:t>
            </a:r>
            <a:r>
              <a:rPr lang="ru-RU" altLang="ru-RU" sz="1600" dirty="0" err="1">
                <a:latin typeface="Trebuchet MS" panose="020B0603020202020204" pitchFamily="34" charset="0"/>
                <a:cs typeface="Arial" pitchFamily="34" charset="0"/>
              </a:rPr>
              <a:t>микропредприятий</a:t>
            </a:r>
            <a:r>
              <a:rPr lang="ru-RU" altLang="ru-RU" sz="1600" dirty="0">
                <a:latin typeface="Trebuchet MS" panose="020B0603020202020204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6801549" y="3053744"/>
            <a:ext cx="3716802" cy="322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5956278" y="3278244"/>
            <a:ext cx="5335784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latin typeface="Trebuchet MS" panose="020B0603020202020204" pitchFamily="34" charset="0"/>
                <a:cs typeface="Arial" pitchFamily="34" charset="0"/>
              </a:rPr>
              <a:t>СМСП уведомляется не менее, чем за 24 часа до начала проведения проверки </a:t>
            </a:r>
            <a:r>
              <a:rPr lang="ru-RU" altLang="ru-RU" sz="1600" dirty="0">
                <a:latin typeface="Trebuchet MS" panose="020B0603020202020204" pitchFamily="34" charset="0"/>
                <a:cs typeface="Arial" pitchFamily="34" charset="0"/>
              </a:rPr>
              <a:t>(исключение: причинение вреда жизни, здоровью граждан, вред животным, растениям окружающей среде)</a:t>
            </a:r>
          </a:p>
          <a:p>
            <a:pPr>
              <a:lnSpc>
                <a:spcPts val="1700"/>
              </a:lnSpc>
              <a:spcAft>
                <a:spcPts val="600"/>
              </a:spcAft>
              <a:defRPr/>
            </a:pPr>
            <a:endParaRPr lang="ru-RU" altLang="ru-RU" sz="1600" dirty="0"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ts val="18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latin typeface="Trebuchet MS" panose="020B0603020202020204" pitchFamily="34" charset="0"/>
                <a:cs typeface="Arial" pitchFamily="34" charset="0"/>
              </a:rPr>
              <a:t>Срок</a:t>
            </a:r>
            <a:r>
              <a:rPr lang="ru-RU" altLang="ru-RU" sz="1600" dirty="0">
                <a:latin typeface="Trebuchet MS" panose="020B0603020202020204" pitchFamily="34" charset="0"/>
                <a:cs typeface="Arial" pitchFamily="34" charset="0"/>
              </a:rPr>
              <a:t> проведения каждой из проверок не может превышать </a:t>
            </a:r>
            <a:r>
              <a:rPr lang="ru-RU" altLang="ru-RU" sz="1600" b="1" dirty="0">
                <a:latin typeface="Trebuchet MS" panose="020B0603020202020204" pitchFamily="34" charset="0"/>
                <a:cs typeface="Arial" pitchFamily="34" charset="0"/>
              </a:rPr>
              <a:t>20 календарных дней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77552" y="5636712"/>
            <a:ext cx="1141090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10200456" y="153507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0"/>
          <p:cNvSpPr txBox="1">
            <a:spLocks noChangeArrowheads="1"/>
          </p:cNvSpPr>
          <p:nvPr/>
        </p:nvSpPr>
        <p:spPr bwMode="auto">
          <a:xfrm>
            <a:off x="842066" y="392418"/>
            <a:ext cx="10681881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200" b="1" dirty="0"/>
              <a:t>Регуляторная среда. Снижение давления контрольно-надзорных органов.</a:t>
            </a:r>
          </a:p>
        </p:txBody>
      </p:sp>
      <p:pic>
        <p:nvPicPr>
          <p:cNvPr id="17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9"/>
            <a:ext cx="432743" cy="7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50825" y="875834"/>
            <a:ext cx="114109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688069961"/>
              </p:ext>
            </p:extLst>
          </p:nvPr>
        </p:nvGraphicFramePr>
        <p:xfrm>
          <a:off x="842064" y="1064712"/>
          <a:ext cx="5074103" cy="5257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6620725" y="3787590"/>
            <a:ext cx="5216372" cy="1290181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endParaRPr lang="ru-RU" altLang="ru-RU" sz="1800" b="1" dirty="0">
              <a:solidFill>
                <a:srgbClr val="DE0000"/>
              </a:solidFill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ru-RU" altLang="ru-RU" sz="1400" b="1" dirty="0"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600" u="sng" dirty="0">
                <a:cs typeface="Arial" pitchFamily="34" charset="0"/>
              </a:rPr>
              <a:t>Исключения</a:t>
            </a:r>
            <a:r>
              <a:rPr lang="ru-RU" altLang="ru-RU" sz="1600" dirty="0">
                <a:cs typeface="Arial" pitchFamily="34" charset="0"/>
              </a:rPr>
              <a:t>: СМСП, осуществляющие деятельность в сфере здравоохранения,  образования, теплоснабжения, электроэнергетики, энергосбережения и повышения энергетической эффективности, в социальной сфере)</a:t>
            </a:r>
          </a:p>
          <a:p>
            <a:pPr marL="285750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altLang="ru-RU" sz="1600" b="1" dirty="0"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ru-RU" altLang="ru-RU" sz="1400" b="1" dirty="0"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674294" y="4597052"/>
            <a:ext cx="9464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>
            <a:spLocks noChangeArrowheads="1"/>
          </p:cNvSpPr>
          <p:nvPr/>
        </p:nvSpPr>
        <p:spPr bwMode="auto">
          <a:xfrm>
            <a:off x="6563825" y="2176453"/>
            <a:ext cx="5216372" cy="1402916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endParaRPr lang="ru-RU" altLang="ru-RU" sz="1800" b="1" dirty="0">
              <a:solidFill>
                <a:srgbClr val="DE0000"/>
              </a:solidFill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ru-RU" altLang="ru-RU" sz="1400" b="1" dirty="0"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800" dirty="0">
                <a:cs typeface="Arial" pitchFamily="34" charset="0"/>
              </a:rPr>
              <a:t>Ежегодный сводный план проведения плановых проверок формируется и размещается на сайте Генеральной прокуратуры до 31 декабря текущего календарного года</a:t>
            </a:r>
            <a:endParaRPr lang="ru-RU" altLang="ru-RU" sz="1600" dirty="0">
              <a:cs typeface="Arial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altLang="ru-RU" sz="1600" b="1" dirty="0"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ru-RU" altLang="ru-RU" sz="1400" b="1" dirty="0"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617394" y="3296433"/>
            <a:ext cx="9464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6604176" y="5285989"/>
            <a:ext cx="5216372" cy="109239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endParaRPr lang="ru-RU" altLang="ru-RU" sz="1800" b="1" dirty="0">
              <a:solidFill>
                <a:srgbClr val="DE0000"/>
              </a:solidFill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800" u="sng" dirty="0">
                <a:cs typeface="Arial" pitchFamily="34" charset="0"/>
              </a:rPr>
              <a:t>Обращаться:</a:t>
            </a:r>
            <a:r>
              <a:rPr lang="ru-RU" altLang="ru-RU" sz="1800" dirty="0">
                <a:cs typeface="Arial" pitchFamily="34" charset="0"/>
              </a:rPr>
              <a:t>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800" dirty="0">
                <a:cs typeface="Arial" pitchFamily="34" charset="0"/>
              </a:rPr>
              <a:t>тел. горячей линии прокуратуры Пермского края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800" dirty="0">
                <a:cs typeface="Arial" pitchFamily="34" charset="0"/>
              </a:rPr>
              <a:t>8 (342) 217-53-10</a:t>
            </a:r>
          </a:p>
          <a:p>
            <a:pPr eaLnBrk="1" hangingPunct="1">
              <a:spcAft>
                <a:spcPts val="600"/>
              </a:spcAft>
              <a:defRPr/>
            </a:pPr>
            <a:endParaRPr lang="ru-RU" altLang="ru-RU" sz="1400" b="1" dirty="0"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657745" y="5626274"/>
            <a:ext cx="94643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10272464" y="167094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" y="14288"/>
            <a:ext cx="5222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91249" y="929708"/>
            <a:ext cx="11686784" cy="290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5718176" y="2499708"/>
            <a:ext cx="784562" cy="5501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502738" y="1361709"/>
            <a:ext cx="4903788" cy="338565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Истечение срока исполнения ранее выданного предписания об устранении выявленного нарушения </a:t>
            </a:r>
          </a:p>
          <a:p>
            <a:pPr marL="285750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Поступление информации о возникновение угрозы причинения вреда жизни, здоровью граждан, вреда животным, растениям и т.п.</a:t>
            </a:r>
          </a:p>
          <a:p>
            <a:pPr marL="285750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В соответствии с поручениями Президента РФ, Правительства РФ и на основании требования прокурора о проведении внеплановой проверки в рамках надзора за исполнением законов по поступившим в органы прокуратуры материалам и обращениям</a:t>
            </a:r>
            <a:endParaRPr lang="ru-RU" altLang="ru-RU" sz="1600" b="1" dirty="0"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43065620"/>
              </p:ext>
            </p:extLst>
          </p:nvPr>
        </p:nvGraphicFramePr>
        <p:xfrm>
          <a:off x="842064" y="1064712"/>
          <a:ext cx="5074103" cy="5257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1631950" y="5150268"/>
            <a:ext cx="5216372" cy="109239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endParaRPr lang="ru-RU" altLang="ru-RU" sz="1800" b="1" dirty="0">
              <a:solidFill>
                <a:srgbClr val="DE0000"/>
              </a:solidFill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800" u="sng" dirty="0">
                <a:cs typeface="Arial" pitchFamily="34" charset="0"/>
              </a:rPr>
              <a:t>Обращаться:</a:t>
            </a:r>
            <a:r>
              <a:rPr lang="ru-RU" altLang="ru-RU" sz="1600" dirty="0">
                <a:cs typeface="Arial" pitchFamily="34" charset="0"/>
              </a:rPr>
              <a:t>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600" dirty="0">
                <a:cs typeface="Arial" pitchFamily="34" charset="0"/>
              </a:rPr>
              <a:t>тел. горячей линии прокуратуры Пермского края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600" dirty="0">
                <a:cs typeface="Arial" pitchFamily="34" charset="0"/>
              </a:rPr>
              <a:t>8 (342) 217-53-10</a:t>
            </a:r>
          </a:p>
          <a:p>
            <a:pPr eaLnBrk="1" hangingPunct="1">
              <a:spcAft>
                <a:spcPts val="600"/>
              </a:spcAft>
              <a:defRPr/>
            </a:pPr>
            <a:endParaRPr lang="ru-RU" altLang="ru-RU" sz="1400" b="1" dirty="0"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32756" y="4698987"/>
            <a:ext cx="0" cy="45128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0"/>
          <p:cNvSpPr txBox="1">
            <a:spLocks noChangeArrowheads="1"/>
          </p:cNvSpPr>
          <p:nvPr/>
        </p:nvSpPr>
        <p:spPr bwMode="auto">
          <a:xfrm>
            <a:off x="704786" y="405420"/>
            <a:ext cx="10681881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200" b="1" dirty="0"/>
              <a:t>Регуляторная среда. Снижение давления контрольно-надзорных органов.</a:t>
            </a: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10056440" y="166513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0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xn----jtbvjabi6b9c.xn--p1ai/content/img/fr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270" y="4308953"/>
            <a:ext cx="3398730" cy="25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Встроенное 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45" y="1056543"/>
            <a:ext cx="8953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3567" y="1927526"/>
            <a:ext cx="9770301" cy="493047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endParaRPr lang="ru-RU" altLang="ru-RU" sz="600" b="1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buNone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 «Пермская франшиза» это: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для Пермских компаний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оформить действующий бизнес во франшизу и тиражировать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всей России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начинающих – возможность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открыть бизнес по успешной франшизе (технологии)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проекта «Пермская франшиза» компаниям предлагаются следующие виды поддержки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Участие в каталоге «Пермская франшиза»;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информации о компании на сайте «Пермская франшиза»;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семинарах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проводимых НО «ПФРП»;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Участие членов проекта «Пермская франшиза» 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краевых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форумах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(«Франчайзинг в эпоху перемен» (BUYBRAND-2014), «Территория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«Франчайзинг для малого бизнеса» и т.д.);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выставках франчайзинга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других городах России и странах СНГ.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5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8458" r="7863" b="10614"/>
          <a:stretch>
            <a:fillRect/>
          </a:stretch>
        </p:blipFill>
        <p:spPr bwMode="auto">
          <a:xfrm>
            <a:off x="8931058" y="-221102"/>
            <a:ext cx="3260942" cy="283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2" y="21176"/>
            <a:ext cx="43338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778657" y="336703"/>
            <a:ext cx="924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+mn-lt"/>
              </a:rPr>
              <a:t>Рынки </a:t>
            </a:r>
            <a:r>
              <a:rPr lang="ru-RU" altLang="ru-RU" sz="2400" b="1" dirty="0" smtClean="0">
                <a:latin typeface="+mn-lt"/>
              </a:rPr>
              <a:t>сбыта. Франчайзинг.</a:t>
            </a:r>
            <a:endParaRPr lang="ru-RU" altLang="ru-RU" sz="2400" b="1" dirty="0">
              <a:latin typeface="+mn-lt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18022" y="903299"/>
            <a:ext cx="8999891" cy="18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xn----jtbvjabi6b9c.xn--p1ai/design/img/franch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2" y="1054121"/>
            <a:ext cx="1772138" cy="7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9001826" y="28949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2" y="21176"/>
            <a:ext cx="43338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1625" y="335820"/>
            <a:ext cx="924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+mn-lt"/>
              </a:rPr>
              <a:t>Рынки </a:t>
            </a:r>
            <a:r>
              <a:rPr lang="ru-RU" altLang="ru-RU" sz="2400" b="1" dirty="0" smtClean="0">
                <a:latin typeface="+mn-lt"/>
              </a:rPr>
              <a:t>сбыта. Франчайзинг.</a:t>
            </a:r>
            <a:endParaRPr lang="ru-RU" altLang="ru-RU" sz="2400" b="1" dirty="0"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18022" y="854613"/>
            <a:ext cx="11543918" cy="486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41" y="1117171"/>
            <a:ext cx="4655614" cy="49441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1518" y="4386225"/>
            <a:ext cx="631742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Calibri" panose="020F0502020204030204" pitchFamily="34" charset="0"/>
                <a:cs typeface="Arial" panose="020B0604020202020204" pitchFamily="34" charset="0"/>
              </a:rPr>
              <a:t>Участие в проекте возможно в следующих статусах:</a:t>
            </a:r>
          </a:p>
          <a:p>
            <a:pPr>
              <a:defRPr/>
            </a:pPr>
            <a:endParaRPr lang="ru-RU" sz="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Arial" panose="020B0604020202020204" pitchFamily="34" charset="0"/>
              </a:rPr>
              <a:t>Действующий </a:t>
            </a:r>
            <a:r>
              <a:rPr lang="ru-RU" dirty="0" err="1">
                <a:latin typeface="Calibri" panose="020F0502020204030204" pitchFamily="34" charset="0"/>
                <a:cs typeface="Arial" panose="020B0604020202020204" pitchFamily="34" charset="0"/>
              </a:rPr>
              <a:t>франчайзер</a:t>
            </a:r>
            <a:endParaRPr lang="ru-RU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Arial" panose="020B0604020202020204" pitchFamily="34" charset="0"/>
              </a:rPr>
              <a:t>Потенциальный </a:t>
            </a:r>
            <a:r>
              <a:rPr lang="ru-RU" dirty="0" err="1">
                <a:latin typeface="Calibri" panose="020F0502020204030204" pitchFamily="34" charset="0"/>
                <a:cs typeface="Arial" panose="020B0604020202020204" pitchFamily="34" charset="0"/>
              </a:rPr>
              <a:t>франчайзер</a:t>
            </a:r>
            <a:endParaRPr lang="ru-RU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Arial" panose="020B0604020202020204" pitchFamily="34" charset="0"/>
              </a:rPr>
              <a:t>Действующий </a:t>
            </a:r>
            <a:r>
              <a:rPr lang="ru-RU" dirty="0" err="1">
                <a:latin typeface="Calibri" panose="020F0502020204030204" pitchFamily="34" charset="0"/>
                <a:cs typeface="Arial" panose="020B0604020202020204" pitchFamily="34" charset="0"/>
              </a:rPr>
              <a:t>франчайзи</a:t>
            </a:r>
            <a:endParaRPr lang="ru-RU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Arial" panose="020B0604020202020204" pitchFamily="34" charset="0"/>
              </a:rPr>
              <a:t>Действующий мастер-</a:t>
            </a:r>
            <a:r>
              <a:rPr lang="ru-RU" dirty="0" err="1">
                <a:latin typeface="Calibri" panose="020F0502020204030204" pitchFamily="34" charset="0"/>
                <a:cs typeface="Arial" panose="020B0604020202020204" pitchFamily="34" charset="0"/>
              </a:rPr>
              <a:t>франчайзи</a:t>
            </a:r>
            <a:endParaRPr lang="ru-RU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latin typeface="Calibri" panose="020F0502020204030204" pitchFamily="34" charset="0"/>
                <a:cs typeface="Arial" panose="020B0604020202020204" pitchFamily="34" charset="0"/>
              </a:rPr>
              <a:t>Потенциальный </a:t>
            </a:r>
            <a:r>
              <a:rPr lang="ru-RU" dirty="0" err="1">
                <a:latin typeface="Calibri" panose="020F0502020204030204" pitchFamily="34" charset="0"/>
                <a:cs typeface="Arial" panose="020B0604020202020204" pitchFamily="34" charset="0"/>
              </a:rPr>
              <a:t>франчайзи</a:t>
            </a:r>
            <a:endParaRPr lang="ru-RU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xn----jtbvjabi6b9c.xn--p1ai/design/img/fran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2" y="994151"/>
            <a:ext cx="2399918" cy="106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54360" y="1872657"/>
            <a:ext cx="602458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Для участников </a:t>
            </a:r>
            <a:r>
              <a:rPr lang="ru-RU" sz="2000" b="1" dirty="0" smtClean="0">
                <a:solidFill>
                  <a:srgbClr val="000000"/>
                </a:solidFill>
              </a:rPr>
              <a:t>проекта: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</a:rPr>
              <a:t>образовательные </a:t>
            </a:r>
            <a:r>
              <a:rPr lang="ru-RU" dirty="0">
                <a:solidFill>
                  <a:srgbClr val="000000"/>
                </a:solidFill>
              </a:rPr>
              <a:t>и обучающие </a:t>
            </a:r>
            <a:r>
              <a:rPr lang="ru-RU" dirty="0" smtClean="0">
                <a:solidFill>
                  <a:srgbClr val="000000"/>
                </a:solidFill>
              </a:rPr>
              <a:t>мероприятия</a:t>
            </a:r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</a:rPr>
              <a:t> привлекаются </a:t>
            </a:r>
            <a:r>
              <a:rPr lang="ru-RU" dirty="0">
                <a:solidFill>
                  <a:srgbClr val="000000"/>
                </a:solidFill>
              </a:rPr>
              <a:t>различные </a:t>
            </a:r>
            <a:r>
              <a:rPr lang="ru-RU" dirty="0" smtClean="0">
                <a:solidFill>
                  <a:srgbClr val="000000"/>
                </a:solidFill>
              </a:rPr>
              <a:t>инструменты, </a:t>
            </a:r>
            <a:r>
              <a:rPr lang="ru-RU" dirty="0">
                <a:solidFill>
                  <a:srgbClr val="000000"/>
                </a:solidFill>
              </a:rPr>
              <a:t>стимулирующие развитие и повышение эффективности </a:t>
            </a:r>
            <a:r>
              <a:rPr lang="ru-RU" dirty="0" smtClean="0">
                <a:solidFill>
                  <a:srgbClr val="000000"/>
                </a:solidFill>
              </a:rPr>
              <a:t>бизнеса</a:t>
            </a:r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</a:rPr>
              <a:t>участие в региональных</a:t>
            </a:r>
            <a:r>
              <a:rPr lang="ru-RU" dirty="0">
                <a:solidFill>
                  <a:srgbClr val="000000"/>
                </a:solidFill>
              </a:rPr>
              <a:t>, межрегиональных и международных мероприятиях по </a:t>
            </a:r>
            <a:r>
              <a:rPr lang="ru-RU" dirty="0" smtClean="0">
                <a:solidFill>
                  <a:srgbClr val="000000"/>
                </a:solidFill>
              </a:rPr>
              <a:t>франчайзингу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942042" y="2229633"/>
            <a:ext cx="2778187" cy="1252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51409" y="4747364"/>
            <a:ext cx="5837073" cy="1461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2" y="21176"/>
            <a:ext cx="43338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79203" y="350212"/>
            <a:ext cx="924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+mn-lt"/>
              </a:rPr>
              <a:t>Рынки </a:t>
            </a:r>
            <a:r>
              <a:rPr lang="ru-RU" altLang="ru-RU" sz="2400" b="1" dirty="0" smtClean="0">
                <a:latin typeface="+mn-lt"/>
              </a:rPr>
              <a:t>сбыта. Франчайзинг.</a:t>
            </a:r>
            <a:endParaRPr lang="ru-RU" altLang="ru-RU" sz="2400" b="1" dirty="0"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18022" y="854613"/>
            <a:ext cx="11543918" cy="486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xn----jtbvjabi6b9c.xn--p1ai/design/img/fran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2" y="994151"/>
            <a:ext cx="2399918" cy="106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90312" y="5667423"/>
            <a:ext cx="90688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ru-RU" sz="2000" b="1" dirty="0" smtClean="0">
                <a:cs typeface="Arial" panose="020B0604020202020204" pitchFamily="34" charset="0"/>
              </a:rPr>
              <a:t>Контакты: т</a:t>
            </a:r>
            <a:r>
              <a:rPr lang="ru-RU" sz="2000" dirty="0" smtClean="0">
                <a:cs typeface="Arial" panose="020B0604020202020204" pitchFamily="34" charset="0"/>
              </a:rPr>
              <a:t>ел</a:t>
            </a:r>
            <a:r>
              <a:rPr lang="ru-RU" sz="2000" dirty="0"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211-05-15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(доб.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203) </a:t>
            </a:r>
            <a:r>
              <a:rPr lang="ru-RU" sz="2000" dirty="0" smtClean="0">
                <a:cs typeface="Arial" panose="020B0604020202020204" pitchFamily="34" charset="0"/>
              </a:rPr>
              <a:t>Горячая </a:t>
            </a:r>
            <a:r>
              <a:rPr lang="ru-RU" sz="2000" dirty="0">
                <a:cs typeface="Arial" panose="020B0604020202020204" pitchFamily="34" charset="0"/>
              </a:rPr>
              <a:t>линия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8-800-300-80-90</a:t>
            </a:r>
            <a:r>
              <a:rPr lang="ru-RU" sz="2000" dirty="0">
                <a:cs typeface="Arial" panose="020B0604020202020204" pitchFamily="34" charset="0"/>
              </a:rPr>
              <a:t> </a:t>
            </a:r>
          </a:p>
          <a:p>
            <a:pPr algn="r">
              <a:defRPr/>
            </a:pPr>
            <a:r>
              <a:rPr lang="ru-RU" sz="2000" dirty="0">
                <a:cs typeface="Arial" panose="020B0604020202020204" pitchFamily="34" charset="0"/>
              </a:rPr>
              <a:t>Проектный офис «Пермской франшизы</a:t>
            </a:r>
            <a:r>
              <a:rPr lang="ru-RU" sz="2000" dirty="0" smtClean="0">
                <a:cs typeface="Arial" panose="020B0604020202020204" pitchFamily="34" charset="0"/>
              </a:rPr>
              <a:t>» тел</a:t>
            </a:r>
            <a:r>
              <a:rPr lang="ru-RU" sz="2000" dirty="0"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204-71-53</a:t>
            </a:r>
            <a:endParaRPr lang="ru-RU" sz="20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t="-1" r="10713" b="39337"/>
          <a:stretch/>
        </p:blipFill>
        <p:spPr bwMode="auto">
          <a:xfrm>
            <a:off x="5599134" y="1105921"/>
            <a:ext cx="6308640" cy="4052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8753454" y="3557393"/>
            <a:ext cx="363253" cy="4133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34715" y="2257789"/>
            <a:ext cx="5978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Для </a:t>
            </a:r>
            <a:r>
              <a:rPr lang="ru-RU" sz="2000" b="1" dirty="0" smtClean="0">
                <a:solidFill>
                  <a:srgbClr val="000000"/>
                </a:solidFill>
              </a:rPr>
              <a:t>участия в проекте:</a:t>
            </a:r>
          </a:p>
          <a:p>
            <a:endParaRPr lang="ru-RU" sz="20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Необходимо ознакомиться с Кодексом этики и Положением о «Пермской франшизе»</a:t>
            </a:r>
          </a:p>
          <a:p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Заполнить заявку на участие в проекте на портале малого и среднего предпринимательства: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>
                <a:solidFill>
                  <a:srgbClr val="000000"/>
                </a:solidFill>
                <a:hlinkClick r:id="rId5"/>
              </a:rPr>
              <a:t>http://</a:t>
            </a:r>
            <a:r>
              <a:rPr lang="ru-RU" sz="2000" b="1" dirty="0" err="1" smtClean="0">
                <a:solidFill>
                  <a:srgbClr val="000000"/>
                </a:solidFill>
                <a:hlinkClick r:id="rId5"/>
              </a:rPr>
              <a:t>цпп-пермь.рф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 разделе «Проект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    Пермская франшиза» в подразделе «Документы</a:t>
            </a:r>
            <a:r>
              <a:rPr lang="ru-RU" dirty="0" smtClean="0">
                <a:solidFill>
                  <a:srgbClr val="000000"/>
                </a:solidFill>
                <a:latin typeface="Candara" panose="020E0502030303020204" pitchFamily="34" charset="0"/>
              </a:rPr>
              <a:t>»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34715" y="2627715"/>
            <a:ext cx="2778187" cy="1252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ChangeArrowheads="1"/>
          </p:cNvSpPr>
          <p:nvPr/>
        </p:nvSpPr>
        <p:spPr bwMode="auto">
          <a:xfrm>
            <a:off x="2279651" y="4010025"/>
            <a:ext cx="3529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pic>
        <p:nvPicPr>
          <p:cNvPr id="91139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58764"/>
            <a:ext cx="8397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хема 13"/>
          <p:cNvGraphicFramePr/>
          <p:nvPr/>
        </p:nvGraphicFramePr>
        <p:xfrm>
          <a:off x="1952625" y="2348880"/>
          <a:ext cx="8031807" cy="3735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3971926" y="908051"/>
            <a:ext cx="39608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Основные условия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8076" y="260351"/>
            <a:ext cx="4608513" cy="644525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Поручительство по кредиту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1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944223" y="4401359"/>
            <a:ext cx="10133430" cy="54523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944223" y="1859091"/>
            <a:ext cx="10024110" cy="2479055"/>
          </a:xfrm>
          <a:prstGeom prst="downArrowCallout">
            <a:avLst>
              <a:gd name="adj1" fmla="val 27877"/>
              <a:gd name="adj2" fmla="val 24049"/>
              <a:gd name="adj3" fmla="val 20698"/>
              <a:gd name="adj4" fmla="val 64977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0" y="73435"/>
            <a:ext cx="432743" cy="7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842064" y="392418"/>
            <a:ext cx="8148637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 dirty="0"/>
              <a:t>Ресурсы. Инфраструктура</a:t>
            </a:r>
            <a:r>
              <a:rPr kumimoji="0" lang="ru-RU" altLang="ru-RU" sz="2400" b="1" dirty="0" smtClean="0"/>
              <a:t>. «Малая» приватизация.</a:t>
            </a:r>
            <a:endParaRPr kumimoji="0" lang="ru-RU" alt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0825" y="888360"/>
            <a:ext cx="114109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250824" y="1009200"/>
            <a:ext cx="11410907" cy="3904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cs typeface="Arial" pitchFamily="34" charset="0"/>
                <a:hlinkClick r:id="rId3"/>
              </a:rPr>
              <a:t>Законом Российской Федерации от 22.07.2008 </a:t>
            </a:r>
            <a:r>
              <a:rPr lang="ru-RU" altLang="ru-RU" sz="1800" b="1" dirty="0">
                <a:cs typeface="Arial" pitchFamily="34" charset="0"/>
                <a:hlinkClick r:id="rId3"/>
              </a:rPr>
              <a:t>№ </a:t>
            </a:r>
            <a:r>
              <a:rPr lang="ru-RU" altLang="ru-RU" sz="1800" b="1" dirty="0" smtClean="0">
                <a:cs typeface="Arial" pitchFamily="34" charset="0"/>
                <a:hlinkClick r:id="rId3"/>
              </a:rPr>
              <a:t>159-ФЗ </a:t>
            </a:r>
            <a:r>
              <a:rPr lang="ru-RU" altLang="ru-RU" sz="1800" b="1" dirty="0" smtClean="0">
                <a:cs typeface="Arial" pitchFamily="34" charset="0"/>
              </a:rPr>
              <a:t>предусмотрено преимущественное право СМСП на приобретение арендуемого имущества</a:t>
            </a:r>
            <a:endParaRPr lang="en-US" altLang="ru-RU" sz="1800" b="1" dirty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8094" y="4455791"/>
            <a:ext cx="9755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Вы имеете </a:t>
            </a:r>
            <a:r>
              <a:rPr lang="ru-RU" sz="2000" dirty="0" smtClean="0">
                <a:solidFill>
                  <a:schemeClr val="bg1"/>
                </a:solidFill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</a:rPr>
              <a:t>реимущественное </a:t>
            </a:r>
            <a:r>
              <a:rPr lang="ru-RU" sz="2000" b="1" dirty="0">
                <a:solidFill>
                  <a:schemeClr val="bg1"/>
                </a:solidFill>
              </a:rPr>
              <a:t>право на приобретение арендуемого имущества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9469" y="198019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 smtClean="0">
                <a:latin typeface="Arial" pitchFamily="34" charset="0"/>
                <a:ea typeface="MS PGothic" pitchFamily="34" charset="-128"/>
              </a:rPr>
              <a:t>Если</a:t>
            </a:r>
            <a:endParaRPr lang="ru-RU" altLang="ru-RU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25765" y="1740240"/>
            <a:ext cx="8684146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ts val="1200"/>
              </a:lnSpc>
              <a:spcAft>
                <a:spcPct val="0"/>
              </a:spcAft>
              <a:buFont typeface="Wingdings" pitchFamily="2" charset="2"/>
              <a:buChar char="Ø"/>
            </a:pPr>
            <a:endParaRPr lang="ru-RU" altLang="ru-RU" b="1" dirty="0">
              <a:ea typeface="MS PGothic" pitchFamily="34" charset="-128"/>
            </a:endParaRPr>
          </a:p>
          <a:p>
            <a:pPr marL="285750" indent="-285750" fontAlgn="base">
              <a:lnSpc>
                <a:spcPts val="18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вы непрерывно </a:t>
            </a:r>
            <a:r>
              <a:rPr lang="ru-RU" sz="1600" b="1" dirty="0" smtClean="0"/>
              <a:t> временно владели </a:t>
            </a:r>
            <a:r>
              <a:rPr lang="ru-RU" sz="1600" dirty="0"/>
              <a:t>(</a:t>
            </a:r>
            <a:r>
              <a:rPr lang="ru-RU" sz="1600" dirty="0" smtClean="0"/>
              <a:t>пользовались) </a:t>
            </a:r>
            <a:r>
              <a:rPr lang="ru-RU" sz="1600" b="1" dirty="0"/>
              <a:t>в течение двух и более </a:t>
            </a:r>
            <a:r>
              <a:rPr lang="ru-RU" sz="1600" b="1" dirty="0" smtClean="0"/>
              <a:t>лет </a:t>
            </a:r>
            <a:r>
              <a:rPr lang="ru-RU" sz="1600" dirty="0" smtClean="0"/>
              <a:t>по </a:t>
            </a:r>
            <a:r>
              <a:rPr lang="ru-RU" sz="1600" dirty="0"/>
              <a:t>состоянию </a:t>
            </a:r>
            <a:r>
              <a:rPr lang="ru-RU" sz="1600" b="1" dirty="0"/>
              <a:t>на 1 июля 2015 года </a:t>
            </a:r>
            <a:r>
              <a:rPr lang="ru-RU" sz="1600" dirty="0" smtClean="0"/>
              <a:t>имуществом</a:t>
            </a:r>
            <a:endParaRPr lang="ru-RU" altLang="ru-RU" sz="1600" b="1" dirty="0">
              <a:ea typeface="MS PGothic" pitchFamily="34" charset="-128"/>
            </a:endParaRPr>
          </a:p>
          <a:p>
            <a:pPr marL="285750" lvl="0" indent="-28575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ea typeface="MS PGothic" pitchFamily="34" charset="-128"/>
              </a:rPr>
              <a:t>у вас </a:t>
            </a:r>
            <a:r>
              <a:rPr lang="ru-RU" altLang="ru-RU" sz="1600" b="1" dirty="0" smtClean="0">
                <a:ea typeface="MS PGothic" pitchFamily="34" charset="-128"/>
              </a:rPr>
              <a:t>отсутствует </a:t>
            </a:r>
            <a:r>
              <a:rPr lang="ru-RU" altLang="ru-RU" sz="1600" b="1" dirty="0">
                <a:ea typeface="MS PGothic" pitchFamily="34" charset="-128"/>
              </a:rPr>
              <a:t>задолженность по арендной </a:t>
            </a:r>
            <a:r>
              <a:rPr lang="ru-RU" altLang="ru-RU" sz="1600" b="1" dirty="0" smtClean="0">
                <a:ea typeface="MS PGothic" pitchFamily="34" charset="-128"/>
              </a:rPr>
              <a:t>плате</a:t>
            </a:r>
          </a:p>
          <a:p>
            <a:pPr marL="285750" lvl="0" indent="-28575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ea typeface="MS PGothic" pitchFamily="34" charset="-128"/>
              </a:rPr>
              <a:t>это имущество </a:t>
            </a:r>
            <a:r>
              <a:rPr lang="ru-RU" altLang="ru-RU" sz="1600" b="1" dirty="0">
                <a:ea typeface="MS PGothic" pitchFamily="34" charset="-128"/>
              </a:rPr>
              <a:t>не включено </a:t>
            </a:r>
            <a:r>
              <a:rPr lang="ru-RU" altLang="ru-RU" sz="1600" b="1" dirty="0" smtClean="0">
                <a:ea typeface="MS PGothic" pitchFamily="34" charset="-128"/>
              </a:rPr>
              <a:t>в перечень </a:t>
            </a:r>
            <a:r>
              <a:rPr lang="ru-RU" altLang="ru-RU" sz="1600" dirty="0">
                <a:ea typeface="MS PGothic" pitchFamily="34" charset="-128"/>
              </a:rPr>
              <a:t>государственного </a:t>
            </a:r>
            <a:r>
              <a:rPr lang="ru-RU" altLang="ru-RU" sz="1600" dirty="0" smtClean="0">
                <a:ea typeface="MS PGothic" pitchFamily="34" charset="-128"/>
              </a:rPr>
              <a:t>или </a:t>
            </a:r>
            <a:r>
              <a:rPr lang="ru-RU" altLang="ru-RU" sz="1600" dirty="0">
                <a:ea typeface="MS PGothic" pitchFamily="34" charset="-128"/>
              </a:rPr>
              <a:t>муниципального имущества, </a:t>
            </a:r>
            <a:r>
              <a:rPr lang="ru-RU" altLang="ru-RU" sz="1600" dirty="0" smtClean="0">
                <a:ea typeface="MS PGothic" pitchFamily="34" charset="-128"/>
              </a:rPr>
              <a:t>свободного от прав третьих лиц, предназначенного </a:t>
            </a:r>
            <a:r>
              <a:rPr lang="ru-RU" altLang="ru-RU" sz="1600" dirty="0">
                <a:ea typeface="MS PGothic" pitchFamily="34" charset="-128"/>
              </a:rPr>
              <a:t>для передачи во владение </a:t>
            </a:r>
            <a:r>
              <a:rPr lang="ru-RU" altLang="ru-RU" sz="1600" dirty="0" smtClean="0">
                <a:ea typeface="MS PGothic" pitchFamily="34" charset="-128"/>
              </a:rPr>
              <a:t>(пользование) на долгосрочной основе субъектам малого и среднего предпринимательства</a:t>
            </a:r>
            <a:endParaRPr lang="ru-RU" altLang="ru-RU" b="1" dirty="0">
              <a:ea typeface="MS PGothic" pitchFamily="34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44223" y="5315479"/>
            <a:ext cx="10263707" cy="10649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u="sng" dirty="0" smtClean="0">
                <a:ea typeface="MS PGothic" pitchFamily="34" charset="-128"/>
              </a:rPr>
              <a:t>Обращаться:</a:t>
            </a:r>
            <a:r>
              <a:rPr lang="ru-RU" altLang="ru-RU" b="1" dirty="0" smtClean="0">
                <a:ea typeface="MS PGothic" pitchFamily="34" charset="-128"/>
              </a:rPr>
              <a:t> 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ea typeface="MS PGothic" pitchFamily="34" charset="-128"/>
              </a:rPr>
              <a:t>в администрацию муниципального образования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ea typeface="MS PGothic" pitchFamily="34" charset="-128"/>
              </a:rPr>
              <a:t>по </a:t>
            </a:r>
            <a:r>
              <a:rPr lang="ru-RU" altLang="ru-RU" b="1" dirty="0">
                <a:ea typeface="MS PGothic" pitchFamily="34" charset="-128"/>
              </a:rPr>
              <a:t>телефону горячей </a:t>
            </a:r>
            <a:r>
              <a:rPr lang="ru-RU" altLang="ru-RU" b="1" dirty="0" smtClean="0">
                <a:ea typeface="MS PGothic" pitchFamily="34" charset="-128"/>
              </a:rPr>
              <a:t>линии </a:t>
            </a:r>
            <a:r>
              <a:rPr lang="ru-RU" altLang="ru-RU" b="1" dirty="0" err="1" smtClean="0">
                <a:ea typeface="MS PGothic" pitchFamily="34" charset="-128"/>
              </a:rPr>
              <a:t>Call</a:t>
            </a:r>
            <a:r>
              <a:rPr lang="ru-RU" altLang="ru-RU" b="1" dirty="0" smtClean="0">
                <a:ea typeface="MS PGothic" pitchFamily="34" charset="-128"/>
              </a:rPr>
              <a:t> </a:t>
            </a:r>
            <a:r>
              <a:rPr lang="ru-RU" altLang="ru-RU" b="1" dirty="0">
                <a:ea typeface="MS PGothic" pitchFamily="34" charset="-128"/>
              </a:rPr>
              <a:t>– центра ЦПП 8 800 300 80 90 </a:t>
            </a:r>
            <a:r>
              <a:rPr lang="ru-RU" altLang="ru-RU" b="1" dirty="0" smtClean="0">
                <a:ea typeface="MS PGothic" pitchFamily="34" charset="-128"/>
              </a:rPr>
              <a:t>или </a:t>
            </a:r>
            <a:r>
              <a:rPr lang="ru-RU" altLang="ru-RU" b="1" dirty="0">
                <a:ea typeface="MS PGothic" pitchFamily="34" charset="-128"/>
              </a:rPr>
              <a:t>на портале </a:t>
            </a:r>
            <a:r>
              <a:rPr lang="ru-RU" altLang="ru-RU" b="1" dirty="0" smtClean="0">
                <a:ea typeface="MS PGothic" pitchFamily="34" charset="-128"/>
              </a:rPr>
              <a:t>www.цпп-пермь.рф</a:t>
            </a:r>
            <a:endParaRPr lang="ru-RU" altLang="ru-RU" b="1" dirty="0"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0825" y="857539"/>
            <a:ext cx="11410907" cy="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328025" y="3124200"/>
            <a:ext cx="2376488" cy="2587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объем закупок у МСП </a:t>
            </a:r>
            <a:b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в размере не менее чем 18 % совокупного годового стоимостного объема договоров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89700" y="1412875"/>
            <a:ext cx="4214813" cy="13477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6300" y="3124200"/>
            <a:ext cx="2166938" cy="25876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6300" y="1412875"/>
            <a:ext cx="4068763" cy="13477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55563"/>
            <a:ext cx="5222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40"/>
          <p:cNvSpPr txBox="1">
            <a:spLocks noChangeArrowheads="1"/>
          </p:cNvSpPr>
          <p:nvPr/>
        </p:nvSpPr>
        <p:spPr bwMode="auto">
          <a:xfrm>
            <a:off x="939800" y="414338"/>
            <a:ext cx="81486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400" b="1"/>
              <a:t>Рынки сбыта. Доступ к закупкам.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92088" y="952500"/>
            <a:ext cx="11331575" cy="55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Прямоугольник 1"/>
          <p:cNvSpPr>
            <a:spLocks noChangeArrowheads="1"/>
          </p:cNvSpPr>
          <p:nvPr/>
        </p:nvSpPr>
        <p:spPr bwMode="auto">
          <a:xfrm>
            <a:off x="1036638" y="1436688"/>
            <a:ext cx="3908425" cy="132397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hlinkClick r:id="rId3"/>
              </a:rPr>
              <a:t>Федеральный закон от 5 апреля 2013 г.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hlinkClick r:id="rId3"/>
              </a:rPr>
              <a:t>N 44-ФЗ </a:t>
            </a:r>
            <a:r>
              <a:rPr lang="ru-RU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"О контрактной системе в сфере закупок товаров, работ, услуг для обеспечения государственных и муниципальных нужд" </a:t>
            </a:r>
          </a:p>
        </p:txBody>
      </p:sp>
      <p:sp>
        <p:nvSpPr>
          <p:cNvPr id="4106" name="Прямоугольник 2"/>
          <p:cNvSpPr>
            <a:spLocks noChangeArrowheads="1"/>
          </p:cNvSpPr>
          <p:nvPr/>
        </p:nvSpPr>
        <p:spPr bwMode="auto">
          <a:xfrm>
            <a:off x="898525" y="3387725"/>
            <a:ext cx="20923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hlinkClick r:id="rId4"/>
              </a:rPr>
              <a:t>Федеральный закон от 18 июля 2011 г.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hlinkClick r:id="rId4"/>
              </a:rPr>
              <a:t>N 223-ФЗ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"О закупках товаров, работ, услуг отдельными видами юридических лиц"</a:t>
            </a:r>
          </a:p>
        </p:txBody>
      </p:sp>
      <p:sp>
        <p:nvSpPr>
          <p:cNvPr id="4107" name="Прямоугольник 10"/>
          <p:cNvSpPr>
            <a:spLocks noChangeArrowheads="1"/>
          </p:cNvSpPr>
          <p:nvPr/>
        </p:nvSpPr>
        <p:spPr bwMode="auto">
          <a:xfrm>
            <a:off x="688975" y="6205538"/>
            <a:ext cx="31939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hlinkClick r:id="rId5"/>
              </a:rPr>
              <a:t>www.goszakaz.permkrai.ru</a:t>
            </a:r>
            <a:endParaRPr lang="ru-RU" altLang="ru-RU" sz="2000" b="1" dirty="0"/>
          </a:p>
        </p:txBody>
      </p:sp>
      <p:sp>
        <p:nvSpPr>
          <p:cNvPr id="4108" name="Прямоугольник 12"/>
          <p:cNvSpPr>
            <a:spLocks noChangeArrowheads="1"/>
          </p:cNvSpPr>
          <p:nvPr/>
        </p:nvSpPr>
        <p:spPr bwMode="auto">
          <a:xfrm>
            <a:off x="6786563" y="1598613"/>
            <a:ext cx="3340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000" i="1" dirty="0" smtClean="0">
                <a:latin typeface="+mn-lt"/>
                <a:cs typeface="Times New Roman" panose="02020603050405020304" pitchFamily="18" charset="0"/>
              </a:rPr>
              <a:t>Закупки у МСП в объеме не менее чем 15 % совокупного годового объема закупок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260975" y="1773238"/>
            <a:ext cx="947738" cy="558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2600" y="3157538"/>
            <a:ext cx="2884488" cy="25876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cs typeface="Times New Roman" panose="02020603050405020304" pitchFamily="18" charset="0"/>
                <a:hlinkClick r:id="rId6"/>
              </a:rPr>
              <a:t>Постановление правительства РФ от 11 декабря 2014 г. N 1352 </a:t>
            </a:r>
            <a:r>
              <a:rPr 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"Об особенностях участия субъектов малого и среднего предпринимательства в закупках товаров, работ, услуг отдельными видами юридических лиц"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275013" y="4073525"/>
            <a:ext cx="815975" cy="6889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435850" y="4122738"/>
            <a:ext cx="765175" cy="6889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8575"/>
            <a:ext cx="5032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0"/>
          <p:cNvSpPr txBox="1">
            <a:spLocks noChangeArrowheads="1"/>
          </p:cNvSpPr>
          <p:nvPr/>
        </p:nvSpPr>
        <p:spPr bwMode="auto">
          <a:xfrm>
            <a:off x="911225" y="419100"/>
            <a:ext cx="81486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400" b="1"/>
              <a:t>Рынки сбыта. Доступ к закупкам.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92088" y="958850"/>
            <a:ext cx="11233150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334963" y="1025525"/>
            <a:ext cx="9866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hlinkClick r:id="rId3"/>
              </a:rPr>
              <a:t>Постановление Правительства РФ № 1352 от 11 декабря 2014 г.</a:t>
            </a:r>
            <a:r>
              <a:rPr lang="ru-RU" altLang="ru-RU" sz="1800" dirty="0">
                <a:hlinkClick r:id="rId3"/>
              </a:rPr>
              <a:t> </a:t>
            </a:r>
            <a:endParaRPr lang="ru-RU" altLang="ru-RU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i="1" dirty="0"/>
              <a:t>СМП имеют право на специально выделенный для них объем закупок.</a:t>
            </a:r>
            <a:r>
              <a:rPr lang="ru-RU" altLang="ru-RU" sz="1800" b="1" i="1" dirty="0"/>
              <a:t> 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68727" y="1802478"/>
          <a:ext cx="4788719" cy="486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127" name="Группа 7"/>
          <p:cNvGrpSpPr>
            <a:grpSpLocks/>
          </p:cNvGrpSpPr>
          <p:nvPr/>
        </p:nvGrpSpPr>
        <p:grpSpPr bwMode="auto">
          <a:xfrm>
            <a:off x="5511800" y="2400300"/>
            <a:ext cx="5408613" cy="2046288"/>
            <a:chOff x="337855" y="2054577"/>
            <a:chExt cx="3520930" cy="128355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1290" y="2054577"/>
              <a:ext cx="3507495" cy="1283553"/>
            </a:xfrm>
            <a:prstGeom prst="roundRect">
              <a:avLst>
                <a:gd name="adj" fmla="val 10000"/>
              </a:avLst>
            </a:prstGeom>
            <a:ln w="6350">
              <a:solidFill>
                <a:schemeClr val="tx2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37855" y="2102374"/>
              <a:ext cx="3453756" cy="1175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0000" tIns="17780" rIns="26670" bIns="17780" spcCol="1270" anchor="ctr"/>
            <a:lstStyle/>
            <a:p>
              <a:pPr>
                <a:defRPr/>
              </a:pPr>
              <a:r>
                <a:rPr lang="ru-RU" sz="1200" i="1" dirty="0">
                  <a:latin typeface="Trebuchet MS" panose="020B0603020202020204" pitchFamily="34" charset="0"/>
                </a:rPr>
                <a:t> </a:t>
              </a:r>
              <a:r>
                <a:rPr lang="ru-RU" sz="1600" i="1" u="sng" dirty="0"/>
                <a:t>с 1 июля 2015 г. </a:t>
              </a:r>
            </a:p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ru-RU" sz="1600" i="1" dirty="0"/>
                <a:t>заказчики, годовой объем выручки которых составляет более 10 млрд. рублей</a:t>
              </a:r>
            </a:p>
            <a:p>
              <a:pPr>
                <a:defRPr/>
              </a:pPr>
              <a:endParaRPr lang="ru-RU" sz="1600" i="1" dirty="0"/>
            </a:p>
            <a:p>
              <a:pPr>
                <a:defRPr/>
              </a:pPr>
              <a:r>
                <a:rPr lang="ru-RU" sz="1600" i="1" u="sng" dirty="0"/>
                <a:t>с 1 января 2016 г.</a:t>
              </a:r>
            </a:p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ru-RU" sz="1600" i="1" dirty="0"/>
                <a:t>предприятия, годовой объем выручки которых превышает 2 млрд. руб.</a:t>
              </a:r>
            </a:p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ru-RU" sz="1600" i="1" dirty="0" err="1"/>
                <a:t>гос.компании</a:t>
              </a:r>
              <a:r>
                <a:rPr lang="ru-RU" sz="1600" i="1" dirty="0"/>
                <a:t>, созданные на основании ФЗ</a:t>
              </a: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H="1">
            <a:off x="5114925" y="4005263"/>
            <a:ext cx="4175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29" name="Группа 21"/>
          <p:cNvGrpSpPr>
            <a:grpSpLocks/>
          </p:cNvGrpSpPr>
          <p:nvPr/>
        </p:nvGrpSpPr>
        <p:grpSpPr bwMode="auto">
          <a:xfrm>
            <a:off x="5532438" y="5229225"/>
            <a:ext cx="5387975" cy="1133475"/>
            <a:chOff x="643533" y="1514477"/>
            <a:chExt cx="4044639" cy="70998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43533" y="1514477"/>
              <a:ext cx="4044639" cy="7099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shade val="50000"/>
                <a:hueOff val="180718"/>
                <a:satOff val="-3780"/>
                <a:lumOff val="2103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r>
                <a:rPr lang="ru-RU" sz="1600" i="1" dirty="0"/>
                <a:t>Заказчики, допустившие нарушение, с 1 февраля и до конца года, следующего за отчетным, будут обязаны осуществлять закупки в соответствии с положениями Закона 44-ФЗ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662600" y="1601983"/>
              <a:ext cx="3149670" cy="60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0000" tIns="17780" rIns="26670" bIns="17780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Trebuchet MS" panose="020B0603020202020204" pitchFamily="34" charset="0"/>
                </a:rPr>
                <a:t>  </a:t>
              </a: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 flipH="1">
            <a:off x="5135563" y="6092825"/>
            <a:ext cx="396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0163"/>
            <a:ext cx="377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46050" y="765175"/>
            <a:ext cx="11279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Box 40"/>
          <p:cNvSpPr txBox="1">
            <a:spLocks noChangeArrowheads="1"/>
          </p:cNvSpPr>
          <p:nvPr/>
        </p:nvSpPr>
        <p:spPr bwMode="auto">
          <a:xfrm>
            <a:off x="738188" y="233363"/>
            <a:ext cx="81486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400" b="1"/>
              <a:t>Рынки сбыта. Доступ к закупкам.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3267"/>
          <a:stretch/>
        </p:blipFill>
        <p:spPr bwMode="auto">
          <a:xfrm>
            <a:off x="738188" y="980728"/>
            <a:ext cx="878363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Прямоугольник 10"/>
          <p:cNvSpPr>
            <a:spLocks noChangeArrowheads="1"/>
          </p:cNvSpPr>
          <p:nvPr/>
        </p:nvSpPr>
        <p:spPr bwMode="auto">
          <a:xfrm>
            <a:off x="766763" y="6330950"/>
            <a:ext cx="212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 dirty="0">
                <a:hlinkClick r:id="rId5"/>
              </a:rPr>
              <a:t>www.zakupki.gov.ru</a:t>
            </a:r>
            <a:endParaRPr lang="ru-RU" altLang="ru-RU" sz="1800" b="1" dirty="0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20763"/>
            <a:ext cx="7921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10138" y="1011238"/>
            <a:ext cx="4551362" cy="657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Решили участвовать в электронных торгах?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Но не знаете с чего начать?</a:t>
            </a:r>
          </a:p>
        </p:txBody>
      </p:sp>
      <p:pic>
        <p:nvPicPr>
          <p:cNvPr id="8196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66675"/>
            <a:ext cx="431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8738" y="889000"/>
            <a:ext cx="11547475" cy="44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40"/>
          <p:cNvSpPr txBox="1">
            <a:spLocks noChangeArrowheads="1"/>
          </p:cNvSpPr>
          <p:nvPr/>
        </p:nvSpPr>
        <p:spPr bwMode="auto">
          <a:xfrm>
            <a:off x="3355975" y="6167438"/>
            <a:ext cx="1082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b="1"/>
              <a:t>Шаг 1</a:t>
            </a:r>
          </a:p>
        </p:txBody>
      </p:sp>
      <p:sp>
        <p:nvSpPr>
          <p:cNvPr id="8199" name="TextBox 40"/>
          <p:cNvSpPr txBox="1">
            <a:spLocks noChangeArrowheads="1"/>
          </p:cNvSpPr>
          <p:nvPr/>
        </p:nvSpPr>
        <p:spPr bwMode="auto">
          <a:xfrm>
            <a:off x="776288" y="323850"/>
            <a:ext cx="81486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400" b="1"/>
              <a:t>Рынки сбыта. Доступ к закупкам.</a:t>
            </a:r>
          </a:p>
        </p:txBody>
      </p:sp>
      <p:sp>
        <p:nvSpPr>
          <p:cNvPr id="8200" name="TextBox 40"/>
          <p:cNvSpPr txBox="1">
            <a:spLocks noChangeArrowheads="1"/>
          </p:cNvSpPr>
          <p:nvPr/>
        </p:nvSpPr>
        <p:spPr bwMode="auto">
          <a:xfrm>
            <a:off x="1903413" y="5387975"/>
            <a:ext cx="1370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/>
              <a:t>Получить электронную подпись</a:t>
            </a:r>
          </a:p>
        </p:txBody>
      </p:sp>
      <p:sp>
        <p:nvSpPr>
          <p:cNvPr id="8201" name="TextBox 40"/>
          <p:cNvSpPr txBox="1">
            <a:spLocks noChangeArrowheads="1"/>
          </p:cNvSpPr>
          <p:nvPr/>
        </p:nvSpPr>
        <p:spPr bwMode="auto">
          <a:xfrm>
            <a:off x="5110163" y="5227638"/>
            <a:ext cx="1082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b="1"/>
              <a:t>Шаг 2</a:t>
            </a:r>
          </a:p>
        </p:txBody>
      </p:sp>
      <p:sp>
        <p:nvSpPr>
          <p:cNvPr id="8202" name="TextBox 40"/>
          <p:cNvSpPr txBox="1">
            <a:spLocks noChangeArrowheads="1"/>
          </p:cNvSpPr>
          <p:nvPr/>
        </p:nvSpPr>
        <p:spPr bwMode="auto">
          <a:xfrm>
            <a:off x="5149850" y="3430588"/>
            <a:ext cx="15097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/>
              <a:t>Найти интересующую закупку, изучить документацию</a:t>
            </a:r>
          </a:p>
        </p:txBody>
      </p:sp>
      <p:sp>
        <p:nvSpPr>
          <p:cNvPr id="8203" name="TextBox 40"/>
          <p:cNvSpPr txBox="1">
            <a:spLocks noChangeArrowheads="1"/>
          </p:cNvSpPr>
          <p:nvPr/>
        </p:nvSpPr>
        <p:spPr bwMode="auto">
          <a:xfrm>
            <a:off x="6899275" y="4270375"/>
            <a:ext cx="1082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b="1"/>
              <a:t>Шаг 3</a:t>
            </a: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1712913" y="5380038"/>
            <a:ext cx="3270250" cy="94138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05" name="TextBox 40"/>
          <p:cNvSpPr txBox="1">
            <a:spLocks noChangeArrowheads="1"/>
          </p:cNvSpPr>
          <p:nvPr/>
        </p:nvSpPr>
        <p:spPr bwMode="auto">
          <a:xfrm>
            <a:off x="3443288" y="4416425"/>
            <a:ext cx="15938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/>
              <a:t>Пройти аккредитацию на выбранной электронной площадке</a:t>
            </a:r>
          </a:p>
        </p:txBody>
      </p:sp>
      <p:sp>
        <p:nvSpPr>
          <p:cNvPr id="8206" name="TextBox 40"/>
          <p:cNvSpPr txBox="1">
            <a:spLocks noChangeArrowheads="1"/>
          </p:cNvSpPr>
          <p:nvPr/>
        </p:nvSpPr>
        <p:spPr bwMode="auto">
          <a:xfrm>
            <a:off x="6838950" y="2625725"/>
            <a:ext cx="15335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/>
              <a:t>Подготовить и подать заявку и ценовые предложения</a:t>
            </a:r>
          </a:p>
        </p:txBody>
      </p:sp>
      <p:sp>
        <p:nvSpPr>
          <p:cNvPr id="8207" name="TextBox 40"/>
          <p:cNvSpPr txBox="1">
            <a:spLocks noChangeArrowheads="1"/>
          </p:cNvSpPr>
          <p:nvPr/>
        </p:nvSpPr>
        <p:spPr bwMode="auto">
          <a:xfrm>
            <a:off x="8586788" y="3355975"/>
            <a:ext cx="10842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b="1"/>
              <a:t>Шаг 4</a:t>
            </a:r>
          </a:p>
        </p:txBody>
      </p:sp>
      <p:sp>
        <p:nvSpPr>
          <p:cNvPr id="8208" name="TextBox 40"/>
          <p:cNvSpPr txBox="1">
            <a:spLocks noChangeArrowheads="1"/>
          </p:cNvSpPr>
          <p:nvPr/>
        </p:nvSpPr>
        <p:spPr bwMode="auto">
          <a:xfrm>
            <a:off x="8385175" y="1989138"/>
            <a:ext cx="19097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/>
              <a:t>Заключить контракт (в случае победы)</a:t>
            </a: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109200" y="2471738"/>
            <a:ext cx="1082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b="1"/>
              <a:t>Шаг 5</a:t>
            </a:r>
          </a:p>
        </p:txBody>
      </p:sp>
      <p:pic>
        <p:nvPicPr>
          <p:cNvPr id="8210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781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89075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Box 40"/>
          <p:cNvSpPr txBox="1">
            <a:spLocks noChangeArrowheads="1"/>
          </p:cNvSpPr>
          <p:nvPr/>
        </p:nvSpPr>
        <p:spPr bwMode="auto">
          <a:xfrm>
            <a:off x="212725" y="1008063"/>
            <a:ext cx="31130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b="1"/>
              <a:t>Электронные площадки:</a:t>
            </a:r>
          </a:p>
        </p:txBody>
      </p:sp>
      <p:sp>
        <p:nvSpPr>
          <p:cNvPr id="8213" name="TextBox 40"/>
          <p:cNvSpPr txBox="1">
            <a:spLocks noChangeArrowheads="1"/>
          </p:cNvSpPr>
          <p:nvPr/>
        </p:nvSpPr>
        <p:spPr bwMode="auto">
          <a:xfrm>
            <a:off x="918327" y="2952155"/>
            <a:ext cx="1912938" cy="3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200" dirty="0">
                <a:hlinkClick r:id="rId6"/>
              </a:rPr>
              <a:t>Сбербанк - АСТ</a:t>
            </a:r>
            <a:endParaRPr kumimoji="0" lang="ru-RU" altLang="ru-RU" sz="1200" dirty="0"/>
          </a:p>
        </p:txBody>
      </p:sp>
      <p:sp>
        <p:nvSpPr>
          <p:cNvPr id="8214" name="TextBox 40">
            <a:hlinkClick r:id="rId7"/>
          </p:cNvPr>
          <p:cNvSpPr txBox="1">
            <a:spLocks noChangeArrowheads="1"/>
          </p:cNvSpPr>
          <p:nvPr/>
        </p:nvSpPr>
        <p:spPr bwMode="auto">
          <a:xfrm>
            <a:off x="872332" y="1607079"/>
            <a:ext cx="2947987" cy="3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200" dirty="0">
                <a:hlinkClick r:id="rId7"/>
              </a:rPr>
              <a:t>Единая электронная торговая площадка</a:t>
            </a:r>
            <a:endParaRPr kumimoji="0" lang="ru-RU" altLang="ru-RU" sz="1200" dirty="0"/>
          </a:p>
        </p:txBody>
      </p:sp>
      <p:pic>
        <p:nvPicPr>
          <p:cNvPr id="8215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875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TextBox 40"/>
          <p:cNvSpPr txBox="1">
            <a:spLocks noChangeArrowheads="1"/>
          </p:cNvSpPr>
          <p:nvPr/>
        </p:nvSpPr>
        <p:spPr bwMode="auto">
          <a:xfrm>
            <a:off x="887413" y="2378075"/>
            <a:ext cx="29479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200" dirty="0">
                <a:hlinkClick r:id="rId9"/>
              </a:rPr>
              <a:t>Общероссийская система электронной торговли</a:t>
            </a:r>
            <a:endParaRPr kumimoji="0" lang="ru-RU" altLang="ru-RU" sz="1200" dirty="0"/>
          </a:p>
        </p:txBody>
      </p:sp>
      <p:pic>
        <p:nvPicPr>
          <p:cNvPr id="8217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598863"/>
            <a:ext cx="619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8" name="TextBox 40"/>
          <p:cNvSpPr txBox="1">
            <a:spLocks noChangeArrowheads="1"/>
          </p:cNvSpPr>
          <p:nvPr/>
        </p:nvSpPr>
        <p:spPr bwMode="auto">
          <a:xfrm>
            <a:off x="904875" y="3705037"/>
            <a:ext cx="1071563" cy="3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200" dirty="0">
                <a:hlinkClick r:id="rId11"/>
              </a:rPr>
              <a:t>РТС-Тендер</a:t>
            </a:r>
            <a:endParaRPr kumimoji="0" lang="ru-RU" altLang="ru-RU" sz="1200" dirty="0"/>
          </a:p>
        </p:txBody>
      </p:sp>
      <p:pic>
        <p:nvPicPr>
          <p:cNvPr id="8219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2926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Box 40"/>
          <p:cNvSpPr txBox="1">
            <a:spLocks noChangeArrowheads="1"/>
          </p:cNvSpPr>
          <p:nvPr/>
        </p:nvSpPr>
        <p:spPr bwMode="auto">
          <a:xfrm>
            <a:off x="944563" y="4480113"/>
            <a:ext cx="9588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200" dirty="0">
                <a:hlinkClick r:id="rId13"/>
              </a:rPr>
              <a:t>ЭТП ММВБ</a:t>
            </a:r>
            <a:endParaRPr kumimoji="0" lang="ru-RU" altLang="ru-RU" sz="12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85750" y="1384300"/>
            <a:ext cx="2254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566025" y="5638800"/>
            <a:ext cx="487203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Оставьте заявку  по телефону горячей линии  </a:t>
            </a:r>
          </a:p>
          <a:p>
            <a:pPr eaLnBrk="1" hangingPunct="1">
              <a:defRPr/>
            </a:pP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Call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– центра ЦПП 8 800 300 80 90                                   </a:t>
            </a:r>
            <a:r>
              <a:rPr lang="ru-RU" alt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или на портале </a:t>
            </a:r>
            <a:r>
              <a:rPr lang="en-US" altLang="ru-RU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</a:t>
            </a:r>
            <a:r>
              <a:rPr lang="ru-RU" altLang="ru-RU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цпп-пермь.рф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86613" y="4826000"/>
            <a:ext cx="4695825" cy="771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Хотите пройти обучение по участию в торгах?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Но не знаете куда обратиться?</a:t>
            </a:r>
          </a:p>
        </p:txBody>
      </p:sp>
      <p:pic>
        <p:nvPicPr>
          <p:cNvPr id="8224" name="Рисунок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5567363"/>
            <a:ext cx="1546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Соединительная линия уступом 35"/>
          <p:cNvCxnSpPr/>
          <p:nvPr/>
        </p:nvCxnSpPr>
        <p:spPr>
          <a:xfrm flipV="1">
            <a:off x="3389313" y="4435475"/>
            <a:ext cx="3322637" cy="9525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flipV="1">
            <a:off x="5156200" y="3498850"/>
            <a:ext cx="3271838" cy="94138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 flipV="1">
            <a:off x="6838950" y="2546350"/>
            <a:ext cx="3270250" cy="94138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Управляющая кнопка: домой 38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903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2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3" y="1579619"/>
            <a:ext cx="10080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709150" y="1055744"/>
            <a:ext cx="712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prstClr val="black"/>
                </a:solidFill>
              </a:rPr>
              <a:t>Пермский центр </a:t>
            </a:r>
            <a:r>
              <a:rPr lang="ru-RU" altLang="ru-RU" sz="2800" b="1" dirty="0" err="1">
                <a:solidFill>
                  <a:prstClr val="black"/>
                </a:solidFill>
              </a:rPr>
              <a:t>субконтрактинга</a:t>
            </a:r>
            <a:endParaRPr lang="ru-RU" altLang="ru-RU" sz="2800" b="1" dirty="0">
              <a:solidFill>
                <a:prstClr val="black"/>
              </a:solidFill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09150" y="1686048"/>
            <a:ext cx="95343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</a:rPr>
              <a:t>Кооперация малых, средних и крупных промышленных </a:t>
            </a:r>
            <a:endParaRPr lang="en-US" altLang="ru-RU" sz="2000" b="1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</a:rPr>
              <a:t>предприятий </a:t>
            </a:r>
            <a:r>
              <a:rPr lang="ru-RU" altLang="ru-RU" sz="2000" b="1" dirty="0">
                <a:solidFill>
                  <a:prstClr val="black"/>
                </a:solidFill>
              </a:rPr>
              <a:t>Пермского края в целях </a:t>
            </a:r>
            <a:r>
              <a:rPr lang="ru-RU" altLang="ru-RU" sz="2000" b="1" dirty="0" err="1" smtClean="0">
                <a:solidFill>
                  <a:prstClr val="black"/>
                </a:solidFill>
              </a:rPr>
              <a:t>импортозамещения</a:t>
            </a:r>
            <a:endParaRPr lang="en-US" altLang="ru-RU" sz="2000" b="1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</a:rPr>
              <a:t>и </a:t>
            </a:r>
            <a:r>
              <a:rPr lang="ru-RU" altLang="ru-RU" sz="2000" b="1" dirty="0">
                <a:solidFill>
                  <a:prstClr val="black"/>
                </a:solidFill>
              </a:rPr>
              <a:t>поддержки малого и среднего бизнеса</a:t>
            </a:r>
          </a:p>
        </p:txBody>
      </p:sp>
      <p:pic>
        <p:nvPicPr>
          <p:cNvPr id="8205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2" y="23814"/>
            <a:ext cx="454808" cy="8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Rectangle 4"/>
          <p:cNvSpPr>
            <a:spLocks noChangeArrowheads="1"/>
          </p:cNvSpPr>
          <p:nvPr/>
        </p:nvSpPr>
        <p:spPr bwMode="auto">
          <a:xfrm>
            <a:off x="1188930" y="190502"/>
            <a:ext cx="7572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+mn-lt"/>
              </a:rPr>
              <a:t>Рынки сбыта.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+mn-lt"/>
              </a:rPr>
              <a:t>Кооперация с крупным бизнесом.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34332" y="1014608"/>
            <a:ext cx="11364978" cy="1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434571" y="3975409"/>
            <a:ext cx="298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prstClr val="black"/>
                </a:solidFill>
              </a:rPr>
              <a:t>Итоги 2015 года</a:t>
            </a:r>
            <a:endParaRPr lang="ru-RU" altLang="ru-RU" sz="2400" b="1" dirty="0">
              <a:solidFill>
                <a:prstClr val="black"/>
              </a:solidFill>
            </a:endParaRP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561736" y="6305804"/>
            <a:ext cx="3622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b="1" u="sng" dirty="0" smtClean="0">
                <a:solidFill>
                  <a:prstClr val="black"/>
                </a:solidFill>
                <a:hlinkClick r:id="rId4"/>
              </a:rPr>
              <a:t>www.subcontractperm.ru</a:t>
            </a:r>
            <a:endParaRPr lang="ru-RU" altLang="ru-RU" sz="2400" b="1" u="sng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322" y="2971652"/>
            <a:ext cx="11548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Кооперация</a:t>
            </a:r>
            <a:r>
              <a:rPr lang="ru-RU" i="1" u="sng" dirty="0"/>
              <a:t> (лат. </a:t>
            </a:r>
            <a:r>
              <a:rPr lang="ru-RU" i="1" u="sng" dirty="0" err="1"/>
              <a:t>cooperatio</a:t>
            </a:r>
            <a:r>
              <a:rPr lang="ru-RU" i="1" u="sng" dirty="0"/>
              <a:t>) </a:t>
            </a:r>
            <a:r>
              <a:rPr lang="ru-RU" i="1" dirty="0"/>
              <a:t>— форма организации труда, при которой определённое количество людей (предпринимателей, хозяйственников) или предприятий совместно участвует, либо в одном и том же их общем трудовом, производственном процессе, или же в различных, но связанных между собой процессах труда/производства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34571" y="4437371"/>
            <a:ext cx="2440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349783" y="4533311"/>
            <a:ext cx="878713" cy="840552"/>
          </a:xfrm>
          <a:prstGeom prst="flowChartConnector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60</a:t>
            </a:r>
            <a:endParaRPr lang="ru-RU" sz="2000" b="1" dirty="0"/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244024" y="4753532"/>
            <a:ext cx="2981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</a:rPr>
              <a:t>контрактов</a:t>
            </a:r>
            <a:endParaRPr lang="ru-RU" altLang="ru-RU" sz="2000" b="1" dirty="0">
              <a:solidFill>
                <a:prstClr val="black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65311" y="5419557"/>
            <a:ext cx="878713" cy="840552"/>
          </a:xfrm>
          <a:prstGeom prst="flowChartConnector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244024" y="5621897"/>
            <a:ext cx="2981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</a:rPr>
              <a:t>общая сумма контрактов</a:t>
            </a:r>
            <a:endParaRPr lang="ru-RU" altLang="ru-RU" sz="2000" b="1" dirty="0">
              <a:solidFill>
                <a:prstClr val="black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240877" y="4534641"/>
            <a:ext cx="878713" cy="840552"/>
          </a:xfrm>
          <a:prstGeom prst="flowChartConnector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25</a:t>
            </a:r>
            <a:endParaRPr lang="ru-RU" sz="2000" b="1" dirty="0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173837" y="4813289"/>
            <a:ext cx="2981325" cy="49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</a:rPr>
              <a:t>экскурсий и очных встреч</a:t>
            </a:r>
            <a:endParaRPr lang="ru-RU" altLang="ru-RU" sz="2000" b="1" dirty="0">
              <a:solidFill>
                <a:prstClr val="black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225349" y="5424769"/>
            <a:ext cx="878713" cy="840552"/>
          </a:xfrm>
          <a:prstGeom prst="flowChartConnector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59</a:t>
            </a:r>
            <a:endParaRPr lang="ru-RU" sz="2000" b="1" dirty="0"/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5193197" y="5621897"/>
            <a:ext cx="2981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err="1" smtClean="0">
                <a:solidFill>
                  <a:prstClr val="black"/>
                </a:solidFill>
              </a:rPr>
              <a:t>субконтракторов</a:t>
            </a:r>
            <a:endParaRPr lang="ru-RU" altLang="ru-RU" sz="2000" b="1" dirty="0">
              <a:solidFill>
                <a:prstClr val="black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7770052" y="4533311"/>
            <a:ext cx="878713" cy="840552"/>
          </a:xfrm>
          <a:prstGeom prst="flowChartConnector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441</a:t>
            </a:r>
            <a:endParaRPr lang="ru-RU" sz="2000" b="1" dirty="0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8717985" y="4839452"/>
            <a:ext cx="2981325" cy="30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</a:rPr>
              <a:t>подписчиков рассылки</a:t>
            </a:r>
            <a:endParaRPr lang="ru-RU" altLang="ru-RU" sz="2000" b="1" dirty="0">
              <a:solidFill>
                <a:prstClr val="black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7770052" y="5437540"/>
            <a:ext cx="878713" cy="840552"/>
          </a:xfrm>
          <a:prstGeom prst="flowChartConnector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8717985" y="5717693"/>
            <a:ext cx="2981325" cy="30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</a:rPr>
              <a:t>посетителей сайта</a:t>
            </a:r>
            <a:endParaRPr lang="ru-RU" altLang="ru-RU" sz="2000" b="1" dirty="0">
              <a:solidFill>
                <a:prstClr val="black"/>
              </a:solidFill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7835614" y="5639778"/>
            <a:ext cx="847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1500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461825" y="5515907"/>
            <a:ext cx="8477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000" b="1" dirty="0" smtClean="0">
                <a:solidFill>
                  <a:schemeClr val="bg1"/>
                </a:solidFill>
              </a:rPr>
              <a:t>&gt; 57</a:t>
            </a:r>
            <a:endParaRPr lang="ru-RU" altLang="ru-RU" sz="2000" b="1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млн</a:t>
            </a:r>
            <a:r>
              <a:rPr lang="en-US" altLang="ru-RU" sz="1400" b="1" dirty="0" smtClean="0">
                <a:solidFill>
                  <a:schemeClr val="bg1"/>
                </a:solidFill>
              </a:rPr>
              <a:t> </a:t>
            </a:r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Управляющая кнопка: домой 3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5428" y="355275"/>
            <a:ext cx="7572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Рынки сбыта.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Кооперация с крупным бизнесом.</a:t>
            </a:r>
          </a:p>
        </p:txBody>
      </p:sp>
      <p:pic>
        <p:nvPicPr>
          <p:cNvPr id="3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5" y="126027"/>
            <a:ext cx="486384" cy="93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77705" y="1155570"/>
            <a:ext cx="11521813" cy="18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76349" y="1755838"/>
            <a:ext cx="1840341" cy="1365337"/>
          </a:xfrm>
          <a:prstGeom prst="roundRect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МСП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9048" y="1741058"/>
            <a:ext cx="3704109" cy="1365337"/>
          </a:xfrm>
          <a:prstGeom prst="roundRect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Направить на почту: </a:t>
            </a:r>
            <a:r>
              <a:rPr lang="en-US" dirty="0" smtClean="0">
                <a:hlinkClick r:id="rId3"/>
              </a:rPr>
              <a:t>subcontractperm@gmail.com</a:t>
            </a:r>
            <a:r>
              <a:rPr lang="en-US" dirty="0" smtClean="0"/>
              <a:t> </a:t>
            </a:r>
            <a:r>
              <a:rPr lang="ru-RU" dirty="0" smtClean="0"/>
              <a:t>перечень производственных возможностей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15109" y="1741058"/>
            <a:ext cx="2192055" cy="1365337"/>
          </a:xfrm>
          <a:prstGeom prst="roundRect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Закупки </a:t>
            </a:r>
            <a:r>
              <a:rPr lang="ru-RU" sz="2400" dirty="0" err="1" smtClean="0"/>
              <a:t>контракторов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9969116" y="1680682"/>
            <a:ext cx="2104373" cy="1440493"/>
          </a:xfrm>
          <a:prstGeom prst="ellipse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Контракт</a:t>
            </a:r>
            <a:endParaRPr lang="ru-RU" sz="26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163643" y="2050416"/>
            <a:ext cx="508858" cy="72651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529704" y="2060471"/>
            <a:ext cx="508858" cy="72651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9383711" y="2075251"/>
            <a:ext cx="508858" cy="72651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81044" y="5534561"/>
            <a:ext cx="118109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Куда обращаться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?      </a:t>
            </a:r>
            <a:r>
              <a:rPr lang="en-US" altLang="ru-RU" sz="2000" b="1" dirty="0" smtClean="0">
                <a:solidFill>
                  <a:prstClr val="black"/>
                </a:solidFill>
                <a:hlinkClick r:id="rId4"/>
              </a:rPr>
              <a:t>www.subcontractperm.ru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                                   </a:t>
            </a:r>
            <a:r>
              <a:rPr lang="en-US" altLang="ru-RU" sz="2000" b="1" dirty="0" smtClean="0">
                <a:solidFill>
                  <a:prstClr val="black"/>
                </a:solidFill>
              </a:rPr>
              <a:t>E-mail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: </a:t>
            </a:r>
            <a:r>
              <a:rPr lang="en-US" sz="2000" dirty="0" smtClean="0">
                <a:hlinkClick r:id="rId3"/>
              </a:rPr>
              <a:t>subcontractperm@gmail.com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</a:rPr>
              <a:t>Антонина </a:t>
            </a:r>
            <a:r>
              <a:rPr lang="ru-RU" altLang="ru-RU" sz="2000" b="1" dirty="0">
                <a:solidFill>
                  <a:prstClr val="black"/>
                </a:solidFill>
              </a:rPr>
              <a:t>Токарева    тел. +7 (342) 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201-21-09, 8964-194-04-41             </a:t>
            </a:r>
            <a:r>
              <a:rPr lang="en-US" altLang="ru-RU" sz="2000" dirty="0" smtClean="0">
                <a:solidFill>
                  <a:prstClr val="black"/>
                </a:solidFill>
                <a:hlinkClick r:id="rId5"/>
              </a:rPr>
              <a:t>antonina0606tokareva@gmail.com</a:t>
            </a:r>
            <a:endParaRPr lang="ru-RU" altLang="ru-RU" sz="20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hlinkClick r:id="rId6"/>
              </a:rPr>
              <a:t>www.цпп-пермь.рф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   </a:t>
            </a:r>
            <a:r>
              <a:rPr lang="en-US" altLang="ru-RU" sz="2000" b="1" dirty="0" smtClean="0">
                <a:solidFill>
                  <a:prstClr val="black"/>
                </a:solidFill>
              </a:rPr>
              <a:t>Call-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центр 8 800 300 80 90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prstClr val="black"/>
                </a:solidFill>
              </a:rPr>
              <a:t>  </a:t>
            </a:r>
            <a:endParaRPr lang="ru-RU" altLang="ru-RU" sz="2000" dirty="0">
              <a:solidFill>
                <a:prstClr val="black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61297" y="3858231"/>
            <a:ext cx="29135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64089" y="1565031"/>
            <a:ext cx="3607495" cy="5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73078" y="1164921"/>
            <a:ext cx="7572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Как стать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субконтрактором</a:t>
            </a: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lang="ru-RU" altLang="ru-RU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925428" y="3457398"/>
            <a:ext cx="953433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prstClr val="black"/>
                </a:solidFill>
              </a:rPr>
              <a:t>Направления работы: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b="1" dirty="0" smtClean="0">
                <a:solidFill>
                  <a:prstClr val="black"/>
                </a:solidFill>
              </a:rPr>
              <a:t>Размещение заказов крупных </a:t>
            </a:r>
            <a:r>
              <a:rPr lang="ru-RU" altLang="ru-RU" sz="2400" b="1" dirty="0" err="1" smtClean="0">
                <a:solidFill>
                  <a:prstClr val="black"/>
                </a:solidFill>
              </a:rPr>
              <a:t>промышлен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. предприятий на сайте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b="1" dirty="0" smtClean="0">
                <a:solidFill>
                  <a:prstClr val="black"/>
                </a:solidFill>
              </a:rPr>
              <a:t>Создание базы </a:t>
            </a:r>
            <a:r>
              <a:rPr lang="ru-RU" altLang="ru-RU" sz="2400" b="1" dirty="0" err="1" smtClean="0">
                <a:solidFill>
                  <a:prstClr val="black"/>
                </a:solidFill>
              </a:rPr>
              <a:t>субконтракторов</a:t>
            </a:r>
            <a:endParaRPr lang="ru-RU" altLang="ru-RU" sz="2400" b="1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b="1" dirty="0" smtClean="0">
                <a:solidFill>
                  <a:prstClr val="black"/>
                </a:solidFill>
              </a:rPr>
              <a:t>Экскурсии на предприятия и общение с отделами закупок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b="1" dirty="0" smtClean="0">
                <a:solidFill>
                  <a:prstClr val="black"/>
                </a:solidFill>
              </a:rPr>
              <a:t>Очные встречи производственников, обучение обмен опытом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 dirty="0">
              <a:solidFill>
                <a:prstClr val="black"/>
              </a:solidFill>
            </a:endParaRPr>
          </a:p>
        </p:txBody>
      </p:sp>
      <p:pic>
        <p:nvPicPr>
          <p:cNvPr id="23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6" y="3484586"/>
            <a:ext cx="699895" cy="74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ChangeArrowheads="1"/>
          </p:cNvSpPr>
          <p:nvPr/>
        </p:nvSpPr>
        <p:spPr bwMode="auto">
          <a:xfrm>
            <a:off x="2279651" y="4010025"/>
            <a:ext cx="3529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pic>
        <p:nvPicPr>
          <p:cNvPr id="9216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58764"/>
            <a:ext cx="8397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хема 13"/>
          <p:cNvGraphicFramePr/>
          <p:nvPr/>
        </p:nvGraphicFramePr>
        <p:xfrm>
          <a:off x="1980549" y="1988840"/>
          <a:ext cx="8031807" cy="4527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65" name="Rectangle 3"/>
          <p:cNvSpPr>
            <a:spLocks noChangeArrowheads="1"/>
          </p:cNvSpPr>
          <p:nvPr/>
        </p:nvSpPr>
        <p:spPr bwMode="auto">
          <a:xfrm>
            <a:off x="3971926" y="908051"/>
            <a:ext cx="39608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Основные условия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8076" y="260351"/>
            <a:ext cx="4608513" cy="644525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Согарантии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Федеральной корпорации развития  МСП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4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" y="68068"/>
            <a:ext cx="487091" cy="93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554202" y="512340"/>
            <a:ext cx="10607912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400" b="1" dirty="0"/>
              <a:t>Регуляторная </a:t>
            </a:r>
            <a:r>
              <a:rPr kumimoji="0" lang="ru-RU" altLang="ru-RU" sz="2400" b="1" dirty="0" smtClean="0"/>
              <a:t>среда. Получение разрешений и лицензий</a:t>
            </a:r>
            <a:endParaRPr kumimoji="0" lang="ru-RU" alt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92579" y="1076817"/>
            <a:ext cx="11131157" cy="262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0"/>
          <p:cNvSpPr txBox="1">
            <a:spLocks noChangeArrowheads="1"/>
          </p:cNvSpPr>
          <p:nvPr/>
        </p:nvSpPr>
        <p:spPr bwMode="auto">
          <a:xfrm>
            <a:off x="430289" y="1229143"/>
            <a:ext cx="11306676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1900" dirty="0" smtClean="0"/>
              <a:t>В соответствии </a:t>
            </a:r>
            <a:r>
              <a:rPr kumimoji="0" lang="ru-RU" altLang="ru-RU" sz="1900" b="1" dirty="0" smtClean="0"/>
              <a:t>с </a:t>
            </a:r>
            <a:r>
              <a:rPr kumimoji="0" lang="ru-RU" altLang="ru-RU" sz="1900" b="1" dirty="0" smtClean="0">
                <a:hlinkClick r:id="rId3"/>
              </a:rPr>
              <a:t>Федеральным законом от  04.05.2011 № 99-ФЗ </a:t>
            </a:r>
            <a:r>
              <a:rPr kumimoji="0" lang="ru-RU" altLang="ru-RU" sz="1900" b="1" dirty="0" smtClean="0"/>
              <a:t>«О лицензировании отдельных видов деятельности</a:t>
            </a:r>
            <a:r>
              <a:rPr kumimoji="0" lang="ru-RU" altLang="ru-RU" sz="1900" b="1" dirty="0"/>
              <a:t>» </a:t>
            </a:r>
            <a:r>
              <a:rPr kumimoji="0" lang="ru-RU" altLang="ru-RU" sz="1900" dirty="0" smtClean="0"/>
              <a:t>лицензированию подлежат виды деятельности:</a:t>
            </a:r>
            <a:endParaRPr kumimoji="0" lang="ru-RU" altLang="ru-RU" sz="1900" dirty="0"/>
          </a:p>
        </p:txBody>
      </p:sp>
      <p:sp>
        <p:nvSpPr>
          <p:cNvPr id="28" name="Скругленный прямоугольник 27"/>
          <p:cNvSpPr>
            <a:spLocks noChangeArrowheads="1"/>
          </p:cNvSpPr>
          <p:nvPr/>
        </p:nvSpPr>
        <p:spPr bwMode="auto">
          <a:xfrm>
            <a:off x="292580" y="2007727"/>
            <a:ext cx="11582094" cy="4631068"/>
          </a:xfrm>
          <a:prstGeom prst="roundRect">
            <a:avLst>
              <a:gd name="adj" fmla="val 11204"/>
            </a:avLst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74997"/>
              </a:schemeClr>
            </a:outerShdw>
          </a:effectLst>
          <a:extLst/>
        </p:spPr>
        <p:txBody>
          <a:bodyPr anchor="ctr"/>
          <a:lstStyle>
            <a:lvl1pPr marL="2857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разработка, производство, распространение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шифровальных </a:t>
            </a:r>
            <a:r>
              <a:rPr lang="ru-RU" altLang="ru-RU" sz="1600" dirty="0" smtClean="0"/>
              <a:t>средств,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информационных</a:t>
            </a:r>
            <a:r>
              <a:rPr lang="ru-RU" altLang="ru-RU" sz="1600" dirty="0" smtClean="0"/>
              <a:t> и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телекоммуникационных</a:t>
            </a:r>
            <a:r>
              <a:rPr lang="ru-RU" altLang="ru-RU" sz="1600" dirty="0" smtClean="0"/>
              <a:t> систем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производство и реализация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защитной полиграфической продукции 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производство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</a:rPr>
              <a:t>лекарственных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средств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>
                <a:solidFill>
                  <a:prstClr val="black"/>
                </a:solidFill>
              </a:rPr>
              <a:t>деятельность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 перевозкам </a:t>
            </a:r>
            <a:r>
              <a:rPr lang="ru-RU" altLang="ru-RU" sz="1600" dirty="0" smtClean="0">
                <a:solidFill>
                  <a:prstClr val="black"/>
                </a:solidFill>
              </a:rPr>
              <a:t>внутренним водным, морским, автомобильным, воздушным железнодорожным транспортом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пассажиров, опасных грузов</a:t>
            </a:r>
            <a:r>
              <a:rPr lang="ru-RU" altLang="ru-RU" sz="1600" dirty="0" smtClean="0"/>
              <a:t>, а также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погрузочно-разгрузочная</a:t>
            </a:r>
            <a:r>
              <a:rPr lang="ru-RU" altLang="ru-RU" sz="1600" dirty="0" smtClean="0"/>
              <a:t> деятельность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опасных грузов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>
                <a:solidFill>
                  <a:prstClr val="black"/>
                </a:solidFill>
              </a:rPr>
              <a:t>деятельность по сбору, транспортированию, обработке, утилизации, размещению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отходов </a:t>
            </a:r>
            <a:r>
              <a:rPr lang="en-US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IV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классов опасности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>
                <a:solidFill>
                  <a:prstClr val="black"/>
                </a:solidFill>
              </a:rPr>
              <a:t>заготовка</a:t>
            </a:r>
            <a:r>
              <a:rPr lang="ru-RU" altLang="ru-RU" sz="1600" dirty="0">
                <a:solidFill>
                  <a:prstClr val="black"/>
                </a:solidFill>
              </a:rPr>
              <a:t>, хранение, переработка и реализация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</a:rPr>
              <a:t>лома черных металлов, цветных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металлов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dirty="0"/>
              <a:t>ч</a:t>
            </a:r>
            <a:r>
              <a:rPr lang="ru-RU" altLang="ru-RU" sz="1600" dirty="0" smtClean="0"/>
              <a:t>астная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охранная деятельность</a:t>
            </a:r>
            <a:r>
              <a:rPr lang="ru-RU" altLang="ru-RU" sz="1600" dirty="0" smtClean="0"/>
              <a:t>, частная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детективная деятельность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медицинская</a:t>
            </a:r>
            <a:r>
              <a:rPr lang="ru-RU" altLang="ru-RU" sz="1600" dirty="0" smtClean="0">
                <a:solidFill>
                  <a:prstClr val="black"/>
                </a:solidFill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 фармацевтическая </a:t>
            </a:r>
            <a:r>
              <a:rPr lang="ru-RU" altLang="ru-RU" sz="1600" dirty="0" smtClean="0"/>
              <a:t>деятельность</a:t>
            </a:r>
            <a:r>
              <a:rPr lang="ru-RU" altLang="ru-RU" sz="1600" dirty="0" smtClean="0">
                <a:solidFill>
                  <a:prstClr val="black"/>
                </a:solidFill>
              </a:rPr>
              <a:t>, а также производство и обслуживание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медицинской техники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>
                <a:solidFill>
                  <a:prstClr val="black"/>
                </a:solidFill>
              </a:rPr>
              <a:t>деятельность </a:t>
            </a:r>
            <a:r>
              <a:rPr lang="ru-RU" altLang="ru-RU" sz="1600" dirty="0">
                <a:solidFill>
                  <a:prstClr val="black"/>
                </a:solidFill>
              </a:rPr>
              <a:t>по проведению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</a:rPr>
              <a:t>экспертизы промышленной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безопасности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предпринимательская </a:t>
            </a:r>
            <a:r>
              <a:rPr lang="ru-RU" altLang="ru-RU" sz="1600" dirty="0"/>
              <a:t>деятельность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</a:rPr>
              <a:t>по управлению многоквартирными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домами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prstClr val="black"/>
                </a:solidFill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</a:rPr>
              <a:t>телевизионное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вещание</a:t>
            </a:r>
            <a:r>
              <a:rPr lang="ru-RU" altLang="ru-RU" sz="1600" dirty="0" smtClean="0">
                <a:solidFill>
                  <a:prstClr val="black"/>
                </a:solidFill>
              </a:rPr>
              <a:t>,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радиовещание</a:t>
            </a:r>
            <a:r>
              <a:rPr lang="ru-RU" altLang="ru-RU" sz="1600" dirty="0" smtClean="0">
                <a:solidFill>
                  <a:prstClr val="black"/>
                </a:solidFill>
              </a:rPr>
              <a:t>, оказание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услуг связи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образовательная </a:t>
            </a:r>
            <a:r>
              <a:rPr lang="ru-RU" altLang="ru-RU" sz="1600" dirty="0" smtClean="0"/>
              <a:t>деятельность</a:t>
            </a:r>
            <a:endParaRPr lang="ru-RU" alt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>
                <a:solidFill>
                  <a:prstClr val="black"/>
                </a:solidFill>
              </a:rPr>
              <a:t>и 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другие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242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0" y="64223"/>
            <a:ext cx="517439" cy="9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972400" y="561897"/>
            <a:ext cx="10607912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400" b="1" dirty="0"/>
              <a:t>Регуляторная </a:t>
            </a:r>
            <a:r>
              <a:rPr kumimoji="0" lang="ru-RU" altLang="ru-RU" sz="2400" b="1" dirty="0" smtClean="0"/>
              <a:t>среда. Получение разрешений и лицензий</a:t>
            </a:r>
            <a:endParaRPr kumimoji="0" lang="ru-RU" alt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92580" y="1179862"/>
            <a:ext cx="11131157" cy="262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0"/>
          <p:cNvSpPr txBox="1">
            <a:spLocks noChangeArrowheads="1"/>
          </p:cNvSpPr>
          <p:nvPr/>
        </p:nvSpPr>
        <p:spPr bwMode="auto">
          <a:xfrm>
            <a:off x="430212" y="1331966"/>
            <a:ext cx="11306676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1900" b="1" dirty="0" smtClean="0"/>
              <a:t>Лицензирование других видов деятельности регулируется:</a:t>
            </a:r>
            <a:endParaRPr kumimoji="0" lang="ru-RU" altLang="ru-RU" sz="19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30212" y="1824032"/>
            <a:ext cx="10993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329809" y="1824032"/>
            <a:ext cx="0" cy="442645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567989" y="1962999"/>
            <a:ext cx="6847410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ru-RU" altLang="ru-RU" sz="1600" dirty="0" smtClean="0"/>
              <a:t>Производство и оборот спиртосодержащей продукции</a:t>
            </a:r>
            <a:endParaRPr kumimoji="0" lang="ru-RU" altLang="ru-RU" sz="1600" dirty="0"/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8384019" y="1889591"/>
            <a:ext cx="2455102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ru-RU" altLang="ru-RU" sz="1600" dirty="0" smtClean="0">
                <a:hlinkClick r:id="rId3"/>
              </a:rPr>
              <a:t>Федеральный закон РФ 171-ФЗ от 22.11.1995г.</a:t>
            </a:r>
            <a:endParaRPr kumimoji="0" lang="ru-RU" altLang="ru-RU" sz="1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0211" y="2412307"/>
            <a:ext cx="10993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0"/>
          <p:cNvSpPr txBox="1">
            <a:spLocks noChangeArrowheads="1"/>
          </p:cNvSpPr>
          <p:nvPr/>
        </p:nvSpPr>
        <p:spPr bwMode="auto">
          <a:xfrm>
            <a:off x="551299" y="2637990"/>
            <a:ext cx="649668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ru-RU" altLang="ru-RU" sz="1600" dirty="0" smtClean="0"/>
              <a:t>Профессиональная деятельность на рынке ценных бумаг</a:t>
            </a:r>
            <a:endParaRPr kumimoji="0" lang="ru-RU" altLang="ru-RU" sz="16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30211" y="3116631"/>
            <a:ext cx="10993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0"/>
          <p:cNvSpPr txBox="1">
            <a:spLocks noChangeArrowheads="1"/>
          </p:cNvSpPr>
          <p:nvPr/>
        </p:nvSpPr>
        <p:spPr bwMode="auto">
          <a:xfrm>
            <a:off x="8367397" y="2493321"/>
            <a:ext cx="2455102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ru-RU" altLang="ru-RU" sz="1600" dirty="0" smtClean="0">
                <a:hlinkClick r:id="rId4"/>
              </a:rPr>
              <a:t>Федеральный закон РФ 39-ФЗ от 22.04.1996г.</a:t>
            </a:r>
            <a:endParaRPr kumimoji="0" lang="ru-RU" altLang="ru-RU" sz="1600" dirty="0"/>
          </a:p>
        </p:txBody>
      </p:sp>
      <p:sp>
        <p:nvSpPr>
          <p:cNvPr id="26" name="TextBox 40"/>
          <p:cNvSpPr txBox="1">
            <a:spLocks noChangeArrowheads="1"/>
          </p:cNvSpPr>
          <p:nvPr/>
        </p:nvSpPr>
        <p:spPr bwMode="auto">
          <a:xfrm>
            <a:off x="551368" y="3294057"/>
            <a:ext cx="649668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ru-RU" altLang="ru-RU" sz="1600" dirty="0" smtClean="0"/>
              <a:t>Деятельность, связанная с защитой государственной тайны</a:t>
            </a:r>
            <a:endParaRPr kumimoji="0" lang="ru-RU" altLang="ru-RU" sz="1600" dirty="0"/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8367397" y="3186229"/>
            <a:ext cx="2455102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ru-RU" altLang="ru-RU" sz="1600" dirty="0" smtClean="0">
                <a:hlinkClick r:id="rId5"/>
              </a:rPr>
              <a:t>Закон РФ 5485-1 от 21.07.1993г.</a:t>
            </a:r>
            <a:endParaRPr kumimoji="0" lang="ru-RU" altLang="ru-RU" sz="16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30211" y="3785920"/>
            <a:ext cx="10993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0"/>
          <p:cNvSpPr txBox="1">
            <a:spLocks noChangeArrowheads="1"/>
          </p:cNvSpPr>
          <p:nvPr/>
        </p:nvSpPr>
        <p:spPr bwMode="auto">
          <a:xfrm>
            <a:off x="567990" y="3950989"/>
            <a:ext cx="649668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ru-RU" altLang="ru-RU" sz="1600" dirty="0" smtClean="0"/>
              <a:t>Деятельность кредитных организаций</a:t>
            </a:r>
            <a:endParaRPr kumimoji="0" lang="ru-RU" altLang="ru-RU" sz="1600" dirty="0"/>
          </a:p>
        </p:txBody>
      </p:sp>
      <p:sp>
        <p:nvSpPr>
          <p:cNvPr id="31" name="TextBox 40"/>
          <p:cNvSpPr txBox="1">
            <a:spLocks noChangeArrowheads="1"/>
          </p:cNvSpPr>
          <p:nvPr/>
        </p:nvSpPr>
        <p:spPr bwMode="auto">
          <a:xfrm>
            <a:off x="8384019" y="3808635"/>
            <a:ext cx="2455102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ru-RU" altLang="ru-RU" sz="1600" dirty="0" smtClean="0">
                <a:hlinkClick r:id="rId6"/>
              </a:rPr>
              <a:t>Федеральный закон РФ 395-1 от 02.12.1990г.</a:t>
            </a:r>
            <a:endParaRPr kumimoji="0" lang="ru-RU" altLang="ru-RU" sz="16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30211" y="4396079"/>
            <a:ext cx="10993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0"/>
          <p:cNvSpPr txBox="1">
            <a:spLocks noChangeArrowheads="1"/>
          </p:cNvSpPr>
          <p:nvPr/>
        </p:nvSpPr>
        <p:spPr bwMode="auto">
          <a:xfrm>
            <a:off x="567989" y="4545372"/>
            <a:ext cx="649668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ru-RU" altLang="ru-RU" sz="1600" dirty="0" smtClean="0"/>
              <a:t>Деятельность по проведению организованных торгов</a:t>
            </a:r>
            <a:endParaRPr kumimoji="0" lang="ru-RU" altLang="ru-RU" sz="1600" dirty="0"/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8373654" y="4437654"/>
            <a:ext cx="2455102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ru-RU" altLang="ru-RU" sz="1600" dirty="0" smtClean="0">
                <a:hlinkClick r:id="rId7"/>
              </a:rPr>
              <a:t>Федеральный закон РФ 325-ФЗ от 21.11.2011г.</a:t>
            </a:r>
            <a:endParaRPr kumimoji="0" lang="ru-RU" altLang="ru-RU" sz="16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30211" y="5004139"/>
            <a:ext cx="10993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0"/>
          <p:cNvSpPr txBox="1">
            <a:spLocks noChangeArrowheads="1"/>
          </p:cNvSpPr>
          <p:nvPr/>
        </p:nvSpPr>
        <p:spPr bwMode="auto">
          <a:xfrm>
            <a:off x="586786" y="5202655"/>
            <a:ext cx="649668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ru-RU" altLang="ru-RU" sz="1600" dirty="0" smtClean="0"/>
              <a:t>Страховая деятельность</a:t>
            </a:r>
            <a:endParaRPr kumimoji="0" lang="ru-RU" altLang="ru-RU" sz="1600" dirty="0"/>
          </a:p>
        </p:txBody>
      </p:sp>
      <p:sp>
        <p:nvSpPr>
          <p:cNvPr id="38" name="TextBox 40"/>
          <p:cNvSpPr txBox="1">
            <a:spLocks noChangeArrowheads="1"/>
          </p:cNvSpPr>
          <p:nvPr/>
        </p:nvSpPr>
        <p:spPr bwMode="auto">
          <a:xfrm>
            <a:off x="8390286" y="5073536"/>
            <a:ext cx="2455102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ru-RU" altLang="ru-RU" sz="1600" dirty="0" smtClean="0">
                <a:hlinkClick r:id="rId8"/>
              </a:rPr>
              <a:t>Закон РФ 4015-1 от 27.11.1992г.</a:t>
            </a:r>
            <a:endParaRPr kumimoji="0" lang="ru-RU" altLang="ru-RU" sz="16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30211" y="5635653"/>
            <a:ext cx="10993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0"/>
          <p:cNvSpPr txBox="1">
            <a:spLocks noChangeArrowheads="1"/>
          </p:cNvSpPr>
          <p:nvPr/>
        </p:nvSpPr>
        <p:spPr bwMode="auto">
          <a:xfrm>
            <a:off x="567989" y="5778576"/>
            <a:ext cx="649668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ru-RU" altLang="ru-RU" sz="1600" dirty="0" smtClean="0"/>
              <a:t>Клиринговая деятельность</a:t>
            </a:r>
            <a:endParaRPr kumimoji="0" lang="ru-RU" altLang="ru-RU" sz="1600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409083" y="5682591"/>
            <a:ext cx="2455102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ru-RU" altLang="ru-RU" sz="1600" dirty="0" smtClean="0">
                <a:hlinkClick r:id="rId9"/>
              </a:rPr>
              <a:t>Федеральный закон РФ  7-ФЗ от 07.02.2011г.</a:t>
            </a:r>
            <a:endParaRPr kumimoji="0" lang="ru-RU" altLang="ru-RU" sz="1600" dirty="0"/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586786" y="6210941"/>
            <a:ext cx="649668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ru-RU" altLang="ru-RU" sz="1600" dirty="0" smtClean="0"/>
              <a:t>и другие</a:t>
            </a:r>
            <a:endParaRPr kumimoji="0" lang="ru-RU" altLang="ru-RU" sz="1600" dirty="0"/>
          </a:p>
        </p:txBody>
      </p:sp>
      <p:sp>
        <p:nvSpPr>
          <p:cNvPr id="37" name="Управляющая кнопка: домой 36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784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 flipH="1" flipV="1">
            <a:off x="175363" y="1076816"/>
            <a:ext cx="11862147" cy="5781183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" y="68068"/>
            <a:ext cx="487091" cy="93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554202" y="512340"/>
            <a:ext cx="10607912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400" b="1" dirty="0"/>
              <a:t>Регуляторная </a:t>
            </a:r>
            <a:r>
              <a:rPr kumimoji="0" lang="ru-RU" altLang="ru-RU" sz="2400" b="1" dirty="0" smtClean="0"/>
              <a:t>среда. Получение разрешений и лицензий</a:t>
            </a:r>
            <a:endParaRPr kumimoji="0" lang="ru-RU" alt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92579" y="1076817"/>
            <a:ext cx="11131157" cy="262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92579" y="1951470"/>
            <a:ext cx="10869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Осуществление </a:t>
            </a:r>
            <a:r>
              <a:rPr lang="ru-RU" b="1" u="sng" dirty="0"/>
              <a:t>предпринимательской деятельности без лицензии</a:t>
            </a:r>
            <a:r>
              <a:rPr lang="ru-RU" dirty="0"/>
              <a:t>, если лицензия обязательна, </a:t>
            </a:r>
            <a:endParaRPr lang="ru-RU" dirty="0" smtClean="0"/>
          </a:p>
          <a:p>
            <a:r>
              <a:rPr lang="ru-RU" b="1" u="sng" dirty="0" smtClean="0"/>
              <a:t>влечет </a:t>
            </a:r>
            <a:r>
              <a:rPr lang="ru-RU" b="1" u="sng" dirty="0"/>
              <a:t>наложение административного штрафа</a:t>
            </a:r>
            <a:r>
              <a:rPr lang="ru-RU" dirty="0"/>
              <a:t>: </a:t>
            </a:r>
            <a:endParaRPr lang="ru-RU" dirty="0" smtClean="0"/>
          </a:p>
          <a:p>
            <a:endParaRPr lang="ru-RU" sz="9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/>
              <a:t>на граждан </a:t>
            </a:r>
            <a:r>
              <a:rPr lang="ru-RU" sz="1600" dirty="0" smtClean="0"/>
              <a:t>в размере </a:t>
            </a:r>
            <a:r>
              <a:rPr lang="ru-RU" sz="1600" b="1" dirty="0" smtClean="0"/>
              <a:t>- </a:t>
            </a:r>
            <a:r>
              <a:rPr lang="ru-RU" sz="1600" dirty="0" smtClean="0"/>
              <a:t>от 20 до 25 МРОТ с конфискацией изготовленной продукции, орудий производства и сырья или без таковой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/>
              <a:t>на </a:t>
            </a:r>
            <a:r>
              <a:rPr lang="ru-RU" sz="1600" b="1" dirty="0"/>
              <a:t>должностных лиц </a:t>
            </a:r>
            <a:r>
              <a:rPr lang="ru-RU" sz="1600" dirty="0"/>
              <a:t>- от </a:t>
            </a:r>
            <a:r>
              <a:rPr lang="ru-RU" sz="1600" dirty="0" smtClean="0"/>
              <a:t>40 </a:t>
            </a:r>
            <a:r>
              <a:rPr lang="ru-RU" sz="1600" dirty="0"/>
              <a:t>до </a:t>
            </a:r>
            <a:r>
              <a:rPr lang="ru-RU" sz="1600" dirty="0" smtClean="0"/>
              <a:t>50 МРОТ с </a:t>
            </a:r>
            <a:r>
              <a:rPr lang="ru-RU" sz="1600" dirty="0"/>
              <a:t>конфискацией изготовленной продукции, орудий производства и сырья или без </a:t>
            </a:r>
            <a:r>
              <a:rPr lang="ru-RU" sz="1600" dirty="0" smtClean="0"/>
              <a:t>таковой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/>
              <a:t>на </a:t>
            </a:r>
            <a:r>
              <a:rPr lang="ru-RU" sz="1600" b="1" dirty="0"/>
              <a:t>юридических лиц </a:t>
            </a:r>
            <a:r>
              <a:rPr lang="ru-RU" sz="1600" dirty="0"/>
              <a:t>- от </a:t>
            </a:r>
            <a:r>
              <a:rPr lang="ru-RU" sz="1600" dirty="0" smtClean="0"/>
              <a:t>400 </a:t>
            </a:r>
            <a:r>
              <a:rPr lang="ru-RU" sz="1600" dirty="0"/>
              <a:t>до </a:t>
            </a:r>
            <a:r>
              <a:rPr lang="ru-RU" sz="1600" dirty="0" smtClean="0"/>
              <a:t>500 МРОТ с </a:t>
            </a:r>
            <a:r>
              <a:rPr lang="ru-RU" sz="1600" dirty="0"/>
              <a:t>конфискацией изготовленной продукции, орудий производства и сырья или без таковой. </a:t>
            </a:r>
          </a:p>
          <a:p>
            <a:endParaRPr lang="ru-RU" sz="800" dirty="0"/>
          </a:p>
          <a:p>
            <a:r>
              <a:rPr lang="ru-RU" b="1" u="sng" dirty="0"/>
              <a:t>Осуществление предпринимательской деятельности с нарушением условий</a:t>
            </a:r>
            <a:r>
              <a:rPr lang="ru-RU" dirty="0"/>
              <a:t>, предусмотренных лицензией, </a:t>
            </a:r>
            <a:r>
              <a:rPr lang="ru-RU" b="1" u="sng" dirty="0"/>
              <a:t>влечет наложение административного штрафа</a:t>
            </a:r>
            <a:r>
              <a:rPr lang="ru-RU" dirty="0" smtClean="0"/>
              <a:t>:</a:t>
            </a:r>
          </a:p>
          <a:p>
            <a:endParaRPr lang="ru-RU" sz="8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/>
              <a:t>на </a:t>
            </a:r>
            <a:r>
              <a:rPr lang="ru-RU" sz="1600" b="1" dirty="0"/>
              <a:t>граждан </a:t>
            </a:r>
            <a:r>
              <a:rPr lang="ru-RU" sz="1600" dirty="0"/>
              <a:t>- в размере от </a:t>
            </a:r>
            <a:r>
              <a:rPr lang="ru-RU" sz="1600" dirty="0" smtClean="0"/>
              <a:t>15 </a:t>
            </a:r>
            <a:r>
              <a:rPr lang="ru-RU" sz="1600" dirty="0"/>
              <a:t>до </a:t>
            </a:r>
            <a:r>
              <a:rPr lang="ru-RU" sz="1600" dirty="0" smtClean="0"/>
              <a:t>20 МРОТ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/>
              <a:t>на </a:t>
            </a:r>
            <a:r>
              <a:rPr lang="ru-RU" sz="1600" b="1" dirty="0"/>
              <a:t>должностных лиц </a:t>
            </a:r>
            <a:r>
              <a:rPr lang="ru-RU" sz="1600" dirty="0"/>
              <a:t>- от </a:t>
            </a:r>
            <a:r>
              <a:rPr lang="ru-RU" sz="1600" dirty="0" smtClean="0"/>
              <a:t>30 </a:t>
            </a:r>
            <a:r>
              <a:rPr lang="ru-RU" sz="1600" dirty="0"/>
              <a:t>до </a:t>
            </a:r>
            <a:r>
              <a:rPr lang="ru-RU" sz="1600" dirty="0" smtClean="0"/>
              <a:t>40 МРОТ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/>
              <a:t>на </a:t>
            </a:r>
            <a:r>
              <a:rPr lang="ru-RU" sz="1600" b="1" dirty="0"/>
              <a:t>юридических лиц </a:t>
            </a:r>
            <a:r>
              <a:rPr lang="ru-RU" sz="1600" dirty="0"/>
              <a:t>- от </a:t>
            </a:r>
            <a:r>
              <a:rPr lang="ru-RU" sz="1600" dirty="0" smtClean="0"/>
              <a:t>300 </a:t>
            </a:r>
            <a:r>
              <a:rPr lang="ru-RU" sz="1600" dirty="0"/>
              <a:t>до </a:t>
            </a:r>
            <a:r>
              <a:rPr lang="ru-RU" sz="1600" dirty="0" smtClean="0"/>
              <a:t>400 МРОТ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69" y="1183867"/>
            <a:ext cx="11744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Кодекс </a:t>
            </a:r>
            <a:r>
              <a:rPr lang="ru-RU" b="1" dirty="0"/>
              <a:t>об административных правонарушениях в ст. 14.1 </a:t>
            </a:r>
            <a:r>
              <a:rPr lang="ru-RU" dirty="0" smtClean="0"/>
              <a:t>предусматривает </a:t>
            </a:r>
            <a:r>
              <a:rPr lang="ru-RU" dirty="0"/>
              <a:t>ответственность за осуществление деятельности с нарушением условий </a:t>
            </a:r>
            <a:r>
              <a:rPr lang="ru-RU" dirty="0" smtClean="0"/>
              <a:t>получения лицензий </a:t>
            </a:r>
            <a:r>
              <a:rPr lang="ru-RU" dirty="0"/>
              <a:t>или без </a:t>
            </a:r>
            <a:r>
              <a:rPr lang="ru-RU" dirty="0" smtClean="0"/>
              <a:t>лицензии.</a:t>
            </a:r>
            <a:endParaRPr lang="ru-RU" dirty="0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69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13" y="4829198"/>
            <a:ext cx="1076325" cy="16192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6471" y="1447748"/>
            <a:ext cx="11498894" cy="7922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0" y="64223"/>
            <a:ext cx="517439" cy="9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972400" y="561897"/>
            <a:ext cx="10607912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2400" b="1" dirty="0"/>
              <a:t>Регуляторная </a:t>
            </a:r>
            <a:r>
              <a:rPr kumimoji="0" lang="ru-RU" altLang="ru-RU" sz="2400" b="1" dirty="0" smtClean="0"/>
              <a:t>среда. Получение разрешений и лицензий</a:t>
            </a:r>
            <a:endParaRPr kumimoji="0" lang="ru-RU" alt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92580" y="1179862"/>
            <a:ext cx="11131157" cy="262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0"/>
          <p:cNvSpPr txBox="1">
            <a:spLocks noChangeArrowheads="1"/>
          </p:cNvSpPr>
          <p:nvPr/>
        </p:nvSpPr>
        <p:spPr bwMode="auto">
          <a:xfrm>
            <a:off x="292580" y="1490993"/>
            <a:ext cx="11306676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None/>
            </a:pPr>
            <a:r>
              <a:rPr kumimoji="0" lang="ru-RU" altLang="ru-RU" sz="1900" b="1" dirty="0" smtClean="0"/>
              <a:t>Перечень федеральных органов исполнительной власти, </a:t>
            </a:r>
            <a:r>
              <a:rPr kumimoji="0" lang="ru-RU" altLang="ru-RU" sz="1900" dirty="0" smtClean="0"/>
              <a:t>осуществляющих лицензирование конкретных видов деятельности </a:t>
            </a:r>
            <a:r>
              <a:rPr kumimoji="0" lang="ru-RU" altLang="ru-RU" sz="1900" b="1" dirty="0" smtClean="0"/>
              <a:t>закреплен </a:t>
            </a:r>
            <a:r>
              <a:rPr kumimoji="0" lang="ru-RU" altLang="ru-RU" sz="1900" b="1" dirty="0" smtClean="0">
                <a:hlinkClick r:id="rId4"/>
              </a:rPr>
              <a:t>Постановлением Правительства РФ от 21 ноября 2011 года № 957</a:t>
            </a:r>
            <a:endParaRPr kumimoji="0" lang="ru-RU" altLang="ru-RU" sz="1900" b="1" dirty="0"/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 rot="10800000" flipV="1">
            <a:off x="1716339" y="5181124"/>
            <a:ext cx="4280315" cy="969156"/>
          </a:xfrm>
          <a:prstGeom prst="bentConnector3">
            <a:avLst>
              <a:gd name="adj1" fmla="val 50000"/>
            </a:avLst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4013059" y="5972765"/>
            <a:ext cx="753464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b="1" dirty="0"/>
              <a:t>Шаг </a:t>
            </a:r>
            <a:r>
              <a:rPr kumimoji="0" lang="ru-RU" altLang="ru-RU" sz="1600" b="1" dirty="0" smtClean="0"/>
              <a:t>1</a:t>
            </a:r>
            <a:endParaRPr kumimoji="0" lang="ru-RU" altLang="ru-RU" sz="1600" b="1" dirty="0"/>
          </a:p>
        </p:txBody>
      </p:sp>
      <p:sp>
        <p:nvSpPr>
          <p:cNvPr id="47" name="TextBox 40"/>
          <p:cNvSpPr txBox="1">
            <a:spLocks noChangeArrowheads="1"/>
          </p:cNvSpPr>
          <p:nvPr/>
        </p:nvSpPr>
        <p:spPr bwMode="auto">
          <a:xfrm>
            <a:off x="1665606" y="4722978"/>
            <a:ext cx="225791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 dirty="0" smtClean="0"/>
              <a:t>Представить в лицензирующий орган или МФЦ документы и </a:t>
            </a:r>
            <a:r>
              <a:rPr kumimoji="0" lang="ru-RU" altLang="ru-RU" sz="1600" u="sng" dirty="0" smtClean="0"/>
              <a:t>заявление</a:t>
            </a:r>
            <a:r>
              <a:rPr kumimoji="0" lang="ru-RU" altLang="ru-RU" sz="1600" dirty="0" smtClean="0"/>
              <a:t> в установленной форме </a:t>
            </a:r>
            <a:endParaRPr kumimoji="0" lang="ru-RU" altLang="ru-RU" sz="1600" dirty="0"/>
          </a:p>
        </p:txBody>
      </p:sp>
      <p:sp>
        <p:nvSpPr>
          <p:cNvPr id="48" name="TextBox 40"/>
          <p:cNvSpPr txBox="1">
            <a:spLocks noChangeArrowheads="1"/>
          </p:cNvSpPr>
          <p:nvPr/>
        </p:nvSpPr>
        <p:spPr bwMode="auto">
          <a:xfrm>
            <a:off x="6151170" y="5037432"/>
            <a:ext cx="753464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b="1" dirty="0"/>
              <a:t>Шаг </a:t>
            </a:r>
            <a:r>
              <a:rPr kumimoji="0" lang="ru-RU" altLang="ru-RU" sz="1600" b="1" dirty="0" smtClean="0"/>
              <a:t>2</a:t>
            </a:r>
            <a:endParaRPr kumimoji="0" lang="ru-RU" altLang="ru-RU" sz="1600" b="1" dirty="0"/>
          </a:p>
        </p:txBody>
      </p:sp>
      <p:sp>
        <p:nvSpPr>
          <p:cNvPr id="49" name="TextBox 40"/>
          <p:cNvSpPr txBox="1">
            <a:spLocks noChangeArrowheads="1"/>
          </p:cNvSpPr>
          <p:nvPr/>
        </p:nvSpPr>
        <p:spPr bwMode="auto">
          <a:xfrm>
            <a:off x="3940952" y="4247419"/>
            <a:ext cx="1987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ru-RU" altLang="ru-RU" sz="1600" dirty="0" smtClean="0"/>
              <a:t>Рассмотрение заявления в течение </a:t>
            </a:r>
            <a:endParaRPr kumimoji="0" lang="ru-RU" altLang="ru-RU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 dirty="0" smtClean="0"/>
              <a:t>3 рабочих дней</a:t>
            </a:r>
            <a:endParaRPr kumimoji="0" lang="ru-RU" altLang="ru-RU" sz="1600" dirty="0"/>
          </a:p>
        </p:txBody>
      </p:sp>
      <p:sp>
        <p:nvSpPr>
          <p:cNvPr id="50" name="TextBox 40"/>
          <p:cNvSpPr txBox="1">
            <a:spLocks noChangeArrowheads="1"/>
          </p:cNvSpPr>
          <p:nvPr/>
        </p:nvSpPr>
        <p:spPr bwMode="auto">
          <a:xfrm>
            <a:off x="8324171" y="4070230"/>
            <a:ext cx="753464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b="1" dirty="0"/>
              <a:t>Шаг </a:t>
            </a:r>
            <a:r>
              <a:rPr kumimoji="0" lang="ru-RU" altLang="ru-RU" sz="1600" b="1" dirty="0" smtClean="0"/>
              <a:t>3</a:t>
            </a:r>
            <a:endParaRPr kumimoji="0" lang="ru-RU" altLang="ru-RU" sz="1600" b="1" dirty="0"/>
          </a:p>
        </p:txBody>
      </p:sp>
      <p:sp>
        <p:nvSpPr>
          <p:cNvPr id="51" name="TextBox 40"/>
          <p:cNvSpPr txBox="1">
            <a:spLocks noChangeArrowheads="1"/>
          </p:cNvSpPr>
          <p:nvPr/>
        </p:nvSpPr>
        <p:spPr bwMode="auto">
          <a:xfrm>
            <a:off x="6220531" y="3044844"/>
            <a:ext cx="1943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ru-RU" altLang="ru-RU" sz="1600" dirty="0" smtClean="0"/>
              <a:t>Проверка полноты и достоверности сведений в течение 45 рабочих дней</a:t>
            </a:r>
            <a:endParaRPr kumimoji="0" lang="ru-RU" altLang="ru-RU" sz="1600" dirty="0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0118440" y="3196167"/>
            <a:ext cx="753464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b="1" dirty="0"/>
              <a:t>Шаг 4</a:t>
            </a:r>
          </a:p>
        </p:txBody>
      </p:sp>
      <p:sp>
        <p:nvSpPr>
          <p:cNvPr id="53" name="TextBox 40"/>
          <p:cNvSpPr txBox="1">
            <a:spLocks noChangeArrowheads="1"/>
          </p:cNvSpPr>
          <p:nvPr/>
        </p:nvSpPr>
        <p:spPr bwMode="auto">
          <a:xfrm>
            <a:off x="8448822" y="2631592"/>
            <a:ext cx="12576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ru-RU" altLang="ru-RU" sz="1600" dirty="0" smtClean="0"/>
              <a:t>Получение лицензии</a:t>
            </a:r>
            <a:endParaRPr kumimoji="0" lang="ru-RU" altLang="ru-RU" sz="16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8646974" y="4902819"/>
            <a:ext cx="2716603" cy="771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C00000"/>
                </a:solidFill>
              </a:rPr>
              <a:t>Задать специалисту вопрос по лицензированию: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505989" y="5638823"/>
            <a:ext cx="3381212" cy="83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Можно по </a:t>
            </a: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телефону горячей 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линии</a:t>
            </a:r>
          </a:p>
          <a:p>
            <a:pPr eaLnBrk="1" hangingPunct="1">
              <a:defRPr/>
            </a:pPr>
            <a:r>
              <a:rPr lang="ru-RU" alt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Call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– центра ЦПП 8 800 300 80 90                                   или на портале </a:t>
            </a:r>
            <a:r>
              <a:rPr lang="en-US" alt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  <a:hlinkClick r:id="rId5"/>
              </a:rPr>
              <a:t>www.</a:t>
            </a:r>
            <a:r>
              <a:rPr lang="ru-RU" altLang="ru-RU" sz="1600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hlinkClick r:id="rId5"/>
              </a:rPr>
              <a:t>цпп-пермь.рф</a:t>
            </a: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5" y="2384539"/>
            <a:ext cx="2679703" cy="2139259"/>
          </a:xfrm>
          <a:prstGeom prst="rect">
            <a:avLst/>
          </a:prstGeom>
        </p:spPr>
      </p:pic>
      <p:cxnSp>
        <p:nvCxnSpPr>
          <p:cNvPr id="27" name="Соединительная линия уступом 26"/>
          <p:cNvCxnSpPr/>
          <p:nvPr/>
        </p:nvCxnSpPr>
        <p:spPr>
          <a:xfrm rot="10800000" flipV="1">
            <a:off x="4408831" y="4247419"/>
            <a:ext cx="3210383" cy="933704"/>
          </a:xfrm>
          <a:prstGeom prst="bentConnector3">
            <a:avLst>
              <a:gd name="adj1" fmla="val 50000"/>
            </a:avLst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10800000" flipV="1">
            <a:off x="6523086" y="3305328"/>
            <a:ext cx="3435443" cy="935677"/>
          </a:xfrm>
          <a:prstGeom prst="bentConnector3">
            <a:avLst>
              <a:gd name="adj1" fmla="val 50000"/>
            </a:avLst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594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9625013" y="2233613"/>
            <a:ext cx="0" cy="34734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454900" y="2225675"/>
            <a:ext cx="6350" cy="347027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9788" y="2251075"/>
            <a:ext cx="9525" cy="34432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46700" y="2235200"/>
            <a:ext cx="1588" cy="34226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57788" y="6297613"/>
            <a:ext cx="295433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54200" y="5770563"/>
            <a:ext cx="9642475" cy="4302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012825" y="385763"/>
            <a:ext cx="98758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Направления государственной политики по развитию 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600" b="1"/>
              <a:t>малого и среднего предпринимательства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9" y="2489026"/>
            <a:ext cx="1420684" cy="31100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9519" y="5707062"/>
            <a:ext cx="1420683" cy="482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9" y="1350942"/>
            <a:ext cx="1420684" cy="101890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89113" y="2227263"/>
            <a:ext cx="9707562" cy="2063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38" y="5668963"/>
            <a:ext cx="9710737" cy="381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882775" y="15224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Финансы</a:t>
            </a:r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3594100" y="1544638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000" b="1"/>
              <a:t>Рынки сбыта</a:t>
            </a: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5422900" y="1474788"/>
            <a:ext cx="1828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0" lang="ru-RU" altLang="ru-RU" sz="1800" b="1"/>
              <a:t>Ресурсы.</a:t>
            </a:r>
          </a:p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Инфраструктура</a:t>
            </a:r>
          </a:p>
        </p:txBody>
      </p:sp>
      <p:sp>
        <p:nvSpPr>
          <p:cNvPr id="54" name="TextBox 59"/>
          <p:cNvSpPr txBox="1">
            <a:spLocks noChangeArrowheads="1"/>
          </p:cNvSpPr>
          <p:nvPr/>
        </p:nvSpPr>
        <p:spPr bwMode="auto">
          <a:xfrm>
            <a:off x="7656513" y="1504950"/>
            <a:ext cx="1716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800" b="1"/>
              <a:t>Регуляторная среда</a:t>
            </a:r>
            <a:endParaRPr kumimoji="0" lang="ru-RU" altLang="ru-RU" sz="1600" b="1"/>
          </a:p>
        </p:txBody>
      </p:sp>
      <p:sp>
        <p:nvSpPr>
          <p:cNvPr id="55" name="TextBox 60"/>
          <p:cNvSpPr txBox="1">
            <a:spLocks noChangeArrowheads="1"/>
          </p:cNvSpPr>
          <p:nvPr/>
        </p:nvSpPr>
        <p:spPr bwMode="auto">
          <a:xfrm>
            <a:off x="9840913" y="15414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/>
              <a:t>Диалог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379788" y="1387475"/>
            <a:ext cx="0" cy="8572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37175" y="1328738"/>
            <a:ext cx="7938" cy="9112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9663" y="1350963"/>
            <a:ext cx="0" cy="9048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5013" y="1314450"/>
            <a:ext cx="0" cy="9398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1559496" y="2348880"/>
            <a:ext cx="1938337" cy="31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2" action="ppaction://hlinksldjump"/>
              </a:rPr>
              <a:t>Программы </a:t>
            </a:r>
            <a:r>
              <a:rPr kumimoji="0" lang="ru-RU" altLang="ru-RU" sz="1400" dirty="0">
                <a:latin typeface="+mn-lt"/>
                <a:hlinkClick r:id="rId2" action="ppaction://hlinksldjump"/>
              </a:rPr>
              <a:t>кредитования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hlinkClick r:id="rId3" action="ppaction://hlinksldjump"/>
              </a:rPr>
              <a:t>Система </a:t>
            </a:r>
            <a:r>
              <a:rPr kumimoji="0" lang="ru-RU" altLang="ru-RU" sz="1400" dirty="0">
                <a:latin typeface="+mn-lt"/>
                <a:hlinkClick r:id="rId3" action="ppaction://hlinksldjump"/>
              </a:rPr>
              <a:t>гарантий и поручительств 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altLang="ru-RU" sz="1400" dirty="0" smtClean="0">
                <a:latin typeface="+mn-lt"/>
                <a:hlinkClick r:id="rId4" action="ppaction://hlinksldjump"/>
              </a:rPr>
              <a:t>Альтернативы </a:t>
            </a:r>
            <a:r>
              <a:rPr kumimoji="0" lang="ru-RU" altLang="ru-RU" sz="1400" dirty="0">
                <a:latin typeface="+mn-lt"/>
                <a:hlinkClick r:id="rId4" action="ppaction://hlinksldjump"/>
              </a:rPr>
              <a:t>банковскому кредитованию</a:t>
            </a:r>
            <a:endParaRPr kumimoji="0" lang="ru-RU" altLang="ru-RU" sz="1400" dirty="0">
              <a:latin typeface="+mn-lt"/>
            </a:endParaRPr>
          </a:p>
          <a:p>
            <a:pPr marL="14288" indent="166688" eaLnBrk="1" hangingPunct="1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ru-RU" altLang="ru-RU" sz="1400" dirty="0" smtClean="0">
                <a:latin typeface="+mn-lt"/>
                <a:ea typeface="Batang" panose="02030600000101010101" pitchFamily="18" charset="-127"/>
                <a:hlinkClick r:id="rId5" action="ppaction://hlinksldjump"/>
              </a:rPr>
              <a:t>Целевые </a:t>
            </a:r>
            <a:r>
              <a:rPr kumimoji="0" lang="ru-RU" altLang="ru-RU" sz="1400" dirty="0">
                <a:latin typeface="+mn-lt"/>
                <a:ea typeface="Batang" panose="02030600000101010101" pitchFamily="18" charset="-127"/>
                <a:hlinkClick r:id="rId5" action="ppaction://hlinksldjump"/>
              </a:rPr>
              <a:t>займы</a:t>
            </a:r>
            <a:endParaRPr kumimoji="0" lang="ru-RU" altLang="ru-RU" sz="1400" dirty="0">
              <a:latin typeface="+mn-lt"/>
              <a:ea typeface="Batang" panose="02030600000101010101" pitchFamily="18" charset="-127"/>
            </a:endParaRPr>
          </a:p>
          <a:p>
            <a:pPr marL="14288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400" dirty="0" smtClean="0">
                <a:latin typeface="+mn-lt"/>
                <a:hlinkClick r:id="rId6" action="ppaction://hlinksldjump"/>
              </a:rPr>
              <a:t>Программы  субсидирования</a:t>
            </a:r>
            <a:r>
              <a:rPr kumimoji="0" lang="ru-RU" altLang="ru-RU" sz="1400" dirty="0" smtClean="0">
                <a:latin typeface="+mn-lt"/>
              </a:rPr>
              <a:t>:</a:t>
            </a: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6" action="ppaction://hlinksldjump"/>
              </a:rPr>
              <a:t>программы МСП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7" action="ppaction://hlinksldjump"/>
              </a:rPr>
              <a:t>самозанятость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8" action="ppaction://hlinksldjump"/>
              </a:rPr>
              <a:t>сельское </a:t>
            </a:r>
            <a:r>
              <a:rPr kumimoji="0" lang="ru-RU" altLang="ru-RU" sz="1000" dirty="0">
                <a:latin typeface="+mn-lt"/>
                <a:hlinkClick r:id="rId8" action="ppaction://hlinksldjump"/>
              </a:rPr>
              <a:t>хозяйство </a:t>
            </a:r>
            <a:endParaRPr kumimoji="0" lang="ru-RU" altLang="ru-RU" sz="1000" dirty="0" smtClean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9" action="ppaction://hlinksldjump"/>
              </a:rPr>
              <a:t>промышленность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smtClean="0">
                <a:latin typeface="+mn-lt"/>
                <a:hlinkClick r:id="rId10" action="ppaction://hlinksldjump"/>
              </a:rPr>
              <a:t>инновации </a:t>
            </a:r>
            <a:endParaRPr kumimoji="0" lang="ru-RU" altLang="ru-RU" sz="1000" dirty="0">
              <a:latin typeface="+mn-lt"/>
            </a:endParaRPr>
          </a:p>
          <a:p>
            <a:pPr marL="0" lvl="1" indent="166688" eaLnBrk="1" hangingPunct="1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altLang="ru-RU" sz="1000" dirty="0" err="1" smtClean="0">
                <a:latin typeface="+mn-lt"/>
                <a:hlinkClick r:id="rId11" action="ppaction://hlinksldjump"/>
              </a:rPr>
              <a:t>импортозамещение</a:t>
            </a:r>
            <a:endParaRPr kumimoji="0" lang="ru-RU" altLang="ru-RU" sz="1000" dirty="0">
              <a:latin typeface="+mn-lt"/>
            </a:endParaRPr>
          </a:p>
          <a:p>
            <a:pPr marL="14288" indent="166688" eaLnBrk="1" hangingPunct="1">
              <a:lnSpc>
                <a:spcPts val="1200"/>
              </a:lnSpc>
              <a:spcBef>
                <a:spcPts val="300"/>
              </a:spcBef>
              <a:defRPr/>
            </a:pPr>
            <a:r>
              <a:rPr kumimoji="0" lang="ru-RU" altLang="ru-RU" sz="1400" dirty="0" smtClean="0">
                <a:latin typeface="+mn-lt"/>
                <a:hlinkClick r:id="rId12" action="ppaction://hlinksldjump"/>
              </a:rPr>
              <a:t>Социальное </a:t>
            </a:r>
            <a:r>
              <a:rPr kumimoji="0" lang="ru-RU" altLang="ru-RU" sz="1400" dirty="0">
                <a:hlinkClick r:id="rId12" action="ppaction://hlinksldjump"/>
              </a:rPr>
              <a:t>предпринимательство</a:t>
            </a:r>
            <a:endParaRPr kumimoji="0" lang="ru-RU" altLang="ru-RU" sz="1400" dirty="0"/>
          </a:p>
        </p:txBody>
      </p:sp>
      <p:sp>
        <p:nvSpPr>
          <p:cNvPr id="61" name="TextBox 36"/>
          <p:cNvSpPr txBox="1">
            <a:spLocks noChangeArrowheads="1"/>
          </p:cNvSpPr>
          <p:nvPr/>
        </p:nvSpPr>
        <p:spPr bwMode="auto">
          <a:xfrm>
            <a:off x="3408363" y="2370138"/>
            <a:ext cx="1970089" cy="34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3" action="ppaction://hlinksldjump"/>
              </a:rPr>
              <a:t>Доступ </a:t>
            </a:r>
            <a:r>
              <a:rPr kumimoji="0" lang="ru-RU" altLang="ru-RU" sz="1400" dirty="0">
                <a:hlinkClick r:id="rId13" action="ppaction://hlinksldjump"/>
              </a:rPr>
              <a:t>к закупкам 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4" action="ppaction://hlinksldjump"/>
              </a:rPr>
              <a:t>Кооперация </a:t>
            </a:r>
            <a:r>
              <a:rPr kumimoji="0" lang="ru-RU" altLang="ru-RU" sz="1400" dirty="0">
                <a:hlinkClick r:id="rId14" action="ppaction://hlinksldjump"/>
              </a:rPr>
              <a:t>с крупным бизнесом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Поддержка </a:t>
            </a:r>
            <a:r>
              <a:rPr kumimoji="0" lang="ru-RU" altLang="ru-RU" sz="1400" dirty="0">
                <a:hlinkClick r:id="rId15" action="ppaction://hlinksldjump"/>
              </a:rPr>
              <a:t>экспорта</a:t>
            </a:r>
            <a:r>
              <a:rPr kumimoji="0" lang="ru-RU" altLang="ru-RU" sz="1400" dirty="0"/>
              <a:t>, развитие межрегионального </a:t>
            </a:r>
            <a:r>
              <a:rPr kumimoji="0" lang="ru-RU" altLang="ru-RU" sz="1400" dirty="0" smtClean="0"/>
              <a:t>сотрудничества</a:t>
            </a:r>
            <a:endParaRPr kumimoji="0" lang="en-US" altLang="ru-RU" sz="1400" dirty="0" smtClean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6" action="ppaction://hlinksldjump"/>
              </a:rPr>
              <a:t>Франчайзинг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err="1" smtClean="0"/>
              <a:t>Импортозамеще</a:t>
            </a:r>
            <a:r>
              <a:rPr kumimoji="0" lang="ru-RU" altLang="ru-RU" sz="1400" dirty="0"/>
              <a:t/>
            </a:r>
            <a:br>
              <a:rPr kumimoji="0" lang="ru-RU" altLang="ru-RU" sz="1400" dirty="0"/>
            </a:br>
            <a:r>
              <a:rPr kumimoji="0" lang="ru-RU" altLang="ru-RU" sz="1400" dirty="0" err="1"/>
              <a:t>ние</a:t>
            </a:r>
            <a:endParaRPr kumimoji="0" lang="ru-RU" altLang="ru-RU" sz="1400" dirty="0"/>
          </a:p>
          <a:p>
            <a:pPr indent="271463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17" action="ppaction://hlinksldjump"/>
              </a:rPr>
              <a:t>Продвижение продукции</a:t>
            </a:r>
            <a:r>
              <a:rPr kumimoji="0" lang="ru-RU" altLang="ru-RU" sz="1400" dirty="0" smtClean="0"/>
              <a:t> местных </a:t>
            </a:r>
            <a:r>
              <a:rPr kumimoji="0" lang="ru-RU" altLang="ru-RU" sz="1400" dirty="0" err="1" smtClean="0"/>
              <a:t>товаропроизвод</a:t>
            </a:r>
            <a:r>
              <a:rPr kumimoji="0" lang="ru-RU" altLang="ru-RU" sz="1400" dirty="0" err="1"/>
              <a:t>е</a:t>
            </a:r>
            <a:r>
              <a:rPr kumimoji="0" lang="ru-RU" altLang="ru-RU" sz="1400" dirty="0" err="1" smtClean="0"/>
              <a:t>телей</a:t>
            </a:r>
            <a:endParaRPr kumimoji="0" lang="ru-RU" altLang="ru-RU" sz="1400" dirty="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1300" b="1" dirty="0"/>
          </a:p>
        </p:txBody>
      </p:sp>
      <p:sp>
        <p:nvSpPr>
          <p:cNvPr id="62" name="TextBox 90"/>
          <p:cNvSpPr txBox="1">
            <a:spLocks noChangeArrowheads="1"/>
          </p:cNvSpPr>
          <p:nvPr/>
        </p:nvSpPr>
        <p:spPr bwMode="auto">
          <a:xfrm>
            <a:off x="5378452" y="2413000"/>
            <a:ext cx="2076448" cy="2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400" dirty="0" smtClean="0">
                <a:latin typeface="+mn-lt"/>
                <a:hlinkClick r:id="rId18" action="ppaction://hlinksldjump"/>
              </a:rPr>
              <a:t>“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Малая</a:t>
            </a:r>
            <a:r>
              <a:rPr kumimoji="0" lang="en-US" altLang="en-US" sz="1400" dirty="0">
                <a:latin typeface="+mn-lt"/>
                <a:hlinkClick r:id="rId18" action="ppaction://hlinksldjump"/>
              </a:rPr>
              <a:t>”</a:t>
            </a:r>
            <a:r>
              <a:rPr kumimoji="0" lang="ru-RU" altLang="ja-JP" sz="1400" dirty="0">
                <a:latin typeface="+mn-lt"/>
                <a:hlinkClick r:id="rId18" action="ppaction://hlinksldjump"/>
              </a:rPr>
              <a:t> приватизация</a:t>
            </a:r>
            <a:endParaRPr kumimoji="0" lang="en-US" altLang="ja-JP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Создание </a:t>
            </a:r>
            <a:r>
              <a:rPr kumimoji="0" lang="ru-RU" altLang="ru-RU" sz="1400" dirty="0">
                <a:latin typeface="+mn-lt"/>
              </a:rPr>
              <a:t>специальной </a:t>
            </a:r>
            <a:r>
              <a:rPr kumimoji="0" lang="ru-RU" altLang="ru-RU" sz="1400" dirty="0">
                <a:latin typeface="+mn-lt"/>
                <a:hlinkClick r:id="rId19" action="ppaction://hlinksldjump"/>
              </a:rPr>
              <a:t>инфраструктуры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Территориальное </a:t>
            </a:r>
            <a:r>
              <a:rPr kumimoji="0" lang="ru-RU" altLang="ru-RU" sz="1400" dirty="0">
                <a:latin typeface="+mn-lt"/>
              </a:rPr>
              <a:t>планирование и доступность к </a:t>
            </a:r>
            <a:r>
              <a:rPr kumimoji="0" lang="ru-RU" altLang="ru-RU" sz="1400" dirty="0" smtClean="0">
                <a:latin typeface="+mn-lt"/>
              </a:rPr>
              <a:t/>
            </a:r>
            <a:br>
              <a:rPr kumimoji="0" lang="ru-RU" altLang="ru-RU" sz="1400" dirty="0" smtClean="0">
                <a:latin typeface="+mn-lt"/>
              </a:rPr>
            </a:br>
            <a:r>
              <a:rPr kumimoji="0" lang="ru-RU" altLang="ru-RU" sz="1400" dirty="0" smtClean="0">
                <a:latin typeface="+mn-lt"/>
              </a:rPr>
              <a:t>земельным участкам </a:t>
            </a:r>
            <a:endParaRPr kumimoji="0" lang="ru-RU" altLang="ru-RU" sz="1400" dirty="0">
              <a:latin typeface="+mn-lt"/>
            </a:endParaRP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</a:rPr>
              <a:t>Инженерная </a:t>
            </a:r>
            <a:r>
              <a:rPr kumimoji="0" lang="ru-RU" altLang="ru-RU" sz="1400" dirty="0">
                <a:latin typeface="+mn-lt"/>
              </a:rPr>
              <a:t>и транспортная инфраструктура</a:t>
            </a:r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latin typeface="+mn-lt"/>
                <a:hlinkClick r:id="rId20" action="ppaction://hlinksldjump"/>
              </a:rPr>
              <a:t>Подготовка </a:t>
            </a:r>
            <a:r>
              <a:rPr kumimoji="0" lang="ru-RU" altLang="ru-RU" sz="1400" dirty="0">
                <a:latin typeface="+mn-lt"/>
                <a:hlinkClick r:id="rId20" action="ppaction://hlinksldjump"/>
              </a:rPr>
              <a:t/>
            </a:r>
            <a:br>
              <a:rPr kumimoji="0" lang="ru-RU" altLang="ru-RU" sz="1400" dirty="0">
                <a:latin typeface="+mn-lt"/>
                <a:hlinkClick r:id="rId20" action="ppaction://hlinksldjump"/>
              </a:rPr>
            </a:br>
            <a:r>
              <a:rPr kumimoji="0" lang="ru-RU" altLang="ru-RU" sz="1400" dirty="0">
                <a:latin typeface="+mn-lt"/>
                <a:hlinkClick r:id="rId20" action="ppaction://hlinksldjump"/>
              </a:rPr>
              <a:t>кадров</a:t>
            </a:r>
            <a:endParaRPr kumimoji="0" lang="ru-RU" altLang="ru-RU" sz="1400" dirty="0">
              <a:latin typeface="+mn-lt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461251" y="2381250"/>
            <a:ext cx="2106611" cy="28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Введение </a:t>
            </a:r>
            <a:r>
              <a:rPr kumimoji="0" lang="ru-RU" altLang="ru-RU" sz="1400" dirty="0"/>
              <a:t>специальных </a:t>
            </a:r>
            <a:r>
              <a:rPr kumimoji="0" lang="ru-RU" altLang="ru-RU" sz="1400" dirty="0" smtClean="0"/>
              <a:t/>
            </a:r>
            <a:br>
              <a:rPr kumimoji="0" lang="ru-RU" altLang="ru-RU" sz="1400" dirty="0" smtClean="0"/>
            </a:br>
            <a:r>
              <a:rPr kumimoji="0" lang="ru-RU" altLang="ru-RU" sz="1400" dirty="0" smtClean="0">
                <a:hlinkClick r:id="rId21" action="ppaction://hlinksldjump"/>
              </a:rPr>
              <a:t>налоговых </a:t>
            </a:r>
            <a:r>
              <a:rPr kumimoji="0" lang="ru-RU" altLang="ru-RU" sz="1400" dirty="0">
                <a:hlinkClick r:id="rId21" action="ppaction://hlinksldjump"/>
              </a:rPr>
              <a:t>режимов </a:t>
            </a:r>
            <a:endParaRPr kumimoji="0" lang="ru-RU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2" action="ppaction://hlinksldjump"/>
              </a:rPr>
              <a:t>Снижение давления  </a:t>
            </a:r>
            <a:r>
              <a:rPr kumimoji="0" lang="ru-RU" altLang="ru-RU" sz="1400" dirty="0" smtClean="0"/>
              <a:t>контрольно-надзорных органов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>
                <a:hlinkClick r:id="rId23" action="ppaction://hlinksldjump"/>
              </a:rPr>
              <a:t>Получение </a:t>
            </a:r>
            <a:r>
              <a:rPr kumimoji="0" lang="ru-RU" altLang="ru-RU" sz="1400" dirty="0">
                <a:hlinkClick r:id="rId23" action="ppaction://hlinksldjump"/>
              </a:rPr>
              <a:t>разрешений и лицензий</a:t>
            </a:r>
            <a:r>
              <a:rPr kumimoji="0" lang="ru-RU" altLang="ru-RU" sz="1400" dirty="0"/>
              <a:t> 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Институт омбудсмена</a:t>
            </a:r>
            <a:endParaRPr kumimoji="0" lang="en-US" altLang="ru-RU" sz="1400" dirty="0" smtClean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ОРВ</a:t>
            </a:r>
            <a:endParaRPr kumimoji="0" lang="en-US" altLang="ru-RU" sz="1400" dirty="0"/>
          </a:p>
          <a:p>
            <a:pPr marL="22225" indent="241300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Бухучет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отчетность</a:t>
            </a:r>
            <a:endParaRPr kumimoji="0" lang="ru-RU" altLang="ru-RU" sz="1400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653587" y="2452688"/>
            <a:ext cx="1958975" cy="23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Национальный </a:t>
            </a:r>
            <a:r>
              <a:rPr kumimoji="0" lang="ru-RU" altLang="ru-RU" sz="1400" dirty="0"/>
              <a:t>рейтинг 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НПИ </a:t>
            </a:r>
            <a:r>
              <a:rPr kumimoji="0" lang="ru-RU" altLang="ru-RU" sz="1400" dirty="0"/>
              <a:t>и </a:t>
            </a:r>
            <a:r>
              <a:rPr kumimoji="0" lang="ru-RU" altLang="ru-RU" sz="1400" dirty="0" smtClean="0"/>
              <a:t>РПИ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Объединения </a:t>
            </a:r>
            <a:r>
              <a:rPr kumimoji="0" lang="ru-RU" altLang="ru-RU" sz="1400" dirty="0"/>
              <a:t>и ассоциации </a:t>
            </a:r>
            <a:r>
              <a:rPr kumimoji="0" lang="ru-RU" altLang="ru-RU" sz="1400" dirty="0" smtClean="0"/>
              <a:t>СМСП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Коллегиальные </a:t>
            </a:r>
            <a:r>
              <a:rPr kumimoji="0" lang="ru-RU" altLang="ru-RU" sz="1400" dirty="0"/>
              <a:t>и совещательные </a:t>
            </a:r>
            <a:r>
              <a:rPr kumimoji="0" lang="ru-RU" altLang="ru-RU" sz="1400" dirty="0" smtClean="0"/>
              <a:t>органы</a:t>
            </a:r>
            <a:endParaRPr kumimoji="0" lang="en-US" altLang="ru-RU" sz="1400" dirty="0" smtClean="0"/>
          </a:p>
          <a:p>
            <a:pPr indent="180975" eaLnBrk="1" hangingPunct="1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ru-RU" altLang="ru-RU" sz="1400" dirty="0" smtClean="0"/>
              <a:t>Информационная </a:t>
            </a:r>
            <a:r>
              <a:rPr kumimoji="0" lang="ru-RU" altLang="ru-RU" sz="1400" dirty="0"/>
              <a:t>открытость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519" y="6259626"/>
            <a:ext cx="1420684" cy="48163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3354388" y="5764213"/>
            <a:ext cx="668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Создание </a:t>
            </a:r>
            <a:r>
              <a:rPr lang="ru-RU" altLang="ru-RU" sz="2000" b="1" dirty="0"/>
              <a:t>благоприятных условий развития МСП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96288" y="6273800"/>
            <a:ext cx="3108325" cy="42386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0" lang="ru-RU" alt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" name="TextBox 2"/>
          <p:cNvSpPr txBox="1">
            <a:spLocks noChangeArrowheads="1"/>
          </p:cNvSpPr>
          <p:nvPr/>
        </p:nvSpPr>
        <p:spPr bwMode="auto">
          <a:xfrm>
            <a:off x="8880475" y="6288088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Количество СМСП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887538" y="6297613"/>
            <a:ext cx="2986087" cy="423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2382838" y="6297613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Доля ВРП/ВВП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5316538" y="627380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Численность занятых</a:t>
            </a:r>
          </a:p>
        </p:txBody>
      </p:sp>
      <p:pic>
        <p:nvPicPr>
          <p:cNvPr id="72" name="Picture 2" descr="http://upload.wikimedia.org/wikipedia/commons/thumb/8/8f/Coat_of_Arms_of_Perm_oblast.png/200px-Coat_of_Arms_of_Perm_oblas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425"/>
            <a:ext cx="56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179388" y="1233488"/>
            <a:ext cx="113252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320582" y="1242874"/>
            <a:ext cx="9356943" cy="4346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730674" y="1242874"/>
            <a:ext cx="5711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/>
              <a:t>Финансы</a:t>
            </a:r>
          </a:p>
        </p:txBody>
      </p:sp>
      <p:sp>
        <p:nvSpPr>
          <p:cNvPr id="2" name="TextBox 40"/>
          <p:cNvSpPr txBox="1">
            <a:spLocks noChangeArrowheads="1"/>
          </p:cNvSpPr>
          <p:nvPr/>
        </p:nvSpPr>
        <p:spPr bwMode="auto">
          <a:xfrm>
            <a:off x="931970" y="520265"/>
            <a:ext cx="8148637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/>
              <a:t>Ресурсы. Инфраструктура поддержки МСП. </a:t>
            </a:r>
            <a:endParaRPr kumimoji="0" lang="ru-RU" altLang="ru-RU" sz="2400" b="1" dirty="0"/>
          </a:p>
        </p:txBody>
      </p:sp>
      <p:pic>
        <p:nvPicPr>
          <p:cNvPr id="3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0" y="23307"/>
            <a:ext cx="663880" cy="99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37994" y="1062867"/>
            <a:ext cx="1176831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5" descr="PCRP-logotype-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62" y="1722505"/>
            <a:ext cx="768209" cy="96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1478598" y="1811776"/>
            <a:ext cx="3957697" cy="815895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Пятиугольник 18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АО «</a:t>
              </a:r>
              <a:r>
                <a:rPr lang="ru-RU" b="1" dirty="0" err="1" smtClean="0">
                  <a:solidFill>
                    <a:schemeClr val="tx1"/>
                  </a:solidFill>
                </a:rPr>
                <a:t>Микрофинансовая</a:t>
              </a:r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b="1" dirty="0">
                  <a:solidFill>
                    <a:schemeClr val="tx1"/>
                  </a:solidFill>
                </a:rPr>
                <a:t>организация Пермский центр развития предпринимательства</a:t>
              </a:r>
              <a:r>
                <a:rPr lang="ru-RU" b="1" dirty="0" smtClean="0">
                  <a:solidFill>
                    <a:schemeClr val="tx1"/>
                  </a:solidFill>
                </a:rPr>
                <a:t>»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99053" y="1811777"/>
            <a:ext cx="4496844" cy="8158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Микрофинансирование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78599" y="2761959"/>
            <a:ext cx="4057905" cy="809319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Пятиугольник 14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АО «Пермский гарантийный фонд»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999053" y="2761959"/>
            <a:ext cx="4496844" cy="809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Гарантии и поручительства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219" y="2770324"/>
            <a:ext cx="705762" cy="809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478599" y="3705565"/>
            <a:ext cx="4057905" cy="861132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Пятиугольник 23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882597" y="0"/>
              <a:ext cx="2772255" cy="4685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Органы местного самоуправления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999053" y="3705566"/>
            <a:ext cx="4496844" cy="8611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Субсидирование части понесенных затрат СМСП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20582" y="4809120"/>
            <a:ext cx="9356943" cy="4346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Экспортерам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528702" y="5401796"/>
            <a:ext cx="3957697" cy="815895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Пятиугольник 28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Региональный интегрированный центр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999053" y="5401797"/>
            <a:ext cx="4496844" cy="8158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Поддержка экспорта, развитие межрегионального сотрудничества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" y="5462310"/>
            <a:ext cx="1529070" cy="676190"/>
          </a:xfrm>
          <a:prstGeom prst="rect">
            <a:avLst/>
          </a:prstGeom>
        </p:spPr>
      </p:pic>
      <p:sp>
        <p:nvSpPr>
          <p:cNvPr id="32" name="Управляющая кнопка: домой 31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416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320582" y="1242874"/>
            <a:ext cx="9356943" cy="4346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730674" y="1242874"/>
            <a:ext cx="5711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/>
              <a:t>Помещения</a:t>
            </a:r>
            <a:endParaRPr kumimoji="0" lang="ru-RU" altLang="ru-RU" sz="2400" b="1" dirty="0"/>
          </a:p>
        </p:txBody>
      </p:sp>
      <p:sp>
        <p:nvSpPr>
          <p:cNvPr id="2" name="TextBox 40"/>
          <p:cNvSpPr txBox="1">
            <a:spLocks noChangeArrowheads="1"/>
          </p:cNvSpPr>
          <p:nvPr/>
        </p:nvSpPr>
        <p:spPr bwMode="auto">
          <a:xfrm>
            <a:off x="931970" y="520265"/>
            <a:ext cx="8148637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/>
              <a:t>Ресурсы. Инфраструктура поддержки МСП. </a:t>
            </a:r>
            <a:endParaRPr kumimoji="0" lang="ru-RU" altLang="ru-RU" sz="2400" b="1" dirty="0"/>
          </a:p>
        </p:txBody>
      </p:sp>
      <p:pic>
        <p:nvPicPr>
          <p:cNvPr id="3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0" y="23307"/>
            <a:ext cx="663880" cy="99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37994" y="1062867"/>
            <a:ext cx="1176831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9766" y="1845823"/>
            <a:ext cx="4496844" cy="30186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</a:rPr>
              <a:t>Обеспечение </a:t>
            </a:r>
            <a:r>
              <a:rPr lang="ru-RU" b="1" dirty="0">
                <a:solidFill>
                  <a:schemeClr val="tx1"/>
                </a:solidFill>
              </a:rPr>
              <a:t>офисными и производственными помещениями со льготой по арендной </a:t>
            </a:r>
            <a:r>
              <a:rPr lang="ru-RU" b="1" dirty="0" smtClean="0">
                <a:solidFill>
                  <a:schemeClr val="tx1"/>
                </a:solidFill>
              </a:rPr>
              <a:t>плате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</a:rPr>
              <a:t>Организация рабочих мест,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</a:rPr>
              <a:t>Предоставление </a:t>
            </a:r>
            <a:r>
              <a:rPr lang="ru-RU" b="1" dirty="0">
                <a:solidFill>
                  <a:schemeClr val="tx1"/>
                </a:solidFill>
              </a:rPr>
              <a:t>комплекса услуг – почтово-секретарских, охраны и уборки помещений, автостоянки </a:t>
            </a:r>
            <a:r>
              <a:rPr lang="ru-RU" b="1" dirty="0" err="1">
                <a:solidFill>
                  <a:schemeClr val="tx1"/>
                </a:solidFill>
              </a:rPr>
              <a:t>и.т.д</a:t>
            </a:r>
            <a:r>
              <a:rPr lang="ru-RU" b="1" dirty="0" smtClean="0">
                <a:solidFill>
                  <a:schemeClr val="tx1"/>
                </a:solidFill>
              </a:rPr>
              <a:t>., предоставление </a:t>
            </a:r>
            <a:r>
              <a:rPr lang="ru-RU" b="1" dirty="0">
                <a:solidFill>
                  <a:schemeClr val="tx1"/>
                </a:solidFill>
              </a:rPr>
              <a:t>услуг внешней бухгалтерии, </a:t>
            </a:r>
            <a:r>
              <a:rPr lang="ru-RU" b="1" dirty="0" smtClean="0">
                <a:solidFill>
                  <a:schemeClr val="tx1"/>
                </a:solidFill>
              </a:rPr>
              <a:t>юрисконсульта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 т.д.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</a:rPr>
              <a:t>Консультирование и обучение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78597" y="1845822"/>
            <a:ext cx="4057905" cy="1052461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Пятиугольник 14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err="1" smtClean="0">
                  <a:solidFill>
                    <a:schemeClr val="tx1"/>
                  </a:solidFill>
                </a:rPr>
                <a:t>Инновационно</a:t>
              </a:r>
              <a:r>
                <a:rPr lang="ru-RU" b="1" dirty="0" smtClean="0">
                  <a:solidFill>
                    <a:schemeClr val="tx1"/>
                  </a:solidFill>
                </a:rPr>
                <a:t>-производственный бизнес-инкубатор «</a:t>
              </a:r>
              <a:r>
                <a:rPr lang="ru-RU" b="1" dirty="0" err="1" smtClean="0">
                  <a:solidFill>
                    <a:schemeClr val="tx1"/>
                  </a:solidFill>
                </a:rPr>
                <a:t>Верхнекамье</a:t>
              </a:r>
              <a:r>
                <a:rPr lang="ru-RU" b="1" dirty="0" smtClean="0">
                  <a:solidFill>
                    <a:schemeClr val="tx1"/>
                  </a:solidFill>
                </a:rPr>
                <a:t>»             г. Соликамск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478594" y="4003358"/>
            <a:ext cx="4057905" cy="861132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Пятиугольник 23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Бизнес-инкубатор смешанного типа г. Чусовой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478595" y="5035183"/>
            <a:ext cx="4057906" cy="1283270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Пятиугольник 28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Бизнес-инкубаторы при ВУЗах: инкубатор креативного бизнеса «</a:t>
              </a:r>
              <a:r>
                <a:rPr lang="ru-RU" b="1" dirty="0" err="1" smtClean="0">
                  <a:solidFill>
                    <a:schemeClr val="tx1"/>
                  </a:solidFill>
                </a:rPr>
                <a:t>Мозгово</a:t>
              </a:r>
              <a:r>
                <a:rPr lang="ru-RU" b="1" dirty="0">
                  <a:solidFill>
                    <a:schemeClr val="tx1"/>
                  </a:solidFill>
                </a:rPr>
                <a:t>, </a:t>
              </a:r>
              <a:r>
                <a:rPr lang="ru-RU" b="1" dirty="0" smtClean="0">
                  <a:solidFill>
                    <a:schemeClr val="tx1"/>
                  </a:solidFill>
                </a:rPr>
                <a:t>бизнес-инкубатор ПНИПУ, бизнес-инкубатор НИУ ВШЭ-Пермь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910700"/>
            <a:ext cx="917338" cy="922704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1478593" y="3020255"/>
            <a:ext cx="4057905" cy="861132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Пятиугольник 33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Пермский городской бизнес-инкубатор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Пермский бизнес-инкубат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" y="3194415"/>
            <a:ext cx="1390662" cy="5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" y="4978578"/>
            <a:ext cx="1146632" cy="628856"/>
          </a:xfrm>
          <a:prstGeom prst="rect">
            <a:avLst/>
          </a:prstGeom>
        </p:spPr>
      </p:pic>
      <p:pic>
        <p:nvPicPr>
          <p:cNvPr id="37" name="Picture 4" descr="http://smart-up.pstu.ru/templates/atomic/images/logotype-smart-u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5" y="5676818"/>
            <a:ext cx="1086954" cy="6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859766" y="5034004"/>
            <a:ext cx="4496844" cy="1285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Содействие в разработке и реализации бизнес-проектов, предоставление офисных помещений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домой 26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647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320582" y="1242874"/>
            <a:ext cx="9356943" cy="4346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730674" y="1242874"/>
            <a:ext cx="5711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/>
              <a:t>Промышленным компаниям</a:t>
            </a:r>
            <a:endParaRPr kumimoji="0" lang="ru-RU" altLang="ru-RU" sz="2400" b="1" dirty="0"/>
          </a:p>
        </p:txBody>
      </p:sp>
      <p:sp>
        <p:nvSpPr>
          <p:cNvPr id="2" name="TextBox 40"/>
          <p:cNvSpPr txBox="1">
            <a:spLocks noChangeArrowheads="1"/>
          </p:cNvSpPr>
          <p:nvPr/>
        </p:nvSpPr>
        <p:spPr bwMode="auto">
          <a:xfrm>
            <a:off x="931970" y="520265"/>
            <a:ext cx="8148637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/>
              <a:t>Ресурсы. Инфраструктура поддержки МСП. </a:t>
            </a:r>
            <a:endParaRPr kumimoji="0" lang="ru-RU" altLang="ru-RU" sz="2400" b="1" dirty="0"/>
          </a:p>
        </p:txBody>
      </p:sp>
      <p:pic>
        <p:nvPicPr>
          <p:cNvPr id="3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0" y="23307"/>
            <a:ext cx="663880" cy="99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37994" y="1062867"/>
            <a:ext cx="1176831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478598" y="1811776"/>
            <a:ext cx="3957697" cy="1718015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Пятиугольник 18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hlinkClick r:id="rId3"/>
                </a:rPr>
                <a:t>Региональный центр инжиниринга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99053" y="1811776"/>
            <a:ext cx="4496844" cy="171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Содействие внедрению </a:t>
            </a:r>
            <a:r>
              <a:rPr lang="ru-RU" b="1" dirty="0">
                <a:solidFill>
                  <a:schemeClr val="tx1"/>
                </a:solidFill>
              </a:rPr>
              <a:t>новых технологий в промышленное производство и повышение степени готовности предприятий к модернизации, техническому перевооружению и внедрению </a:t>
            </a:r>
            <a:r>
              <a:rPr lang="ru-RU" b="1" dirty="0" smtClean="0">
                <a:solidFill>
                  <a:schemeClr val="tx1"/>
                </a:solidFill>
              </a:rPr>
              <a:t>инноваций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20581" y="3875165"/>
            <a:ext cx="9356943" cy="4346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Консультирование и обучение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438654" y="4490063"/>
            <a:ext cx="3957697" cy="815895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Пятиугольник 28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hlinkClick r:id="rId4"/>
                </a:rPr>
                <a:t>Пермский фонд развития предпринимательства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999052" y="4490064"/>
            <a:ext cx="4496844" cy="8158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Консультирование и обучение, популяризация предпринимательства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0" y="2242752"/>
            <a:ext cx="1295824" cy="481851"/>
          </a:xfrm>
          <a:prstGeom prst="rect">
            <a:avLst/>
          </a:prstGeom>
        </p:spPr>
      </p:pic>
      <p:pic>
        <p:nvPicPr>
          <p:cNvPr id="32" name="Picture 10" descr="http://g2b.perm.ru/style/img/ban-fr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1" y="4570075"/>
            <a:ext cx="688752" cy="65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1438654" y="5508145"/>
            <a:ext cx="3957697" cy="865709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Пятиугольник 33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5" name="Пятиугольник 4"/>
            <p:cNvSpPr/>
            <p:nvPr/>
          </p:nvSpPr>
          <p:spPr>
            <a:xfrm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hlinkClick r:id="rId7"/>
                </a:rPr>
                <a:t>З8 центров поддержки предпринимательства (ЦПП) 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66" y="5683980"/>
            <a:ext cx="953095" cy="514037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009025" y="5508145"/>
            <a:ext cx="4496844" cy="865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Узнать о ЦПП в своем муниципальном образовании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540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320582" y="1242874"/>
            <a:ext cx="9356943" cy="4346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730674" y="1242874"/>
            <a:ext cx="5711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/>
              <a:t>Дополнительно</a:t>
            </a:r>
            <a:endParaRPr kumimoji="0" lang="ru-RU" altLang="ru-RU" sz="2400" b="1" dirty="0"/>
          </a:p>
        </p:txBody>
      </p:sp>
      <p:sp>
        <p:nvSpPr>
          <p:cNvPr id="2" name="TextBox 40"/>
          <p:cNvSpPr txBox="1">
            <a:spLocks noChangeArrowheads="1"/>
          </p:cNvSpPr>
          <p:nvPr/>
        </p:nvSpPr>
        <p:spPr bwMode="auto">
          <a:xfrm>
            <a:off x="931970" y="520265"/>
            <a:ext cx="8148637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/>
              <a:t>Ресурсы. Инфраструктура поддержки МСП. </a:t>
            </a:r>
            <a:endParaRPr kumimoji="0" lang="ru-RU" altLang="ru-RU" sz="2400" b="1" dirty="0"/>
          </a:p>
        </p:txBody>
      </p:sp>
      <p:pic>
        <p:nvPicPr>
          <p:cNvPr id="3" name="Picture 2" descr="H:\Кичанова МВ\Мои рисунки\Герб кр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0" y="23307"/>
            <a:ext cx="663880" cy="99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37994" y="1062867"/>
            <a:ext cx="1176831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487733" y="3980145"/>
            <a:ext cx="3957697" cy="793639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Пятиугольник 18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Единый </a:t>
              </a:r>
              <a:r>
                <a:rPr lang="en-US" b="1" dirty="0" smtClean="0">
                  <a:solidFill>
                    <a:schemeClr val="tx1"/>
                  </a:solidFill>
                </a:rPr>
                <a:t>Call</a:t>
              </a:r>
              <a:r>
                <a:rPr lang="ru-RU" b="1" dirty="0" smtClean="0">
                  <a:solidFill>
                    <a:schemeClr val="tx1"/>
                  </a:solidFill>
                </a:rPr>
                <a:t>- центр по телефону горячей линии 8 800 300 80 90 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99052" y="3980145"/>
            <a:ext cx="4496844" cy="793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Координация предпринимателей по всем возникающим вопросам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320582" y="4890537"/>
            <a:ext cx="4353708" cy="1485062"/>
            <a:chOff x="766655" y="0"/>
            <a:chExt cx="3019855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Пятиугольник 28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ятиугольник 4"/>
            <p:cNvSpPr/>
            <p:nvPr/>
          </p:nvSpPr>
          <p:spPr>
            <a:xfrm>
              <a:off x="766655" y="0"/>
              <a:ext cx="2888197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Министерство промышленности, предпринимательства и торговли Пермского края, уполномоченные органы Администраций муниципальных образований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999052" y="4885702"/>
            <a:ext cx="4496844" cy="1485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беспечение </a:t>
            </a:r>
            <a:r>
              <a:rPr lang="ru-RU" b="1" dirty="0">
                <a:solidFill>
                  <a:schemeClr val="tx1"/>
                </a:solidFill>
              </a:rPr>
              <a:t>реализации региональной политики Пермского края в области развития малого и среднего предпринимательства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478595" y="1785920"/>
            <a:ext cx="3957697" cy="1171914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Пятиугольник 33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5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Совет по предпринимательству при губернаторе Пермского края 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5999052" y="1774622"/>
            <a:ext cx="4496844" cy="1171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Разработка и реализация предложений по улучшению условий развития предпринимательства и привлечению инвестиций в экономику региона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78595" y="3074587"/>
            <a:ext cx="3957697" cy="793639"/>
            <a:chOff x="882597" y="0"/>
            <a:chExt cx="2903913" cy="5266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Пятиугольник 38"/>
            <p:cNvSpPr/>
            <p:nvPr/>
          </p:nvSpPr>
          <p:spPr>
            <a:xfrm rot="10800000" flipH="1">
              <a:off x="882597" y="0"/>
              <a:ext cx="2903913" cy="52663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ятиугольник 4"/>
            <p:cNvSpPr/>
            <p:nvPr/>
          </p:nvSpPr>
          <p:spPr>
            <a:xfrm rot="21600000">
              <a:off x="882597" y="0"/>
              <a:ext cx="2772255" cy="526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650" tIns="53340" rIns="99568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Советы по предпринимательству в муниципальных образованиях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5999052" y="3074588"/>
            <a:ext cx="4496844" cy="793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Выработка предложений и реализация краевой и муниципальной политики в сфере развития предпринимательства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9912428" y="142878"/>
            <a:ext cx="432173" cy="477813"/>
          </a:xfrm>
          <a:prstGeom prst="actionButtonHo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68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9631</Words>
  <Application>Microsoft Office PowerPoint</Application>
  <PresentationFormat>Широкоэкранный</PresentationFormat>
  <Paragraphs>2382</Paragraphs>
  <Slides>101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15" baseType="lpstr">
      <vt:lpstr>Batang</vt:lpstr>
      <vt:lpstr>ＭＳ Ｐゴシック</vt:lpstr>
      <vt:lpstr>ＭＳ Ｐゴシック</vt:lpstr>
      <vt:lpstr>Arial</vt:lpstr>
      <vt:lpstr>Calibri</vt:lpstr>
      <vt:lpstr>Calibri Light</vt:lpstr>
      <vt:lpstr>Candara</vt:lpstr>
      <vt:lpstr>Century Gothic</vt:lpstr>
      <vt:lpstr>Times New Roman</vt:lpstr>
      <vt:lpstr>Trebuchet MS</vt:lpstr>
      <vt:lpstr>Verdana</vt:lpstr>
      <vt:lpstr>Wingdings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Содействие работодателям в подборе необходимых работников</vt:lpstr>
      <vt:lpstr>Документы, необходимые для обращения в территориальный центр занятости населения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Красильникова Кристина Олеговна</dc:creator>
  <cp:lastModifiedBy>Дмитрий Куликов</cp:lastModifiedBy>
  <cp:revision>271</cp:revision>
  <cp:lastPrinted>2015-04-20T07:04:01Z</cp:lastPrinted>
  <dcterms:created xsi:type="dcterms:W3CDTF">2015-04-17T11:24:16Z</dcterms:created>
  <dcterms:modified xsi:type="dcterms:W3CDTF">2016-07-21T11:46:48Z</dcterms:modified>
</cp:coreProperties>
</file>